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7"/>
  </p:notesMasterIdLst>
  <p:sldIdLst>
    <p:sldId id="270" r:id="rId2"/>
    <p:sldId id="290" r:id="rId3"/>
    <p:sldId id="306" r:id="rId4"/>
    <p:sldId id="273" r:id="rId5"/>
    <p:sldId id="302" r:id="rId6"/>
    <p:sldId id="307" r:id="rId7"/>
    <p:sldId id="304" r:id="rId8"/>
    <p:sldId id="305" r:id="rId9"/>
    <p:sldId id="308" r:id="rId10"/>
    <p:sldId id="309" r:id="rId11"/>
    <p:sldId id="292" r:id="rId12"/>
    <p:sldId id="266" r:id="rId13"/>
    <p:sldId id="297" r:id="rId14"/>
    <p:sldId id="298" r:id="rId15"/>
    <p:sldId id="276" r:id="rId16"/>
    <p:sldId id="278" r:id="rId17"/>
    <p:sldId id="296" r:id="rId18"/>
    <p:sldId id="295" r:id="rId19"/>
    <p:sldId id="299" r:id="rId20"/>
    <p:sldId id="294" r:id="rId21"/>
    <p:sldId id="265" r:id="rId22"/>
    <p:sldId id="275" r:id="rId23"/>
    <p:sldId id="277" r:id="rId24"/>
    <p:sldId id="300" r:id="rId25"/>
    <p:sldId id="263" r:id="rId26"/>
  </p:sldIdLst>
  <p:sldSz cx="12192000" cy="6858000"/>
  <p:notesSz cx="6858000" cy="9144000"/>
  <p:embeddedFontLst>
    <p:embeddedFont>
      <p:font typeface="Century Gothic" panose="020B0502020202020204" pitchFamily="34" charset="0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Inter" panose="020B0604020202020204" charset="0"/>
      <p:regular r:id="rId36"/>
      <p:bold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2" roundtripDataSignature="AMtx7mjtLuGnBFOIqZT/fbgUDQrZVFuT+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43"/>
    <p:restoredTop sz="94275" autoAdjust="0"/>
  </p:normalViewPr>
  <p:slideViewPr>
    <p:cSldViewPr snapToGrid="0">
      <p:cViewPr varScale="1">
        <p:scale>
          <a:sx n="79" d="100"/>
          <a:sy n="79" d="100"/>
        </p:scale>
        <p:origin x="552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sz="18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Nouveau-</a:t>
            </a:r>
            <a:r>
              <a:rPr lang="en-CA" sz="18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Brunswick</a:t>
            </a:r>
          </a:p>
          <a:p>
            <a:pPr>
              <a:defRPr/>
            </a:pPr>
            <a:r>
              <a:rPr lang="en-CA" sz="18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en-CA" sz="18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Sheet3!$M$28</c:f>
              <c:strCache>
                <c:ptCount val="1"/>
                <c:pt idx="0">
                  <c:v>H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</c:spPr>
          <c:invertIfNegative val="0"/>
          <c:cat>
            <c:strRef>
              <c:f>Sheet3!$L$29:$L$49</c:f>
              <c:strCache>
                <c:ptCount val="21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95-99</c:v>
                </c:pt>
                <c:pt idx="20">
                  <c:v>100+</c:v>
                </c:pt>
              </c:strCache>
            </c:strRef>
          </c:cat>
          <c:val>
            <c:numRef>
              <c:f>Sheet3!$M$29:$M$49</c:f>
              <c:numCache>
                <c:formatCode>#,##0</c:formatCode>
                <c:ptCount val="21"/>
                <c:pt idx="0">
                  <c:v>-17120</c:v>
                </c:pt>
                <c:pt idx="1">
                  <c:v>-19534</c:v>
                </c:pt>
                <c:pt idx="2">
                  <c:v>-20624</c:v>
                </c:pt>
                <c:pt idx="3">
                  <c:v>-20519</c:v>
                </c:pt>
                <c:pt idx="4">
                  <c:v>-22892</c:v>
                </c:pt>
                <c:pt idx="5">
                  <c:v>-22626</c:v>
                </c:pt>
                <c:pt idx="6">
                  <c:v>-22510</c:v>
                </c:pt>
                <c:pt idx="7">
                  <c:v>-23070</c:v>
                </c:pt>
                <c:pt idx="8">
                  <c:v>-23978</c:v>
                </c:pt>
                <c:pt idx="9">
                  <c:v>-25685</c:v>
                </c:pt>
                <c:pt idx="10">
                  <c:v>-27141</c:v>
                </c:pt>
                <c:pt idx="11">
                  <c:v>-31372</c:v>
                </c:pt>
                <c:pt idx="12">
                  <c:v>-30402</c:v>
                </c:pt>
                <c:pt idx="13">
                  <c:v>-26941</c:v>
                </c:pt>
                <c:pt idx="14">
                  <c:v>-22665</c:v>
                </c:pt>
                <c:pt idx="15">
                  <c:v>-14511</c:v>
                </c:pt>
                <c:pt idx="16">
                  <c:v>-8709</c:v>
                </c:pt>
                <c:pt idx="17">
                  <c:v>-4536</c:v>
                </c:pt>
                <c:pt idx="18">
                  <c:v>-1594</c:v>
                </c:pt>
                <c:pt idx="19">
                  <c:v>-376</c:v>
                </c:pt>
                <c:pt idx="20">
                  <c:v>-42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D0-4B95-9B2F-84C889B447EB}"/>
            </c:ext>
          </c:extLst>
        </c:ser>
        <c:ser>
          <c:idx val="1"/>
          <c:order val="1"/>
          <c:tx>
            <c:strRef>
              <c:f>Sheet3!$N$28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Sheet3!$L$29:$L$49</c:f>
              <c:strCache>
                <c:ptCount val="21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95-99</c:v>
                </c:pt>
                <c:pt idx="20">
                  <c:v>100+</c:v>
                </c:pt>
              </c:strCache>
            </c:strRef>
          </c:cat>
          <c:val>
            <c:numRef>
              <c:f>Sheet3!$N$29:$N$49</c:f>
              <c:numCache>
                <c:formatCode>#,##0</c:formatCode>
                <c:ptCount val="21"/>
                <c:pt idx="0">
                  <c:v>16462</c:v>
                </c:pt>
                <c:pt idx="1">
                  <c:v>18665</c:v>
                </c:pt>
                <c:pt idx="2">
                  <c:v>19730</c:v>
                </c:pt>
                <c:pt idx="3">
                  <c:v>20143</c:v>
                </c:pt>
                <c:pt idx="4">
                  <c:v>20598</c:v>
                </c:pt>
                <c:pt idx="5">
                  <c:v>21355</c:v>
                </c:pt>
                <c:pt idx="6">
                  <c:v>22193</c:v>
                </c:pt>
                <c:pt idx="7">
                  <c:v>23585</c:v>
                </c:pt>
                <c:pt idx="8">
                  <c:v>24201</c:v>
                </c:pt>
                <c:pt idx="9">
                  <c:v>25866</c:v>
                </c:pt>
                <c:pt idx="10">
                  <c:v>26903</c:v>
                </c:pt>
                <c:pt idx="11">
                  <c:v>31928</c:v>
                </c:pt>
                <c:pt idx="12">
                  <c:v>31112</c:v>
                </c:pt>
                <c:pt idx="13">
                  <c:v>28536</c:v>
                </c:pt>
                <c:pt idx="14">
                  <c:v>24297</c:v>
                </c:pt>
                <c:pt idx="15">
                  <c:v>15951</c:v>
                </c:pt>
                <c:pt idx="16">
                  <c:v>10766</c:v>
                </c:pt>
                <c:pt idx="17">
                  <c:v>7169</c:v>
                </c:pt>
                <c:pt idx="18">
                  <c:v>3619</c:v>
                </c:pt>
                <c:pt idx="19">
                  <c:v>1328</c:v>
                </c:pt>
                <c:pt idx="20" formatCode="General">
                  <c:v>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D0-4B95-9B2F-84C889B447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045240928"/>
        <c:axId val="1402376704"/>
      </c:barChart>
      <c:catAx>
        <c:axId val="10452409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2376704"/>
        <c:crosses val="autoZero"/>
        <c:auto val="1"/>
        <c:lblAlgn val="ctr"/>
        <c:lblOffset val="100"/>
        <c:noMultiLvlLbl val="0"/>
      </c:catAx>
      <c:valAx>
        <c:axId val="14023767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;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5240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r>
              <a:rPr lang="en-CA" sz="18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Canada</a:t>
            </a:r>
          </a:p>
          <a:p>
            <a:pPr>
              <a:defRPr>
                <a:latin typeface="Arial Black" panose="020B0A04020102020204" pitchFamily="34" charset="0"/>
              </a:defRPr>
            </a:pPr>
            <a:r>
              <a:rPr lang="en-CA" sz="18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Sheet3!$I$28</c:f>
              <c:strCache>
                <c:ptCount val="1"/>
                <c:pt idx="0">
                  <c:v>H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Sheet3!$H$29:$H$49</c:f>
              <c:strCache>
                <c:ptCount val="21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95-99</c:v>
                </c:pt>
                <c:pt idx="20">
                  <c:v>100+</c:v>
                </c:pt>
              </c:strCache>
            </c:strRef>
          </c:cat>
          <c:val>
            <c:numRef>
              <c:f>Sheet3!$I$29:$I$49</c:f>
              <c:numCache>
                <c:formatCode>#,##0</c:formatCode>
                <c:ptCount val="21"/>
                <c:pt idx="0">
                  <c:v>-985452</c:v>
                </c:pt>
                <c:pt idx="1">
                  <c:v>-1045953</c:v>
                </c:pt>
                <c:pt idx="2">
                  <c:v>-1055313</c:v>
                </c:pt>
                <c:pt idx="3">
                  <c:v>-1074091</c:v>
                </c:pt>
                <c:pt idx="4">
                  <c:v>-1295347</c:v>
                </c:pt>
                <c:pt idx="5">
                  <c:v>-1365844</c:v>
                </c:pt>
                <c:pt idx="6">
                  <c:v>-1350274</c:v>
                </c:pt>
                <c:pt idx="7">
                  <c:v>-1317432</c:v>
                </c:pt>
                <c:pt idx="8">
                  <c:v>-1220034</c:v>
                </c:pt>
                <c:pt idx="9">
                  <c:v>-1185148</c:v>
                </c:pt>
                <c:pt idx="10">
                  <c:v>-1217865</c:v>
                </c:pt>
                <c:pt idx="11">
                  <c:v>-1364677</c:v>
                </c:pt>
                <c:pt idx="12">
                  <c:v>-1260206</c:v>
                </c:pt>
                <c:pt idx="13">
                  <c:v>-1050581</c:v>
                </c:pt>
                <c:pt idx="14">
                  <c:v>-854293</c:v>
                </c:pt>
                <c:pt idx="15">
                  <c:v>-569696</c:v>
                </c:pt>
                <c:pt idx="16">
                  <c:v>-359314</c:v>
                </c:pt>
                <c:pt idx="17">
                  <c:v>-208810</c:v>
                </c:pt>
                <c:pt idx="18">
                  <c:v>-84178</c:v>
                </c:pt>
                <c:pt idx="19">
                  <c:v>-18597</c:v>
                </c:pt>
                <c:pt idx="20">
                  <c:v>-2156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3C-49F7-809E-4DA0DA8A79DE}"/>
            </c:ext>
          </c:extLst>
        </c:ser>
        <c:ser>
          <c:idx val="1"/>
          <c:order val="1"/>
          <c:tx>
            <c:strRef>
              <c:f>Sheet3!$J$28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Sheet3!$H$29:$H$49</c:f>
              <c:strCache>
                <c:ptCount val="21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95-99</c:v>
                </c:pt>
                <c:pt idx="20">
                  <c:v>100+</c:v>
                </c:pt>
              </c:strCache>
            </c:strRef>
          </c:cat>
          <c:val>
            <c:numRef>
              <c:f>Sheet3!$J$29:$J$49</c:f>
              <c:numCache>
                <c:formatCode>#,##0</c:formatCode>
                <c:ptCount val="21"/>
                <c:pt idx="0">
                  <c:v>936492</c:v>
                </c:pt>
                <c:pt idx="1">
                  <c:v>998650</c:v>
                </c:pt>
                <c:pt idx="2">
                  <c:v>1016787</c:v>
                </c:pt>
                <c:pt idx="3">
                  <c:v>1026774</c:v>
                </c:pt>
                <c:pt idx="4">
                  <c:v>1187455</c:v>
                </c:pt>
                <c:pt idx="5">
                  <c:v>1279396</c:v>
                </c:pt>
                <c:pt idx="6">
                  <c:v>1311449</c:v>
                </c:pt>
                <c:pt idx="7">
                  <c:v>1313248</c:v>
                </c:pt>
                <c:pt idx="8">
                  <c:v>1244213</c:v>
                </c:pt>
                <c:pt idx="9">
                  <c:v>1204968</c:v>
                </c:pt>
                <c:pt idx="10">
                  <c:v>1232050</c:v>
                </c:pt>
                <c:pt idx="11">
                  <c:v>1380219</c:v>
                </c:pt>
                <c:pt idx="12">
                  <c:v>1300035</c:v>
                </c:pt>
                <c:pt idx="13">
                  <c:v>1116694</c:v>
                </c:pt>
                <c:pt idx="14">
                  <c:v>932329</c:v>
                </c:pt>
                <c:pt idx="15">
                  <c:v>648607</c:v>
                </c:pt>
                <c:pt idx="16">
                  <c:v>452056</c:v>
                </c:pt>
                <c:pt idx="17">
                  <c:v>308900</c:v>
                </c:pt>
                <c:pt idx="18">
                  <c:v>164415</c:v>
                </c:pt>
                <c:pt idx="19">
                  <c:v>55879</c:v>
                </c:pt>
                <c:pt idx="20">
                  <c:v>9361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3C-49F7-809E-4DA0DA8A7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213910688"/>
        <c:axId val="1213917344"/>
      </c:barChart>
      <c:catAx>
        <c:axId val="12139106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3917344"/>
        <c:crosses val="autoZero"/>
        <c:auto val="1"/>
        <c:lblAlgn val="ctr"/>
        <c:lblOffset val="100"/>
        <c:noMultiLvlLbl val="0"/>
      </c:catAx>
      <c:valAx>
        <c:axId val="12139173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;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3910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sz="1800" b="1"/>
              <a:t>Croissance de</a:t>
            </a:r>
            <a:r>
              <a:rPr lang="en-CA" sz="1800" b="1" baseline="0"/>
              <a:t> la population selon le groupe d'âge</a:t>
            </a:r>
          </a:p>
          <a:p>
            <a:pPr>
              <a:defRPr/>
            </a:pPr>
            <a:r>
              <a:rPr lang="en-CA" sz="1800" b="1" baseline="0"/>
              <a:t>2010 à 2020</a:t>
            </a:r>
            <a:endParaRPr lang="en-CA" sz="1800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Sheet1!$E$37</c:f>
              <c:strCache>
                <c:ptCount val="1"/>
                <c:pt idx="0">
                  <c:v>Nouveau-Brunswick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Sheet1!$D$38:$D$46</c:f>
              <c:strCache>
                <c:ptCount val="9"/>
                <c:pt idx="0">
                  <c:v>0-14</c:v>
                </c:pt>
                <c:pt idx="1">
                  <c:v>15-24</c:v>
                </c:pt>
                <c:pt idx="2">
                  <c:v>25-34</c:v>
                </c:pt>
                <c:pt idx="3">
                  <c:v>35-44</c:v>
                </c:pt>
                <c:pt idx="4">
                  <c:v>45-54</c:v>
                </c:pt>
                <c:pt idx="5">
                  <c:v>55-64</c:v>
                </c:pt>
                <c:pt idx="6">
                  <c:v>65-74</c:v>
                </c:pt>
                <c:pt idx="7">
                  <c:v>75+</c:v>
                </c:pt>
                <c:pt idx="8">
                  <c:v>Total</c:v>
                </c:pt>
              </c:strCache>
            </c:strRef>
          </c:cat>
          <c:val>
            <c:numRef>
              <c:f>Sheet1!$E$38:$E$46</c:f>
              <c:numCache>
                <c:formatCode>0%</c:formatCode>
                <c:ptCount val="9"/>
                <c:pt idx="0">
                  <c:v>-1.324357620556138E-2</c:v>
                </c:pt>
                <c:pt idx="1">
                  <c:v>-0.10931414055884847</c:v>
                </c:pt>
                <c:pt idx="2">
                  <c:v>-2.4603776905225416E-2</c:v>
                </c:pt>
                <c:pt idx="3">
                  <c:v>-7.4718026772821244E-2</c:v>
                </c:pt>
                <c:pt idx="4">
                  <c:v>-0.14659673169864385</c:v>
                </c:pt>
                <c:pt idx="5">
                  <c:v>0.14680804145687087</c:v>
                </c:pt>
                <c:pt idx="6">
                  <c:v>0.57695504926108376</c:v>
                </c:pt>
                <c:pt idx="7">
                  <c:v>0.27516119469354483</c:v>
                </c:pt>
                <c:pt idx="8">
                  <c:v>3.7768496816217079E-2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0D-43C5-8CAC-50C7471BDF30}"/>
            </c:ext>
          </c:extLst>
        </c:ser>
        <c:ser>
          <c:idx val="1"/>
          <c:order val="1"/>
          <c:tx>
            <c:strRef>
              <c:f>Sheet1!$F$37</c:f>
              <c:strCache>
                <c:ptCount val="1"/>
                <c:pt idx="0">
                  <c:v>AR de Bathurst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Sheet1!$D$38:$D$46</c:f>
              <c:strCache>
                <c:ptCount val="9"/>
                <c:pt idx="0">
                  <c:v>0-14</c:v>
                </c:pt>
                <c:pt idx="1">
                  <c:v>15-24</c:v>
                </c:pt>
                <c:pt idx="2">
                  <c:v>25-34</c:v>
                </c:pt>
                <c:pt idx="3">
                  <c:v>35-44</c:v>
                </c:pt>
                <c:pt idx="4">
                  <c:v>45-54</c:v>
                </c:pt>
                <c:pt idx="5">
                  <c:v>55-64</c:v>
                </c:pt>
                <c:pt idx="6">
                  <c:v>65-74</c:v>
                </c:pt>
                <c:pt idx="7">
                  <c:v>75+</c:v>
                </c:pt>
                <c:pt idx="8">
                  <c:v>Total</c:v>
                </c:pt>
              </c:strCache>
            </c:strRef>
          </c:cat>
          <c:val>
            <c:numRef>
              <c:f>Sheet1!$F$38:$F$46</c:f>
              <c:numCache>
                <c:formatCode>0%</c:formatCode>
                <c:ptCount val="9"/>
                <c:pt idx="0">
                  <c:v>-0.15023809523809528</c:v>
                </c:pt>
                <c:pt idx="1">
                  <c:v>-0.16035634743875282</c:v>
                </c:pt>
                <c:pt idx="2">
                  <c:v>-0.13447204968944104</c:v>
                </c:pt>
                <c:pt idx="3">
                  <c:v>-0.22668545924359873</c:v>
                </c:pt>
                <c:pt idx="4">
                  <c:v>-0.23238824143329273</c:v>
                </c:pt>
                <c:pt idx="5">
                  <c:v>4.3729671123960978E-2</c:v>
                </c:pt>
                <c:pt idx="6">
                  <c:v>0.52607049228080394</c:v>
                </c:pt>
                <c:pt idx="7">
                  <c:v>0.59955555555555562</c:v>
                </c:pt>
                <c:pt idx="8">
                  <c:v>-1.6876066387467081E-2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0D-43C5-8CAC-50C7471BDF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6733183"/>
        <c:axId val="226750239"/>
      </c:barChart>
      <c:catAx>
        <c:axId val="226733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6750239"/>
        <c:crosses val="autoZero"/>
        <c:auto val="1"/>
        <c:lblAlgn val="ctr"/>
        <c:lblOffset val="100"/>
        <c:noMultiLvlLbl val="0"/>
      </c:catAx>
      <c:valAx>
        <c:axId val="2267502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6733183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b="1"/>
              <a:t>Croissance du PIB</a:t>
            </a:r>
            <a:r>
              <a:rPr lang="en-CA" b="1" baseline="0"/>
              <a:t> réel et de la population active</a:t>
            </a:r>
          </a:p>
          <a:p>
            <a:pPr>
              <a:defRPr/>
            </a:pPr>
            <a:r>
              <a:rPr lang="en-CA" b="1" baseline="0"/>
              <a:t>2009 à 2019</a:t>
            </a:r>
            <a:endParaRPr lang="en-CA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'[Bathurst CA.xlsx]Sheet2'!$C$4</c:f>
              <c:strCache>
                <c:ptCount val="1"/>
                <c:pt idx="0">
                  <c:v>Canada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'[Bathurst CA.xlsx]Sheet2'!$B$5:$B$6</c:f>
              <c:strCache>
                <c:ptCount val="2"/>
                <c:pt idx="0">
                  <c:v>PIB réel</c:v>
                </c:pt>
                <c:pt idx="1">
                  <c:v>Population active</c:v>
                </c:pt>
              </c:strCache>
            </c:strRef>
          </c:cat>
          <c:val>
            <c:numRef>
              <c:f>'[Bathurst CA.xlsx]Sheet2'!$C$5:$C$6</c:f>
              <c:numCache>
                <c:formatCode>0%</c:formatCode>
                <c:ptCount val="2"/>
                <c:pt idx="0">
                  <c:v>0.24497168128596103</c:v>
                </c:pt>
                <c:pt idx="1">
                  <c:v>0.10680313856134638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EC-4705-B1C9-2DE3CC583D86}"/>
            </c:ext>
          </c:extLst>
        </c:ser>
        <c:ser>
          <c:idx val="1"/>
          <c:order val="1"/>
          <c:tx>
            <c:strRef>
              <c:f>'[Bathurst CA.xlsx]Sheet2'!$D$4</c:f>
              <c:strCache>
                <c:ptCount val="1"/>
                <c:pt idx="0">
                  <c:v>Nouveau-Brunswick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'[Bathurst CA.xlsx]Sheet2'!$B$5:$B$6</c:f>
              <c:strCache>
                <c:ptCount val="2"/>
                <c:pt idx="0">
                  <c:v>PIB réel</c:v>
                </c:pt>
                <c:pt idx="1">
                  <c:v>Population active</c:v>
                </c:pt>
              </c:strCache>
            </c:strRef>
          </c:cat>
          <c:val>
            <c:numRef>
              <c:f>'[Bathurst CA.xlsx]Sheet2'!$D$5:$D$6</c:f>
              <c:numCache>
                <c:formatCode>0%</c:formatCode>
                <c:ptCount val="2"/>
                <c:pt idx="0">
                  <c:v>6.8194112967382647E-2</c:v>
                </c:pt>
                <c:pt idx="1">
                  <c:v>-1.6493275818320274E-2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EC-4705-B1C9-2DE3CC583D86}"/>
            </c:ext>
          </c:extLst>
        </c:ser>
        <c:ser>
          <c:idx val="2"/>
          <c:order val="2"/>
          <c:tx>
            <c:strRef>
              <c:f>'[Bathurst CA.xlsx]Sheet2'!$E$4</c:f>
              <c:strCache>
                <c:ptCount val="1"/>
                <c:pt idx="0">
                  <c:v>AR de Bathurst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'[Bathurst CA.xlsx]Sheet2'!$B$5:$B$6</c:f>
              <c:strCache>
                <c:ptCount val="2"/>
                <c:pt idx="0">
                  <c:v>PIB réel</c:v>
                </c:pt>
                <c:pt idx="1">
                  <c:v>Population active</c:v>
                </c:pt>
              </c:strCache>
            </c:strRef>
          </c:cat>
          <c:val>
            <c:numRef>
              <c:f>'[Bathurst CA.xlsx]Sheet2'!$E$5:$E$6</c:f>
              <c:numCache>
                <c:formatCode>0%</c:formatCode>
                <c:ptCount val="2"/>
                <c:pt idx="1">
                  <c:v>-9.7922848664688589E-2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EC-4705-B1C9-2DE3CC583D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9041295"/>
        <c:axId val="639042543"/>
      </c:barChart>
      <c:catAx>
        <c:axId val="6390412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042543"/>
        <c:crosses val="autoZero"/>
        <c:auto val="1"/>
        <c:lblAlgn val="ctr"/>
        <c:lblOffset val="100"/>
        <c:noMultiLvlLbl val="0"/>
      </c:catAx>
      <c:valAx>
        <c:axId val="639042543"/>
        <c:scaling>
          <c:orientation val="minMax"/>
          <c:max val="0.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041295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b="1"/>
              <a:t>Population âgée de 15 et 65 ans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1895962358823826E-2"/>
          <c:y val="0.11416666666666667"/>
          <c:w val="0.90107097002657832"/>
          <c:h val="0.71599365704286966"/>
        </c:manualLayout>
      </c:layout>
      <c:lineChart>
        <c:grouping val="standard"/>
        <c:varyColors val="0"/>
        <c:ser>
          <c:idx val="0"/>
          <c:order val="0"/>
          <c:tx>
            <c:strRef>
              <c:f>'[Bathurst CA.xlsx]Sheet3'!$C$4</c:f>
              <c:strCache>
                <c:ptCount val="1"/>
                <c:pt idx="0">
                  <c:v>15 ans</c:v>
                </c:pt>
              </c:strCache>
            </c:strRef>
          </c:tx>
          <c:spPr>
            <a:ln w="28575" cap="rnd">
              <a:solidFill>
                <a:schemeClr val="bg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'[Bathurst CA.xlsx]Sheet3'!$D$3:$W$3</c:f>
              <c:numCache>
                <c:formatCode>General</c:formatCode>
                <c:ptCount val="2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</c:numCache>
            </c:numRef>
          </c:cat>
          <c:val>
            <c:numRef>
              <c:f>'[Bathurst CA.xlsx]Sheet3'!$D$4:$W$4</c:f>
              <c:numCache>
                <c:formatCode>General</c:formatCode>
                <c:ptCount val="20"/>
                <c:pt idx="0">
                  <c:v>427</c:v>
                </c:pt>
                <c:pt idx="1">
                  <c:v>435</c:v>
                </c:pt>
                <c:pt idx="2">
                  <c:v>422</c:v>
                </c:pt>
                <c:pt idx="3">
                  <c:v>433</c:v>
                </c:pt>
                <c:pt idx="4">
                  <c:v>459</c:v>
                </c:pt>
                <c:pt idx="5">
                  <c:v>449</c:v>
                </c:pt>
                <c:pt idx="6">
                  <c:v>407</c:v>
                </c:pt>
                <c:pt idx="7">
                  <c:v>398</c:v>
                </c:pt>
                <c:pt idx="8">
                  <c:v>388</c:v>
                </c:pt>
                <c:pt idx="9">
                  <c:v>401</c:v>
                </c:pt>
                <c:pt idx="10">
                  <c:v>356</c:v>
                </c:pt>
                <c:pt idx="11">
                  <c:v>348</c:v>
                </c:pt>
                <c:pt idx="12">
                  <c:v>313</c:v>
                </c:pt>
                <c:pt idx="13">
                  <c:v>336</c:v>
                </c:pt>
                <c:pt idx="14">
                  <c:v>323</c:v>
                </c:pt>
                <c:pt idx="15">
                  <c:v>296</c:v>
                </c:pt>
                <c:pt idx="16">
                  <c:v>292</c:v>
                </c:pt>
                <c:pt idx="17">
                  <c:v>290</c:v>
                </c:pt>
                <c:pt idx="18">
                  <c:v>272</c:v>
                </c:pt>
                <c:pt idx="19">
                  <c:v>265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E440-4B00-861F-15FFE62437AD}"/>
            </c:ext>
          </c:extLst>
        </c:ser>
        <c:ser>
          <c:idx val="1"/>
          <c:order val="1"/>
          <c:tx>
            <c:strRef>
              <c:f>'[Bathurst CA.xlsx]Sheet3'!$C$5</c:f>
              <c:strCache>
                <c:ptCount val="1"/>
                <c:pt idx="0">
                  <c:v>65 ans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'[Bathurst CA.xlsx]Sheet3'!$D$3:$W$3</c:f>
              <c:numCache>
                <c:formatCode>General</c:formatCode>
                <c:ptCount val="2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</c:numCache>
            </c:numRef>
          </c:cat>
          <c:val>
            <c:numRef>
              <c:f>'[Bathurst CA.xlsx]Sheet3'!$D$5:$W$5</c:f>
              <c:numCache>
                <c:formatCode>General</c:formatCode>
                <c:ptCount val="20"/>
                <c:pt idx="0">
                  <c:v>302</c:v>
                </c:pt>
                <c:pt idx="1">
                  <c:v>285</c:v>
                </c:pt>
                <c:pt idx="2">
                  <c:v>321</c:v>
                </c:pt>
                <c:pt idx="3">
                  <c:v>369</c:v>
                </c:pt>
                <c:pt idx="4">
                  <c:v>333</c:v>
                </c:pt>
                <c:pt idx="5">
                  <c:v>390</c:v>
                </c:pt>
                <c:pt idx="6">
                  <c:v>352</c:v>
                </c:pt>
                <c:pt idx="7">
                  <c:v>394</c:v>
                </c:pt>
                <c:pt idx="8">
                  <c:v>444</c:v>
                </c:pt>
                <c:pt idx="9">
                  <c:v>432</c:v>
                </c:pt>
                <c:pt idx="10">
                  <c:v>481</c:v>
                </c:pt>
                <c:pt idx="11">
                  <c:v>518</c:v>
                </c:pt>
                <c:pt idx="12">
                  <c:v>533</c:v>
                </c:pt>
                <c:pt idx="13">
                  <c:v>522</c:v>
                </c:pt>
                <c:pt idx="14">
                  <c:v>543</c:v>
                </c:pt>
                <c:pt idx="15">
                  <c:v>551</c:v>
                </c:pt>
                <c:pt idx="16">
                  <c:v>565</c:v>
                </c:pt>
                <c:pt idx="17">
                  <c:v>573</c:v>
                </c:pt>
                <c:pt idx="18">
                  <c:v>573</c:v>
                </c:pt>
                <c:pt idx="19">
                  <c:v>576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E440-4B00-861F-15FFE62437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1113935"/>
        <c:axId val="481115599"/>
      </c:lineChart>
      <c:catAx>
        <c:axId val="481113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1115599"/>
        <c:crosses val="autoZero"/>
        <c:auto val="1"/>
        <c:lblAlgn val="ctr"/>
        <c:lblOffset val="100"/>
        <c:noMultiLvlLbl val="0"/>
      </c:catAx>
      <c:valAx>
        <c:axId val="481115599"/>
        <c:scaling>
          <c:orientation val="minMax"/>
          <c:min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11139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sz="1800" b="1"/>
              <a:t>Population</a:t>
            </a:r>
            <a:r>
              <a:rPr lang="en-CA" sz="1800" b="1" baseline="0"/>
              <a:t> âge de 5 à 18 ans</a:t>
            </a:r>
            <a:endParaRPr lang="en-CA" sz="1800" b="1"/>
          </a:p>
        </c:rich>
      </c:tx>
      <c:layout>
        <c:manualLayout>
          <c:xMode val="edge"/>
          <c:yMode val="edge"/>
          <c:x val="0.22140798346238355"/>
          <c:y val="2.01149425287356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151985447137379"/>
          <c:y val="0.12760068784505385"/>
          <c:w val="0.76107532732885341"/>
          <c:h val="0.73660648022445474"/>
        </c:manualLayout>
      </c:layout>
      <c:lineChart>
        <c:grouping val="standard"/>
        <c:varyColors val="0"/>
        <c:ser>
          <c:idx val="1"/>
          <c:order val="1"/>
          <c:tx>
            <c:strRef>
              <c:f>'[Bathurst CA.xlsx]Sheet3'!$D$65</c:f>
              <c:strCache>
                <c:ptCount val="1"/>
                <c:pt idx="0">
                  <c:v>AR de Bathurst (axe gauche)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'[Bathurst CA.xlsx]Sheet3'!$E$63:$O$63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'[Bathurst CA.xlsx]Sheet3'!$E$65:$O$65</c:f>
              <c:numCache>
                <c:formatCode>#,##0</c:formatCode>
                <c:ptCount val="11"/>
                <c:pt idx="0">
                  <c:v>4576</c:v>
                </c:pt>
                <c:pt idx="1">
                  <c:v>4394</c:v>
                </c:pt>
                <c:pt idx="2">
                  <c:v>4216</c:v>
                </c:pt>
                <c:pt idx="3">
                  <c:v>4099</c:v>
                </c:pt>
                <c:pt idx="4">
                  <c:v>3965</c:v>
                </c:pt>
                <c:pt idx="5">
                  <c:v>3909</c:v>
                </c:pt>
                <c:pt idx="6">
                  <c:v>3834</c:v>
                </c:pt>
                <c:pt idx="7">
                  <c:v>3787</c:v>
                </c:pt>
                <c:pt idx="8">
                  <c:v>3737</c:v>
                </c:pt>
                <c:pt idx="9">
                  <c:v>3678</c:v>
                </c:pt>
                <c:pt idx="10">
                  <c:v>3623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3AC6-4041-822D-A72D10F0E1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8735807"/>
        <c:axId val="858742463"/>
      </c:lineChart>
      <c:lineChart>
        <c:grouping val="standard"/>
        <c:varyColors val="0"/>
        <c:ser>
          <c:idx val="0"/>
          <c:order val="0"/>
          <c:tx>
            <c:strRef>
              <c:f>'[Bathurst CA.xlsx]Sheet3'!$D$64</c:f>
              <c:strCache>
                <c:ptCount val="1"/>
                <c:pt idx="0">
                  <c:v>RMR de Moncton (axe droit)</c:v>
                </c:pt>
              </c:strCache>
            </c:strRef>
          </c:tx>
          <c:spPr>
            <a:ln w="28575" cap="rnd">
              <a:solidFill>
                <a:schemeClr val="bg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'[Bathurst CA.xlsx]Sheet3'!$E$63:$O$63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'[Bathurst CA.xlsx]Sheet3'!$E$64:$O$64</c:f>
              <c:numCache>
                <c:formatCode>#,##0</c:formatCode>
                <c:ptCount val="11"/>
                <c:pt idx="0">
                  <c:v>20394</c:v>
                </c:pt>
                <c:pt idx="1">
                  <c:v>20420</c:v>
                </c:pt>
                <c:pt idx="2">
                  <c:v>20579</c:v>
                </c:pt>
                <c:pt idx="3">
                  <c:v>20724</c:v>
                </c:pt>
                <c:pt idx="4">
                  <c:v>21001</c:v>
                </c:pt>
                <c:pt idx="5">
                  <c:v>21187</c:v>
                </c:pt>
                <c:pt idx="6">
                  <c:v>21803</c:v>
                </c:pt>
                <c:pt idx="7">
                  <c:v>22125</c:v>
                </c:pt>
                <c:pt idx="8">
                  <c:v>22567</c:v>
                </c:pt>
                <c:pt idx="9">
                  <c:v>23049</c:v>
                </c:pt>
                <c:pt idx="10">
                  <c:v>23563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3AC6-4041-822D-A72D10F0E1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5814607"/>
        <c:axId val="445808783"/>
      </c:lineChart>
      <c:catAx>
        <c:axId val="858735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8742463"/>
        <c:crosses val="autoZero"/>
        <c:auto val="1"/>
        <c:lblAlgn val="ctr"/>
        <c:lblOffset val="100"/>
        <c:noMultiLvlLbl val="0"/>
      </c:catAx>
      <c:valAx>
        <c:axId val="858742463"/>
        <c:scaling>
          <c:orientation val="minMax"/>
          <c:min val="3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8735807"/>
        <c:crosses val="autoZero"/>
        <c:crossBetween val="between"/>
      </c:valAx>
      <c:valAx>
        <c:axId val="445808783"/>
        <c:scaling>
          <c:orientation val="minMax"/>
          <c:min val="20000"/>
        </c:scaling>
        <c:delete val="0"/>
        <c:axPos val="r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5814607"/>
        <c:crosses val="max"/>
        <c:crossBetween val="between"/>
      </c:valAx>
      <c:catAx>
        <c:axId val="44581460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4580878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CA" sz="1800" b="1"/>
              <a:t>Emploi, région économique de Campbellton-Miramichi</a:t>
            </a:r>
          </a:p>
          <a:p>
            <a:pPr>
              <a:defRPr/>
            </a:pPr>
            <a:r>
              <a:rPr lang="fr-CA" sz="1800" b="1"/>
              <a:t>(en milliers)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'[Peninsule acadienne.xlsx]Sheet5'!$B$9</c:f>
              <c:strCache>
                <c:ptCount val="1"/>
                <c:pt idx="0">
                  <c:v>Secteur privé (axe gauche)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'[Peninsule acadienne.xlsx]Sheet5'!$C$8:$U$8</c:f>
              <c:numCache>
                <c:formatCode>General</c:formatCode>
                <c:ptCount val="19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</c:numCache>
            </c:numRef>
          </c:cat>
          <c:val>
            <c:numRef>
              <c:f>'[Peninsule acadienne.xlsx]Sheet5'!$C$9:$U$9</c:f>
              <c:numCache>
                <c:formatCode>General</c:formatCode>
                <c:ptCount val="19"/>
                <c:pt idx="0">
                  <c:v>47.600000000000009</c:v>
                </c:pt>
                <c:pt idx="1">
                  <c:v>46.099999999999994</c:v>
                </c:pt>
                <c:pt idx="2">
                  <c:v>45.7</c:v>
                </c:pt>
                <c:pt idx="3">
                  <c:v>48.1</c:v>
                </c:pt>
                <c:pt idx="4">
                  <c:v>47.5</c:v>
                </c:pt>
                <c:pt idx="5">
                  <c:v>46.800000000000004</c:v>
                </c:pt>
                <c:pt idx="6">
                  <c:v>47.5</c:v>
                </c:pt>
                <c:pt idx="7">
                  <c:v>46</c:v>
                </c:pt>
                <c:pt idx="8">
                  <c:v>44.29999999999999</c:v>
                </c:pt>
                <c:pt idx="9">
                  <c:v>40.300000000000004</c:v>
                </c:pt>
                <c:pt idx="10">
                  <c:v>42.600000000000009</c:v>
                </c:pt>
                <c:pt idx="11">
                  <c:v>42.199999999999996</c:v>
                </c:pt>
                <c:pt idx="12">
                  <c:v>42.899999999999991</c:v>
                </c:pt>
                <c:pt idx="13">
                  <c:v>41.6</c:v>
                </c:pt>
                <c:pt idx="14">
                  <c:v>40.600000000000009</c:v>
                </c:pt>
                <c:pt idx="15">
                  <c:v>39</c:v>
                </c:pt>
                <c:pt idx="16">
                  <c:v>39.799999999999997</c:v>
                </c:pt>
                <c:pt idx="17">
                  <c:v>39.900000000000006</c:v>
                </c:pt>
                <c:pt idx="18">
                  <c:v>36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BE55-4FF5-AF2B-C45A0245DB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9339632"/>
        <c:axId val="1199330064"/>
      </c:lineChart>
      <c:lineChart>
        <c:grouping val="standard"/>
        <c:varyColors val="0"/>
        <c:ser>
          <c:idx val="1"/>
          <c:order val="1"/>
          <c:tx>
            <c:strRef>
              <c:f>'[Peninsule acadienne.xlsx]Sheet5'!$B$10</c:f>
              <c:strCache>
                <c:ptCount val="1"/>
                <c:pt idx="0">
                  <c:v>Secteur public (axe droit)</c:v>
                </c:pt>
              </c:strCache>
            </c:strRef>
          </c:tx>
          <c:spPr>
            <a:ln w="28575" cap="rnd">
              <a:solidFill>
                <a:schemeClr val="tx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'[Peninsule acadienne.xlsx]Sheet5'!$C$8:$U$8</c:f>
              <c:numCache>
                <c:formatCode>General</c:formatCode>
                <c:ptCount val="19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</c:numCache>
            </c:numRef>
          </c:cat>
          <c:val>
            <c:numRef>
              <c:f>'[Peninsule acadienne.xlsx]Sheet5'!$C$10:$U$10</c:f>
              <c:numCache>
                <c:formatCode>General</c:formatCode>
                <c:ptCount val="19"/>
                <c:pt idx="0">
                  <c:v>19.100000000000001</c:v>
                </c:pt>
                <c:pt idx="1">
                  <c:v>19.5</c:v>
                </c:pt>
                <c:pt idx="2">
                  <c:v>17.5</c:v>
                </c:pt>
                <c:pt idx="3">
                  <c:v>18.7</c:v>
                </c:pt>
                <c:pt idx="4">
                  <c:v>19.8</c:v>
                </c:pt>
                <c:pt idx="5">
                  <c:v>21.1</c:v>
                </c:pt>
                <c:pt idx="6">
                  <c:v>21.5</c:v>
                </c:pt>
                <c:pt idx="7">
                  <c:v>21.5</c:v>
                </c:pt>
                <c:pt idx="8">
                  <c:v>19.100000000000001</c:v>
                </c:pt>
                <c:pt idx="9">
                  <c:v>21.3</c:v>
                </c:pt>
                <c:pt idx="10">
                  <c:v>21.1</c:v>
                </c:pt>
                <c:pt idx="11">
                  <c:v>19.2</c:v>
                </c:pt>
                <c:pt idx="12">
                  <c:v>20.400000000000002</c:v>
                </c:pt>
                <c:pt idx="13">
                  <c:v>19.600000000000001</c:v>
                </c:pt>
                <c:pt idx="14">
                  <c:v>20.400000000000002</c:v>
                </c:pt>
                <c:pt idx="15">
                  <c:v>19.5</c:v>
                </c:pt>
                <c:pt idx="16">
                  <c:v>21</c:v>
                </c:pt>
                <c:pt idx="17">
                  <c:v>22.5</c:v>
                </c:pt>
                <c:pt idx="18">
                  <c:v>22.2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BE55-4FF5-AF2B-C45A0245DB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9315504"/>
        <c:axId val="1199324656"/>
      </c:lineChart>
      <c:catAx>
        <c:axId val="1199339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9330064"/>
        <c:crosses val="autoZero"/>
        <c:auto val="1"/>
        <c:lblAlgn val="ctr"/>
        <c:lblOffset val="100"/>
        <c:noMultiLvlLbl val="0"/>
      </c:catAx>
      <c:valAx>
        <c:axId val="1199330064"/>
        <c:scaling>
          <c:orientation val="minMax"/>
          <c:max val="50"/>
          <c:min val="3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9339632"/>
        <c:crosses val="autoZero"/>
        <c:crossBetween val="between"/>
        <c:majorUnit val="5"/>
      </c:valAx>
      <c:valAx>
        <c:axId val="1199324656"/>
        <c:scaling>
          <c:orientation val="minMax"/>
          <c:min val="16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9315504"/>
        <c:crosses val="max"/>
        <c:crossBetween val="between"/>
      </c:valAx>
      <c:catAx>
        <c:axId val="11993155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993246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sz="1600" b="1"/>
              <a:t>Dépenses de santé</a:t>
            </a:r>
            <a:r>
              <a:rPr lang="en-CA" sz="1600" b="1" baseline="0"/>
              <a:t> supplémentaires induites par le vieillissement par rapport à l’an 2020 </a:t>
            </a:r>
          </a:p>
          <a:p>
            <a:pPr>
              <a:defRPr/>
            </a:pPr>
            <a:r>
              <a:rPr lang="en-CA" sz="1600" b="1" baseline="0"/>
              <a:t>Nouveau-Brunswick (millions $ de 2017)</a:t>
            </a:r>
            <a:endParaRPr lang="en-CA" sz="1600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Sheet1!$B$172:$D$172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Sheet1!$B$173:$D$173</c:f>
              <c:numCache>
                <c:formatCode>0</c:formatCode>
                <c:ptCount val="3"/>
                <c:pt idx="0">
                  <c:v>343.59167343910315</c:v>
                </c:pt>
                <c:pt idx="1">
                  <c:v>712.81295863786647</c:v>
                </c:pt>
                <c:pt idx="2">
                  <c:v>1083.9887406541657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9F-41C9-A4F4-89FE4BB934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5728752"/>
        <c:axId val="605729584"/>
      </c:barChart>
      <c:catAx>
        <c:axId val="605728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5729584"/>
        <c:crosses val="autoZero"/>
        <c:auto val="1"/>
        <c:lblAlgn val="ctr"/>
        <c:lblOffset val="100"/>
        <c:noMultiLvlLbl val="0"/>
      </c:catAx>
      <c:valAx>
        <c:axId val="605729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5728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5861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INGUAL -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0671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-BODYTEXT">
  <p:cSld name="HEADLINE-BODY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2"/>
          <p:cNvSpPr txBox="1">
            <a:spLocks noGrp="1"/>
          </p:cNvSpPr>
          <p:nvPr>
            <p:ph type="body" idx="1"/>
          </p:nvPr>
        </p:nvSpPr>
        <p:spPr>
          <a:xfrm>
            <a:off x="1584325" y="1126671"/>
            <a:ext cx="3330576" cy="310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  <a:highlight>
                  <a:srgbClr val="E43D30"/>
                </a:highlight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body" idx="2"/>
          </p:nvPr>
        </p:nvSpPr>
        <p:spPr>
          <a:xfrm>
            <a:off x="1584325" y="1714953"/>
            <a:ext cx="8882289" cy="1191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43D30"/>
              </a:buClr>
              <a:buSzPts val="4200"/>
              <a:buNone/>
              <a:defRPr sz="4200" b="1" i="0">
                <a:latin typeface="Inter"/>
                <a:ea typeface="Inter"/>
                <a:cs typeface="Inter"/>
                <a:sym typeface="Inter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body" idx="3"/>
          </p:nvPr>
        </p:nvSpPr>
        <p:spPr>
          <a:xfrm>
            <a:off x="1584325" y="3608388"/>
            <a:ext cx="8882063" cy="2416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E43D30"/>
              </a:buClr>
              <a:buSzPts val="1800"/>
              <a:buFont typeface="Arial"/>
              <a:buNone/>
              <a:defRPr sz="1800" b="0" i="0">
                <a:latin typeface="Inter"/>
                <a:ea typeface="Inter"/>
                <a:cs typeface="Inter"/>
                <a:sym typeface="Inter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AGRAPH-IMAGE-1">
  <p:cSld name="PARAGRAPH-IMAGE-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3"/>
          <p:cNvSpPr>
            <a:spLocks noGrp="1"/>
          </p:cNvSpPr>
          <p:nvPr>
            <p:ph type="pic" idx="2"/>
          </p:nvPr>
        </p:nvSpPr>
        <p:spPr>
          <a:xfrm>
            <a:off x="954157" y="0"/>
            <a:ext cx="5610156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E43D3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43D30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43D3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43D3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E43D3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E43D3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body" idx="1"/>
          </p:nvPr>
        </p:nvSpPr>
        <p:spPr>
          <a:xfrm>
            <a:off x="7081284" y="658813"/>
            <a:ext cx="4657060" cy="119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43D30"/>
              </a:buClr>
              <a:buSzPts val="3200"/>
              <a:buNone/>
              <a:defRPr sz="32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body" idx="3"/>
          </p:nvPr>
        </p:nvSpPr>
        <p:spPr>
          <a:xfrm>
            <a:off x="7081838" y="2192338"/>
            <a:ext cx="4656137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13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AGRAPH-IMAGE-3" userDrawn="1">
  <p:cSld name="PARAGRAPH-IMAGE-3">
    <p:bg>
      <p:bgRef idx="1001">
        <a:schemeClr val="bg1"/>
      </p:bgRef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arrow&#10;&#10;Description automatically generated">
            <a:extLst>
              <a:ext uri="{FF2B5EF4-FFF2-40B4-BE49-F238E27FC236}">
                <a16:creationId xmlns:a16="http://schemas.microsoft.com/office/drawing/2014/main" id="{5C89CC62-AB16-1943-A118-F9EFDB80FE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Google Shape;24;p14"/>
          <p:cNvSpPr txBox="1">
            <a:spLocks noGrp="1"/>
          </p:cNvSpPr>
          <p:nvPr>
            <p:ph type="body" idx="1"/>
          </p:nvPr>
        </p:nvSpPr>
        <p:spPr>
          <a:xfrm>
            <a:off x="1384935" y="670561"/>
            <a:ext cx="5229225" cy="5510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E43D30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E15996B-8CD4-804E-941C-93E76F1A23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99068" y="523208"/>
            <a:ext cx="4801790" cy="4572458"/>
          </a:xfrm>
          <a:custGeom>
            <a:avLst/>
            <a:gdLst>
              <a:gd name="connsiteX0" fmla="*/ 0 w 4840287"/>
              <a:gd name="connsiteY0" fmla="*/ 2394744 h 4789488"/>
              <a:gd name="connsiteX1" fmla="*/ 1197372 w 4840287"/>
              <a:gd name="connsiteY1" fmla="*/ 1 h 4789488"/>
              <a:gd name="connsiteX2" fmla="*/ 3642915 w 4840287"/>
              <a:gd name="connsiteY2" fmla="*/ 1 h 4789488"/>
              <a:gd name="connsiteX3" fmla="*/ 4840287 w 4840287"/>
              <a:gd name="connsiteY3" fmla="*/ 2394744 h 4789488"/>
              <a:gd name="connsiteX4" fmla="*/ 3642915 w 4840287"/>
              <a:gd name="connsiteY4" fmla="*/ 4789487 h 4789488"/>
              <a:gd name="connsiteX5" fmla="*/ 1197372 w 4840287"/>
              <a:gd name="connsiteY5" fmla="*/ 4789487 h 4789488"/>
              <a:gd name="connsiteX6" fmla="*/ 0 w 4840287"/>
              <a:gd name="connsiteY6" fmla="*/ 2394744 h 4789488"/>
              <a:gd name="connsiteX0" fmla="*/ 0 w 4840287"/>
              <a:gd name="connsiteY0" fmla="*/ 2394743 h 4789486"/>
              <a:gd name="connsiteX1" fmla="*/ 66404 w 4840287"/>
              <a:gd name="connsiteY1" fmla="*/ 360947 h 4789486"/>
              <a:gd name="connsiteX2" fmla="*/ 3642915 w 4840287"/>
              <a:gd name="connsiteY2" fmla="*/ 0 h 4789486"/>
              <a:gd name="connsiteX3" fmla="*/ 4840287 w 4840287"/>
              <a:gd name="connsiteY3" fmla="*/ 2394743 h 4789486"/>
              <a:gd name="connsiteX4" fmla="*/ 3642915 w 4840287"/>
              <a:gd name="connsiteY4" fmla="*/ 4789486 h 4789486"/>
              <a:gd name="connsiteX5" fmla="*/ 1197372 w 4840287"/>
              <a:gd name="connsiteY5" fmla="*/ 4789486 h 4789486"/>
              <a:gd name="connsiteX6" fmla="*/ 0 w 4840287"/>
              <a:gd name="connsiteY6" fmla="*/ 2394743 h 4789486"/>
              <a:gd name="connsiteX0" fmla="*/ 0 w 4840287"/>
              <a:gd name="connsiteY0" fmla="*/ 2382711 h 4777454"/>
              <a:gd name="connsiteX1" fmla="*/ 66404 w 4840287"/>
              <a:gd name="connsiteY1" fmla="*/ 348915 h 4777454"/>
              <a:gd name="connsiteX2" fmla="*/ 4822009 w 4840287"/>
              <a:gd name="connsiteY2" fmla="*/ 0 h 4777454"/>
              <a:gd name="connsiteX3" fmla="*/ 4840287 w 4840287"/>
              <a:gd name="connsiteY3" fmla="*/ 2382711 h 4777454"/>
              <a:gd name="connsiteX4" fmla="*/ 3642915 w 4840287"/>
              <a:gd name="connsiteY4" fmla="*/ 4777454 h 4777454"/>
              <a:gd name="connsiteX5" fmla="*/ 1197372 w 4840287"/>
              <a:gd name="connsiteY5" fmla="*/ 4777454 h 4777454"/>
              <a:gd name="connsiteX6" fmla="*/ 0 w 4840287"/>
              <a:gd name="connsiteY6" fmla="*/ 2382711 h 4777454"/>
              <a:gd name="connsiteX0" fmla="*/ 162196 w 4773883"/>
              <a:gd name="connsiteY0" fmla="*/ 2767722 h 4777454"/>
              <a:gd name="connsiteX1" fmla="*/ 0 w 4773883"/>
              <a:gd name="connsiteY1" fmla="*/ 348915 h 4777454"/>
              <a:gd name="connsiteX2" fmla="*/ 4755605 w 4773883"/>
              <a:gd name="connsiteY2" fmla="*/ 0 h 4777454"/>
              <a:gd name="connsiteX3" fmla="*/ 4773883 w 4773883"/>
              <a:gd name="connsiteY3" fmla="*/ 2382711 h 4777454"/>
              <a:gd name="connsiteX4" fmla="*/ 3576511 w 4773883"/>
              <a:gd name="connsiteY4" fmla="*/ 4777454 h 4777454"/>
              <a:gd name="connsiteX5" fmla="*/ 1130968 w 4773883"/>
              <a:gd name="connsiteY5" fmla="*/ 4777454 h 4777454"/>
              <a:gd name="connsiteX6" fmla="*/ 162196 w 4773883"/>
              <a:gd name="connsiteY6" fmla="*/ 2767722 h 4777454"/>
              <a:gd name="connsiteX0" fmla="*/ 162196 w 4773883"/>
              <a:gd name="connsiteY0" fmla="*/ 2767722 h 4777454"/>
              <a:gd name="connsiteX1" fmla="*/ 0 w 4773883"/>
              <a:gd name="connsiteY1" fmla="*/ 348915 h 4777454"/>
              <a:gd name="connsiteX2" fmla="*/ 4755605 w 4773883"/>
              <a:gd name="connsiteY2" fmla="*/ 0 h 4777454"/>
              <a:gd name="connsiteX3" fmla="*/ 4773883 w 4773883"/>
              <a:gd name="connsiteY3" fmla="*/ 2382711 h 4777454"/>
              <a:gd name="connsiteX4" fmla="*/ 3576511 w 4773883"/>
              <a:gd name="connsiteY4" fmla="*/ 4777454 h 4777454"/>
              <a:gd name="connsiteX5" fmla="*/ 974558 w 4773883"/>
              <a:gd name="connsiteY5" fmla="*/ 2695991 h 4777454"/>
              <a:gd name="connsiteX6" fmla="*/ 162196 w 4773883"/>
              <a:gd name="connsiteY6" fmla="*/ 2767722 h 4777454"/>
              <a:gd name="connsiteX0" fmla="*/ 162196 w 4773883"/>
              <a:gd name="connsiteY0" fmla="*/ 2767722 h 4380412"/>
              <a:gd name="connsiteX1" fmla="*/ 0 w 4773883"/>
              <a:gd name="connsiteY1" fmla="*/ 348915 h 4380412"/>
              <a:gd name="connsiteX2" fmla="*/ 4755605 w 4773883"/>
              <a:gd name="connsiteY2" fmla="*/ 0 h 4380412"/>
              <a:gd name="connsiteX3" fmla="*/ 4773883 w 4773883"/>
              <a:gd name="connsiteY3" fmla="*/ 2382711 h 4380412"/>
              <a:gd name="connsiteX4" fmla="*/ 857374 w 4773883"/>
              <a:gd name="connsiteY4" fmla="*/ 4380412 h 4380412"/>
              <a:gd name="connsiteX5" fmla="*/ 974558 w 4773883"/>
              <a:gd name="connsiteY5" fmla="*/ 2695991 h 4380412"/>
              <a:gd name="connsiteX6" fmla="*/ 162196 w 4773883"/>
              <a:gd name="connsiteY6" fmla="*/ 2767722 h 4380412"/>
              <a:gd name="connsiteX0" fmla="*/ 162196 w 4785915"/>
              <a:gd name="connsiteY0" fmla="*/ 2767722 h 4572458"/>
              <a:gd name="connsiteX1" fmla="*/ 0 w 4785915"/>
              <a:gd name="connsiteY1" fmla="*/ 348915 h 4572458"/>
              <a:gd name="connsiteX2" fmla="*/ 4755605 w 4785915"/>
              <a:gd name="connsiteY2" fmla="*/ 0 h 4572458"/>
              <a:gd name="connsiteX3" fmla="*/ 4785915 w 4785915"/>
              <a:gd name="connsiteY3" fmla="*/ 4572458 h 4572458"/>
              <a:gd name="connsiteX4" fmla="*/ 857374 w 4785915"/>
              <a:gd name="connsiteY4" fmla="*/ 4380412 h 4572458"/>
              <a:gd name="connsiteX5" fmla="*/ 974558 w 4785915"/>
              <a:gd name="connsiteY5" fmla="*/ 2695991 h 4572458"/>
              <a:gd name="connsiteX6" fmla="*/ 162196 w 4785915"/>
              <a:gd name="connsiteY6" fmla="*/ 2767722 h 4572458"/>
              <a:gd name="connsiteX0" fmla="*/ 162196 w 4785915"/>
              <a:gd name="connsiteY0" fmla="*/ 2767722 h 4572458"/>
              <a:gd name="connsiteX1" fmla="*/ 0 w 4785915"/>
              <a:gd name="connsiteY1" fmla="*/ 348915 h 4572458"/>
              <a:gd name="connsiteX2" fmla="*/ 4755605 w 4785915"/>
              <a:gd name="connsiteY2" fmla="*/ 0 h 4572458"/>
              <a:gd name="connsiteX3" fmla="*/ 4785915 w 4785915"/>
              <a:gd name="connsiteY3" fmla="*/ 4572458 h 4572458"/>
              <a:gd name="connsiteX4" fmla="*/ 857374 w 4785915"/>
              <a:gd name="connsiteY4" fmla="*/ 4380412 h 4572458"/>
              <a:gd name="connsiteX5" fmla="*/ 876133 w 4785915"/>
              <a:gd name="connsiteY5" fmla="*/ 2794416 h 4572458"/>
              <a:gd name="connsiteX6" fmla="*/ 162196 w 4785915"/>
              <a:gd name="connsiteY6" fmla="*/ 2767722 h 4572458"/>
              <a:gd name="connsiteX0" fmla="*/ 162196 w 4785915"/>
              <a:gd name="connsiteY0" fmla="*/ 2767722 h 4572458"/>
              <a:gd name="connsiteX1" fmla="*/ 0 w 4785915"/>
              <a:gd name="connsiteY1" fmla="*/ 348915 h 4572458"/>
              <a:gd name="connsiteX2" fmla="*/ 4755605 w 4785915"/>
              <a:gd name="connsiteY2" fmla="*/ 0 h 4572458"/>
              <a:gd name="connsiteX3" fmla="*/ 4785915 w 4785915"/>
              <a:gd name="connsiteY3" fmla="*/ 4572458 h 4572458"/>
              <a:gd name="connsiteX4" fmla="*/ 857374 w 4785915"/>
              <a:gd name="connsiteY4" fmla="*/ 4380412 h 4572458"/>
              <a:gd name="connsiteX5" fmla="*/ 961858 w 4785915"/>
              <a:gd name="connsiteY5" fmla="*/ 2692816 h 4572458"/>
              <a:gd name="connsiteX6" fmla="*/ 162196 w 4785915"/>
              <a:gd name="connsiteY6" fmla="*/ 2767722 h 4572458"/>
              <a:gd name="connsiteX0" fmla="*/ 108221 w 4785915"/>
              <a:gd name="connsiteY0" fmla="*/ 2837572 h 4572458"/>
              <a:gd name="connsiteX1" fmla="*/ 0 w 4785915"/>
              <a:gd name="connsiteY1" fmla="*/ 348915 h 4572458"/>
              <a:gd name="connsiteX2" fmla="*/ 4755605 w 4785915"/>
              <a:gd name="connsiteY2" fmla="*/ 0 h 4572458"/>
              <a:gd name="connsiteX3" fmla="*/ 4785915 w 4785915"/>
              <a:gd name="connsiteY3" fmla="*/ 4572458 h 4572458"/>
              <a:gd name="connsiteX4" fmla="*/ 857374 w 4785915"/>
              <a:gd name="connsiteY4" fmla="*/ 4380412 h 4572458"/>
              <a:gd name="connsiteX5" fmla="*/ 961858 w 4785915"/>
              <a:gd name="connsiteY5" fmla="*/ 2692816 h 4572458"/>
              <a:gd name="connsiteX6" fmla="*/ 108221 w 4785915"/>
              <a:gd name="connsiteY6" fmla="*/ 2837572 h 4572458"/>
              <a:gd name="connsiteX0" fmla="*/ 146321 w 4785915"/>
              <a:gd name="connsiteY0" fmla="*/ 2764547 h 4572458"/>
              <a:gd name="connsiteX1" fmla="*/ 0 w 4785915"/>
              <a:gd name="connsiteY1" fmla="*/ 348915 h 4572458"/>
              <a:gd name="connsiteX2" fmla="*/ 4755605 w 4785915"/>
              <a:gd name="connsiteY2" fmla="*/ 0 h 4572458"/>
              <a:gd name="connsiteX3" fmla="*/ 4785915 w 4785915"/>
              <a:gd name="connsiteY3" fmla="*/ 4572458 h 4572458"/>
              <a:gd name="connsiteX4" fmla="*/ 857374 w 4785915"/>
              <a:gd name="connsiteY4" fmla="*/ 4380412 h 4572458"/>
              <a:gd name="connsiteX5" fmla="*/ 961858 w 4785915"/>
              <a:gd name="connsiteY5" fmla="*/ 2692816 h 4572458"/>
              <a:gd name="connsiteX6" fmla="*/ 146321 w 4785915"/>
              <a:gd name="connsiteY6" fmla="*/ 2764547 h 4572458"/>
              <a:gd name="connsiteX0" fmla="*/ 165371 w 4804965"/>
              <a:gd name="connsiteY0" fmla="*/ 2764547 h 4572458"/>
              <a:gd name="connsiteX1" fmla="*/ 0 w 4804965"/>
              <a:gd name="connsiteY1" fmla="*/ 352090 h 4572458"/>
              <a:gd name="connsiteX2" fmla="*/ 4774655 w 4804965"/>
              <a:gd name="connsiteY2" fmla="*/ 0 h 4572458"/>
              <a:gd name="connsiteX3" fmla="*/ 4804965 w 4804965"/>
              <a:gd name="connsiteY3" fmla="*/ 4572458 h 4572458"/>
              <a:gd name="connsiteX4" fmla="*/ 876424 w 4804965"/>
              <a:gd name="connsiteY4" fmla="*/ 4380412 h 4572458"/>
              <a:gd name="connsiteX5" fmla="*/ 980908 w 4804965"/>
              <a:gd name="connsiteY5" fmla="*/ 2692816 h 4572458"/>
              <a:gd name="connsiteX6" fmla="*/ 165371 w 4804965"/>
              <a:gd name="connsiteY6" fmla="*/ 2764547 h 4572458"/>
              <a:gd name="connsiteX0" fmla="*/ 165371 w 4804965"/>
              <a:gd name="connsiteY0" fmla="*/ 2758197 h 4566108"/>
              <a:gd name="connsiteX1" fmla="*/ 0 w 4804965"/>
              <a:gd name="connsiteY1" fmla="*/ 345740 h 4566108"/>
              <a:gd name="connsiteX2" fmla="*/ 4793705 w 4804965"/>
              <a:gd name="connsiteY2" fmla="*/ 0 h 4566108"/>
              <a:gd name="connsiteX3" fmla="*/ 4804965 w 4804965"/>
              <a:gd name="connsiteY3" fmla="*/ 4566108 h 4566108"/>
              <a:gd name="connsiteX4" fmla="*/ 876424 w 4804965"/>
              <a:gd name="connsiteY4" fmla="*/ 4374062 h 4566108"/>
              <a:gd name="connsiteX5" fmla="*/ 980908 w 4804965"/>
              <a:gd name="connsiteY5" fmla="*/ 2686466 h 4566108"/>
              <a:gd name="connsiteX6" fmla="*/ 165371 w 4804965"/>
              <a:gd name="connsiteY6" fmla="*/ 2758197 h 4566108"/>
              <a:gd name="connsiteX0" fmla="*/ 165371 w 4793783"/>
              <a:gd name="connsiteY0" fmla="*/ 2758197 h 4604208"/>
              <a:gd name="connsiteX1" fmla="*/ 0 w 4793783"/>
              <a:gd name="connsiteY1" fmla="*/ 345740 h 4604208"/>
              <a:gd name="connsiteX2" fmla="*/ 4793705 w 4793783"/>
              <a:gd name="connsiteY2" fmla="*/ 0 h 4604208"/>
              <a:gd name="connsiteX3" fmla="*/ 4668440 w 4793783"/>
              <a:gd name="connsiteY3" fmla="*/ 4604208 h 4604208"/>
              <a:gd name="connsiteX4" fmla="*/ 876424 w 4793783"/>
              <a:gd name="connsiteY4" fmla="*/ 4374062 h 4604208"/>
              <a:gd name="connsiteX5" fmla="*/ 980908 w 4793783"/>
              <a:gd name="connsiteY5" fmla="*/ 2686466 h 4604208"/>
              <a:gd name="connsiteX6" fmla="*/ 165371 w 4793783"/>
              <a:gd name="connsiteY6" fmla="*/ 2758197 h 4604208"/>
              <a:gd name="connsiteX0" fmla="*/ 165371 w 4801790"/>
              <a:gd name="connsiteY0" fmla="*/ 2758197 h 4572458"/>
              <a:gd name="connsiteX1" fmla="*/ 0 w 4801790"/>
              <a:gd name="connsiteY1" fmla="*/ 345740 h 4572458"/>
              <a:gd name="connsiteX2" fmla="*/ 4793705 w 4801790"/>
              <a:gd name="connsiteY2" fmla="*/ 0 h 4572458"/>
              <a:gd name="connsiteX3" fmla="*/ 4801790 w 4801790"/>
              <a:gd name="connsiteY3" fmla="*/ 4572458 h 4572458"/>
              <a:gd name="connsiteX4" fmla="*/ 876424 w 4801790"/>
              <a:gd name="connsiteY4" fmla="*/ 4374062 h 4572458"/>
              <a:gd name="connsiteX5" fmla="*/ 980908 w 4801790"/>
              <a:gd name="connsiteY5" fmla="*/ 2686466 h 4572458"/>
              <a:gd name="connsiteX6" fmla="*/ 165371 w 4801790"/>
              <a:gd name="connsiteY6" fmla="*/ 2758197 h 4572458"/>
              <a:gd name="connsiteX0" fmla="*/ 165371 w 4801790"/>
              <a:gd name="connsiteY0" fmla="*/ 2758197 h 4572458"/>
              <a:gd name="connsiteX1" fmla="*/ 0 w 4801790"/>
              <a:gd name="connsiteY1" fmla="*/ 345740 h 4572458"/>
              <a:gd name="connsiteX2" fmla="*/ 4793705 w 4801790"/>
              <a:gd name="connsiteY2" fmla="*/ 0 h 4572458"/>
              <a:gd name="connsiteX3" fmla="*/ 4801790 w 4801790"/>
              <a:gd name="connsiteY3" fmla="*/ 4572458 h 4572458"/>
              <a:gd name="connsiteX4" fmla="*/ 816099 w 4801790"/>
              <a:gd name="connsiteY4" fmla="*/ 4437562 h 4572458"/>
              <a:gd name="connsiteX5" fmla="*/ 980908 w 4801790"/>
              <a:gd name="connsiteY5" fmla="*/ 2686466 h 4572458"/>
              <a:gd name="connsiteX6" fmla="*/ 165371 w 4801790"/>
              <a:gd name="connsiteY6" fmla="*/ 2758197 h 4572458"/>
              <a:gd name="connsiteX0" fmla="*/ 165371 w 4801790"/>
              <a:gd name="connsiteY0" fmla="*/ 2758197 h 4572458"/>
              <a:gd name="connsiteX1" fmla="*/ 0 w 4801790"/>
              <a:gd name="connsiteY1" fmla="*/ 345740 h 4572458"/>
              <a:gd name="connsiteX2" fmla="*/ 4793705 w 4801790"/>
              <a:gd name="connsiteY2" fmla="*/ 0 h 4572458"/>
              <a:gd name="connsiteX3" fmla="*/ 4801790 w 4801790"/>
              <a:gd name="connsiteY3" fmla="*/ 4572458 h 4572458"/>
              <a:gd name="connsiteX4" fmla="*/ 889124 w 4801790"/>
              <a:gd name="connsiteY4" fmla="*/ 4374062 h 4572458"/>
              <a:gd name="connsiteX5" fmla="*/ 980908 w 4801790"/>
              <a:gd name="connsiteY5" fmla="*/ 2686466 h 4572458"/>
              <a:gd name="connsiteX6" fmla="*/ 165371 w 4801790"/>
              <a:gd name="connsiteY6" fmla="*/ 2758197 h 4572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01790" h="4572458">
                <a:moveTo>
                  <a:pt x="165371" y="2758197"/>
                </a:moveTo>
                <a:lnTo>
                  <a:pt x="0" y="345740"/>
                </a:lnTo>
                <a:lnTo>
                  <a:pt x="4793705" y="0"/>
                </a:lnTo>
                <a:cubicBezTo>
                  <a:pt x="4797458" y="1522036"/>
                  <a:pt x="4798037" y="3050422"/>
                  <a:pt x="4801790" y="4572458"/>
                </a:cubicBezTo>
                <a:lnTo>
                  <a:pt x="889124" y="4374062"/>
                </a:lnTo>
                <a:lnTo>
                  <a:pt x="980908" y="2686466"/>
                </a:lnTo>
                <a:lnTo>
                  <a:pt x="165371" y="2758197"/>
                </a:lnTo>
                <a:close/>
              </a:path>
            </a:pathLst>
          </a:custGeom>
          <a:noFill/>
          <a:ln>
            <a:noFill/>
          </a:ln>
        </p:spPr>
        <p:txBody>
          <a:bodyPr/>
          <a:lstStyle/>
          <a:p>
            <a:endParaRPr lang="en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65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userDrawn="1">
  <p:cSld name="TITLE-PARAGRAPH-IMAGE">
    <p:bg>
      <p:bgRef idx="1001">
        <a:schemeClr val="bg1"/>
      </p:bgRef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B70313F-A889-494D-9989-994062DD59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1" name="Google Shape;31;p16"/>
          <p:cNvSpPr txBox="1">
            <a:spLocks noGrp="1"/>
          </p:cNvSpPr>
          <p:nvPr>
            <p:ph type="body" idx="1"/>
          </p:nvPr>
        </p:nvSpPr>
        <p:spPr>
          <a:xfrm>
            <a:off x="1570038" y="954088"/>
            <a:ext cx="4910137" cy="1192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43D30"/>
              </a:buClr>
              <a:buSzPts val="2800"/>
              <a:buNone/>
              <a:defRPr sz="2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3"/>
          </p:nvPr>
        </p:nvSpPr>
        <p:spPr>
          <a:xfrm>
            <a:off x="1550987" y="2524124"/>
            <a:ext cx="4910137" cy="337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B3E2F1-A998-0543-A6F2-D2EAD82D12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87090" y="274779"/>
            <a:ext cx="4608409" cy="6273659"/>
          </a:xfrm>
          <a:custGeom>
            <a:avLst/>
            <a:gdLst>
              <a:gd name="connsiteX0" fmla="*/ 0 w 4614862"/>
              <a:gd name="connsiteY0" fmla="*/ 3086100 h 6172200"/>
              <a:gd name="connsiteX1" fmla="*/ 440680 w 4614862"/>
              <a:gd name="connsiteY1" fmla="*/ 1178789 h 6172200"/>
              <a:gd name="connsiteX2" fmla="*/ 1594396 w 4614862"/>
              <a:gd name="connsiteY2" fmla="*/ 7 h 6172200"/>
              <a:gd name="connsiteX3" fmla="*/ 3020466 w 4614862"/>
              <a:gd name="connsiteY3" fmla="*/ 7 h 6172200"/>
              <a:gd name="connsiteX4" fmla="*/ 4174182 w 4614862"/>
              <a:gd name="connsiteY4" fmla="*/ 1178789 h 6172200"/>
              <a:gd name="connsiteX5" fmla="*/ 4614862 w 4614862"/>
              <a:gd name="connsiteY5" fmla="*/ 3086100 h 6172200"/>
              <a:gd name="connsiteX6" fmla="*/ 4174182 w 4614862"/>
              <a:gd name="connsiteY6" fmla="*/ 4993411 h 6172200"/>
              <a:gd name="connsiteX7" fmla="*/ 3020466 w 4614862"/>
              <a:gd name="connsiteY7" fmla="*/ 6172193 h 6172200"/>
              <a:gd name="connsiteX8" fmla="*/ 1594396 w 4614862"/>
              <a:gd name="connsiteY8" fmla="*/ 6172193 h 6172200"/>
              <a:gd name="connsiteX9" fmla="*/ 440680 w 4614862"/>
              <a:gd name="connsiteY9" fmla="*/ 4993411 h 6172200"/>
              <a:gd name="connsiteX10" fmla="*/ 0 w 4614862"/>
              <a:gd name="connsiteY10" fmla="*/ 3086100 h 6172200"/>
              <a:gd name="connsiteX0" fmla="*/ 0 w 4210260"/>
              <a:gd name="connsiteY0" fmla="*/ 3053725 h 6172186"/>
              <a:gd name="connsiteX1" fmla="*/ 36078 w 4210260"/>
              <a:gd name="connsiteY1" fmla="*/ 1178782 h 6172186"/>
              <a:gd name="connsiteX2" fmla="*/ 1189794 w 4210260"/>
              <a:gd name="connsiteY2" fmla="*/ 0 h 6172186"/>
              <a:gd name="connsiteX3" fmla="*/ 2615864 w 4210260"/>
              <a:gd name="connsiteY3" fmla="*/ 0 h 6172186"/>
              <a:gd name="connsiteX4" fmla="*/ 3769580 w 4210260"/>
              <a:gd name="connsiteY4" fmla="*/ 1178782 h 6172186"/>
              <a:gd name="connsiteX5" fmla="*/ 4210260 w 4210260"/>
              <a:gd name="connsiteY5" fmla="*/ 3086093 h 6172186"/>
              <a:gd name="connsiteX6" fmla="*/ 3769580 w 4210260"/>
              <a:gd name="connsiteY6" fmla="*/ 4993404 h 6172186"/>
              <a:gd name="connsiteX7" fmla="*/ 2615864 w 4210260"/>
              <a:gd name="connsiteY7" fmla="*/ 6172186 h 6172186"/>
              <a:gd name="connsiteX8" fmla="*/ 1189794 w 4210260"/>
              <a:gd name="connsiteY8" fmla="*/ 6172186 h 6172186"/>
              <a:gd name="connsiteX9" fmla="*/ 36078 w 4210260"/>
              <a:gd name="connsiteY9" fmla="*/ 4993404 h 6172186"/>
              <a:gd name="connsiteX10" fmla="*/ 0 w 4210260"/>
              <a:gd name="connsiteY10" fmla="*/ 3053725 h 6172186"/>
              <a:gd name="connsiteX0" fmla="*/ 368524 w 4578784"/>
              <a:gd name="connsiteY0" fmla="*/ 3053725 h 6172186"/>
              <a:gd name="connsiteX1" fmla="*/ 0 w 4578784"/>
              <a:gd name="connsiteY1" fmla="*/ 895560 h 6172186"/>
              <a:gd name="connsiteX2" fmla="*/ 1558318 w 4578784"/>
              <a:gd name="connsiteY2" fmla="*/ 0 h 6172186"/>
              <a:gd name="connsiteX3" fmla="*/ 2984388 w 4578784"/>
              <a:gd name="connsiteY3" fmla="*/ 0 h 6172186"/>
              <a:gd name="connsiteX4" fmla="*/ 4138104 w 4578784"/>
              <a:gd name="connsiteY4" fmla="*/ 1178782 h 6172186"/>
              <a:gd name="connsiteX5" fmla="*/ 4578784 w 4578784"/>
              <a:gd name="connsiteY5" fmla="*/ 3086093 h 6172186"/>
              <a:gd name="connsiteX6" fmla="*/ 4138104 w 4578784"/>
              <a:gd name="connsiteY6" fmla="*/ 4993404 h 6172186"/>
              <a:gd name="connsiteX7" fmla="*/ 2984388 w 4578784"/>
              <a:gd name="connsiteY7" fmla="*/ 6172186 h 6172186"/>
              <a:gd name="connsiteX8" fmla="*/ 1558318 w 4578784"/>
              <a:gd name="connsiteY8" fmla="*/ 6172186 h 6172186"/>
              <a:gd name="connsiteX9" fmla="*/ 404602 w 4578784"/>
              <a:gd name="connsiteY9" fmla="*/ 4993404 h 6172186"/>
              <a:gd name="connsiteX10" fmla="*/ 368524 w 4578784"/>
              <a:gd name="connsiteY10" fmla="*/ 3053725 h 6172186"/>
              <a:gd name="connsiteX0" fmla="*/ 368524 w 4578784"/>
              <a:gd name="connsiteY0" fmla="*/ 3053725 h 6172186"/>
              <a:gd name="connsiteX1" fmla="*/ 0 w 4578784"/>
              <a:gd name="connsiteY1" fmla="*/ 895560 h 6172186"/>
              <a:gd name="connsiteX2" fmla="*/ 1558318 w 4578784"/>
              <a:gd name="connsiteY2" fmla="*/ 0 h 6172186"/>
              <a:gd name="connsiteX3" fmla="*/ 2984388 w 4578784"/>
              <a:gd name="connsiteY3" fmla="*/ 0 h 6172186"/>
              <a:gd name="connsiteX4" fmla="*/ 4138104 w 4578784"/>
              <a:gd name="connsiteY4" fmla="*/ 1178782 h 6172186"/>
              <a:gd name="connsiteX5" fmla="*/ 4578784 w 4578784"/>
              <a:gd name="connsiteY5" fmla="*/ 3086093 h 6172186"/>
              <a:gd name="connsiteX6" fmla="*/ 4138104 w 4578784"/>
              <a:gd name="connsiteY6" fmla="*/ 4993404 h 6172186"/>
              <a:gd name="connsiteX7" fmla="*/ 2984388 w 4578784"/>
              <a:gd name="connsiteY7" fmla="*/ 6172186 h 6172186"/>
              <a:gd name="connsiteX8" fmla="*/ 1558318 w 4578784"/>
              <a:gd name="connsiteY8" fmla="*/ 6172186 h 6172186"/>
              <a:gd name="connsiteX9" fmla="*/ 3002145 w 4578784"/>
              <a:gd name="connsiteY9" fmla="*/ 2670990 h 6172186"/>
              <a:gd name="connsiteX10" fmla="*/ 368524 w 4578784"/>
              <a:gd name="connsiteY10" fmla="*/ 3053725 h 6172186"/>
              <a:gd name="connsiteX0" fmla="*/ 368524 w 4578784"/>
              <a:gd name="connsiteY0" fmla="*/ 3053725 h 6172186"/>
              <a:gd name="connsiteX1" fmla="*/ 0 w 4578784"/>
              <a:gd name="connsiteY1" fmla="*/ 895560 h 6172186"/>
              <a:gd name="connsiteX2" fmla="*/ 1558318 w 4578784"/>
              <a:gd name="connsiteY2" fmla="*/ 0 h 6172186"/>
              <a:gd name="connsiteX3" fmla="*/ 2984388 w 4578784"/>
              <a:gd name="connsiteY3" fmla="*/ 0 h 6172186"/>
              <a:gd name="connsiteX4" fmla="*/ 4138104 w 4578784"/>
              <a:gd name="connsiteY4" fmla="*/ 1178782 h 6172186"/>
              <a:gd name="connsiteX5" fmla="*/ 4578784 w 4578784"/>
              <a:gd name="connsiteY5" fmla="*/ 3086093 h 6172186"/>
              <a:gd name="connsiteX6" fmla="*/ 4138104 w 4578784"/>
              <a:gd name="connsiteY6" fmla="*/ 4993404 h 6172186"/>
              <a:gd name="connsiteX7" fmla="*/ 2984388 w 4578784"/>
              <a:gd name="connsiteY7" fmla="*/ 6172186 h 6172186"/>
              <a:gd name="connsiteX8" fmla="*/ 2998700 w 4578784"/>
              <a:gd name="connsiteY8" fmla="*/ 3307605 h 6172186"/>
              <a:gd name="connsiteX9" fmla="*/ 3002145 w 4578784"/>
              <a:gd name="connsiteY9" fmla="*/ 2670990 h 6172186"/>
              <a:gd name="connsiteX10" fmla="*/ 368524 w 4578784"/>
              <a:gd name="connsiteY10" fmla="*/ 3053725 h 6172186"/>
              <a:gd name="connsiteX0" fmla="*/ 368524 w 4578784"/>
              <a:gd name="connsiteY0" fmla="*/ 3053725 h 6172186"/>
              <a:gd name="connsiteX1" fmla="*/ 0 w 4578784"/>
              <a:gd name="connsiteY1" fmla="*/ 895560 h 6172186"/>
              <a:gd name="connsiteX2" fmla="*/ 1558318 w 4578784"/>
              <a:gd name="connsiteY2" fmla="*/ 0 h 6172186"/>
              <a:gd name="connsiteX3" fmla="*/ 2984388 w 4578784"/>
              <a:gd name="connsiteY3" fmla="*/ 0 h 6172186"/>
              <a:gd name="connsiteX4" fmla="*/ 4138104 w 4578784"/>
              <a:gd name="connsiteY4" fmla="*/ 1178782 h 6172186"/>
              <a:gd name="connsiteX5" fmla="*/ 4578784 w 4578784"/>
              <a:gd name="connsiteY5" fmla="*/ 3086093 h 6172186"/>
              <a:gd name="connsiteX6" fmla="*/ 4097644 w 4578784"/>
              <a:gd name="connsiteY6" fmla="*/ 5794516 h 6172186"/>
              <a:gd name="connsiteX7" fmla="*/ 2984388 w 4578784"/>
              <a:gd name="connsiteY7" fmla="*/ 6172186 h 6172186"/>
              <a:gd name="connsiteX8" fmla="*/ 2998700 w 4578784"/>
              <a:gd name="connsiteY8" fmla="*/ 3307605 h 6172186"/>
              <a:gd name="connsiteX9" fmla="*/ 3002145 w 4578784"/>
              <a:gd name="connsiteY9" fmla="*/ 2670990 h 6172186"/>
              <a:gd name="connsiteX10" fmla="*/ 368524 w 4578784"/>
              <a:gd name="connsiteY10" fmla="*/ 3053725 h 6172186"/>
              <a:gd name="connsiteX0" fmla="*/ 368524 w 4578784"/>
              <a:gd name="connsiteY0" fmla="*/ 3053725 h 6172186"/>
              <a:gd name="connsiteX1" fmla="*/ 0 w 4578784"/>
              <a:gd name="connsiteY1" fmla="*/ 895560 h 6172186"/>
              <a:gd name="connsiteX2" fmla="*/ 1558318 w 4578784"/>
              <a:gd name="connsiteY2" fmla="*/ 0 h 6172186"/>
              <a:gd name="connsiteX3" fmla="*/ 2984388 w 4578784"/>
              <a:gd name="connsiteY3" fmla="*/ 0 h 6172186"/>
              <a:gd name="connsiteX4" fmla="*/ 4138104 w 4578784"/>
              <a:gd name="connsiteY4" fmla="*/ 1178782 h 6172186"/>
              <a:gd name="connsiteX5" fmla="*/ 4578784 w 4578784"/>
              <a:gd name="connsiteY5" fmla="*/ 3086093 h 6172186"/>
              <a:gd name="connsiteX6" fmla="*/ 4542706 w 4578784"/>
              <a:gd name="connsiteY6" fmla="*/ 6166749 h 6172186"/>
              <a:gd name="connsiteX7" fmla="*/ 2984388 w 4578784"/>
              <a:gd name="connsiteY7" fmla="*/ 6172186 h 6172186"/>
              <a:gd name="connsiteX8" fmla="*/ 2998700 w 4578784"/>
              <a:gd name="connsiteY8" fmla="*/ 3307605 h 6172186"/>
              <a:gd name="connsiteX9" fmla="*/ 3002145 w 4578784"/>
              <a:gd name="connsiteY9" fmla="*/ 2670990 h 6172186"/>
              <a:gd name="connsiteX10" fmla="*/ 368524 w 4578784"/>
              <a:gd name="connsiteY10" fmla="*/ 3053725 h 6172186"/>
              <a:gd name="connsiteX0" fmla="*/ 368524 w 4578784"/>
              <a:gd name="connsiteY0" fmla="*/ 3053725 h 6166749"/>
              <a:gd name="connsiteX1" fmla="*/ 0 w 4578784"/>
              <a:gd name="connsiteY1" fmla="*/ 895560 h 6166749"/>
              <a:gd name="connsiteX2" fmla="*/ 1558318 w 4578784"/>
              <a:gd name="connsiteY2" fmla="*/ 0 h 6166749"/>
              <a:gd name="connsiteX3" fmla="*/ 2984388 w 4578784"/>
              <a:gd name="connsiteY3" fmla="*/ 0 h 6166749"/>
              <a:gd name="connsiteX4" fmla="*/ 4138104 w 4578784"/>
              <a:gd name="connsiteY4" fmla="*/ 1178782 h 6166749"/>
              <a:gd name="connsiteX5" fmla="*/ 4578784 w 4578784"/>
              <a:gd name="connsiteY5" fmla="*/ 3086093 h 6166749"/>
              <a:gd name="connsiteX6" fmla="*/ 4542706 w 4578784"/>
              <a:gd name="connsiteY6" fmla="*/ 6166749 h 6166749"/>
              <a:gd name="connsiteX7" fmla="*/ 2998700 w 4578784"/>
              <a:gd name="connsiteY7" fmla="*/ 3307605 h 6166749"/>
              <a:gd name="connsiteX8" fmla="*/ 3002145 w 4578784"/>
              <a:gd name="connsiteY8" fmla="*/ 2670990 h 6166749"/>
              <a:gd name="connsiteX9" fmla="*/ 368524 w 4578784"/>
              <a:gd name="connsiteY9" fmla="*/ 3053725 h 6166749"/>
              <a:gd name="connsiteX0" fmla="*/ 368524 w 4578784"/>
              <a:gd name="connsiteY0" fmla="*/ 3053725 h 3307605"/>
              <a:gd name="connsiteX1" fmla="*/ 0 w 4578784"/>
              <a:gd name="connsiteY1" fmla="*/ 895560 h 3307605"/>
              <a:gd name="connsiteX2" fmla="*/ 1558318 w 4578784"/>
              <a:gd name="connsiteY2" fmla="*/ 0 h 3307605"/>
              <a:gd name="connsiteX3" fmla="*/ 2984388 w 4578784"/>
              <a:gd name="connsiteY3" fmla="*/ 0 h 3307605"/>
              <a:gd name="connsiteX4" fmla="*/ 4138104 w 4578784"/>
              <a:gd name="connsiteY4" fmla="*/ 1178782 h 3307605"/>
              <a:gd name="connsiteX5" fmla="*/ 4578784 w 4578784"/>
              <a:gd name="connsiteY5" fmla="*/ 3086093 h 3307605"/>
              <a:gd name="connsiteX6" fmla="*/ 1695003 w 4578784"/>
              <a:gd name="connsiteY6" fmla="*/ 3136166 h 3307605"/>
              <a:gd name="connsiteX7" fmla="*/ 2998700 w 4578784"/>
              <a:gd name="connsiteY7" fmla="*/ 3307605 h 3307605"/>
              <a:gd name="connsiteX8" fmla="*/ 3002145 w 4578784"/>
              <a:gd name="connsiteY8" fmla="*/ 2670990 h 3307605"/>
              <a:gd name="connsiteX9" fmla="*/ 368524 w 4578784"/>
              <a:gd name="connsiteY9" fmla="*/ 3053725 h 3307605"/>
              <a:gd name="connsiteX0" fmla="*/ 368524 w 4330590"/>
              <a:gd name="connsiteY0" fmla="*/ 3053725 h 6273431"/>
              <a:gd name="connsiteX1" fmla="*/ 0 w 4330590"/>
              <a:gd name="connsiteY1" fmla="*/ 895560 h 6273431"/>
              <a:gd name="connsiteX2" fmla="*/ 1558318 w 4330590"/>
              <a:gd name="connsiteY2" fmla="*/ 0 h 6273431"/>
              <a:gd name="connsiteX3" fmla="*/ 2984388 w 4330590"/>
              <a:gd name="connsiteY3" fmla="*/ 0 h 6273431"/>
              <a:gd name="connsiteX4" fmla="*/ 4138104 w 4330590"/>
              <a:gd name="connsiteY4" fmla="*/ 1178782 h 6273431"/>
              <a:gd name="connsiteX5" fmla="*/ 4330590 w 4330590"/>
              <a:gd name="connsiteY5" fmla="*/ 6273431 h 6273431"/>
              <a:gd name="connsiteX6" fmla="*/ 1695003 w 4330590"/>
              <a:gd name="connsiteY6" fmla="*/ 3136166 h 6273431"/>
              <a:gd name="connsiteX7" fmla="*/ 2998700 w 4330590"/>
              <a:gd name="connsiteY7" fmla="*/ 3307605 h 6273431"/>
              <a:gd name="connsiteX8" fmla="*/ 3002145 w 4330590"/>
              <a:gd name="connsiteY8" fmla="*/ 2670990 h 6273431"/>
              <a:gd name="connsiteX9" fmla="*/ 368524 w 4330590"/>
              <a:gd name="connsiteY9" fmla="*/ 3053725 h 6273431"/>
              <a:gd name="connsiteX0" fmla="*/ 368524 w 4817372"/>
              <a:gd name="connsiteY0" fmla="*/ 3053725 h 6273431"/>
              <a:gd name="connsiteX1" fmla="*/ 0 w 4817372"/>
              <a:gd name="connsiteY1" fmla="*/ 895560 h 6273431"/>
              <a:gd name="connsiteX2" fmla="*/ 1558318 w 4817372"/>
              <a:gd name="connsiteY2" fmla="*/ 0 h 6273431"/>
              <a:gd name="connsiteX3" fmla="*/ 2984388 w 4817372"/>
              <a:gd name="connsiteY3" fmla="*/ 0 h 6273431"/>
              <a:gd name="connsiteX4" fmla="*/ 4817372 w 4817372"/>
              <a:gd name="connsiteY4" fmla="*/ 3843605 h 6273431"/>
              <a:gd name="connsiteX5" fmla="*/ 4330590 w 4817372"/>
              <a:gd name="connsiteY5" fmla="*/ 6273431 h 6273431"/>
              <a:gd name="connsiteX6" fmla="*/ 1695003 w 4817372"/>
              <a:gd name="connsiteY6" fmla="*/ 3136166 h 6273431"/>
              <a:gd name="connsiteX7" fmla="*/ 2998700 w 4817372"/>
              <a:gd name="connsiteY7" fmla="*/ 3307605 h 6273431"/>
              <a:gd name="connsiteX8" fmla="*/ 3002145 w 4817372"/>
              <a:gd name="connsiteY8" fmla="*/ 2670990 h 6273431"/>
              <a:gd name="connsiteX9" fmla="*/ 368524 w 4817372"/>
              <a:gd name="connsiteY9" fmla="*/ 3053725 h 6273431"/>
              <a:gd name="connsiteX0" fmla="*/ 368524 w 4817372"/>
              <a:gd name="connsiteY0" fmla="*/ 3053725 h 6273431"/>
              <a:gd name="connsiteX1" fmla="*/ 0 w 4817372"/>
              <a:gd name="connsiteY1" fmla="*/ 895560 h 6273431"/>
              <a:gd name="connsiteX2" fmla="*/ 1558318 w 4817372"/>
              <a:gd name="connsiteY2" fmla="*/ 0 h 6273431"/>
              <a:gd name="connsiteX3" fmla="*/ 3924914 w 4817372"/>
              <a:gd name="connsiteY3" fmla="*/ 130628 h 6273431"/>
              <a:gd name="connsiteX4" fmla="*/ 4817372 w 4817372"/>
              <a:gd name="connsiteY4" fmla="*/ 3843605 h 6273431"/>
              <a:gd name="connsiteX5" fmla="*/ 4330590 w 4817372"/>
              <a:gd name="connsiteY5" fmla="*/ 6273431 h 6273431"/>
              <a:gd name="connsiteX6" fmla="*/ 1695003 w 4817372"/>
              <a:gd name="connsiteY6" fmla="*/ 3136166 h 6273431"/>
              <a:gd name="connsiteX7" fmla="*/ 2998700 w 4817372"/>
              <a:gd name="connsiteY7" fmla="*/ 3307605 h 6273431"/>
              <a:gd name="connsiteX8" fmla="*/ 3002145 w 4817372"/>
              <a:gd name="connsiteY8" fmla="*/ 2670990 h 6273431"/>
              <a:gd name="connsiteX9" fmla="*/ 368524 w 4817372"/>
              <a:gd name="connsiteY9" fmla="*/ 3053725 h 6273431"/>
              <a:gd name="connsiteX0" fmla="*/ 368524 w 4817372"/>
              <a:gd name="connsiteY0" fmla="*/ 3053725 h 5672539"/>
              <a:gd name="connsiteX1" fmla="*/ 0 w 4817372"/>
              <a:gd name="connsiteY1" fmla="*/ 895560 h 5672539"/>
              <a:gd name="connsiteX2" fmla="*/ 1558318 w 4817372"/>
              <a:gd name="connsiteY2" fmla="*/ 0 h 5672539"/>
              <a:gd name="connsiteX3" fmla="*/ 3924914 w 4817372"/>
              <a:gd name="connsiteY3" fmla="*/ 130628 h 5672539"/>
              <a:gd name="connsiteX4" fmla="*/ 4817372 w 4817372"/>
              <a:gd name="connsiteY4" fmla="*/ 3843605 h 5672539"/>
              <a:gd name="connsiteX5" fmla="*/ 1260818 w 4817372"/>
              <a:gd name="connsiteY5" fmla="*/ 5672539 h 5672539"/>
              <a:gd name="connsiteX6" fmla="*/ 1695003 w 4817372"/>
              <a:gd name="connsiteY6" fmla="*/ 3136166 h 5672539"/>
              <a:gd name="connsiteX7" fmla="*/ 2998700 w 4817372"/>
              <a:gd name="connsiteY7" fmla="*/ 3307605 h 5672539"/>
              <a:gd name="connsiteX8" fmla="*/ 3002145 w 4817372"/>
              <a:gd name="connsiteY8" fmla="*/ 2670990 h 5672539"/>
              <a:gd name="connsiteX9" fmla="*/ 368524 w 4817372"/>
              <a:gd name="connsiteY9" fmla="*/ 3053725 h 5672539"/>
              <a:gd name="connsiteX0" fmla="*/ 368524 w 4569178"/>
              <a:gd name="connsiteY0" fmla="*/ 3053725 h 6234108"/>
              <a:gd name="connsiteX1" fmla="*/ 0 w 4569178"/>
              <a:gd name="connsiteY1" fmla="*/ 895560 h 6234108"/>
              <a:gd name="connsiteX2" fmla="*/ 1558318 w 4569178"/>
              <a:gd name="connsiteY2" fmla="*/ 0 h 6234108"/>
              <a:gd name="connsiteX3" fmla="*/ 3924914 w 4569178"/>
              <a:gd name="connsiteY3" fmla="*/ 130628 h 6234108"/>
              <a:gd name="connsiteX4" fmla="*/ 4569178 w 4569178"/>
              <a:gd name="connsiteY4" fmla="*/ 6234108 h 6234108"/>
              <a:gd name="connsiteX5" fmla="*/ 1260818 w 4569178"/>
              <a:gd name="connsiteY5" fmla="*/ 5672539 h 6234108"/>
              <a:gd name="connsiteX6" fmla="*/ 1695003 w 4569178"/>
              <a:gd name="connsiteY6" fmla="*/ 3136166 h 6234108"/>
              <a:gd name="connsiteX7" fmla="*/ 2998700 w 4569178"/>
              <a:gd name="connsiteY7" fmla="*/ 3307605 h 6234108"/>
              <a:gd name="connsiteX8" fmla="*/ 3002145 w 4569178"/>
              <a:gd name="connsiteY8" fmla="*/ 2670990 h 6234108"/>
              <a:gd name="connsiteX9" fmla="*/ 368524 w 4569178"/>
              <a:gd name="connsiteY9" fmla="*/ 3053725 h 6234108"/>
              <a:gd name="connsiteX0" fmla="*/ 394650 w 4595304"/>
              <a:gd name="connsiteY0" fmla="*/ 3053725 h 6234108"/>
              <a:gd name="connsiteX1" fmla="*/ 0 w 4595304"/>
              <a:gd name="connsiteY1" fmla="*/ 529800 h 6234108"/>
              <a:gd name="connsiteX2" fmla="*/ 1584444 w 4595304"/>
              <a:gd name="connsiteY2" fmla="*/ 0 h 6234108"/>
              <a:gd name="connsiteX3" fmla="*/ 3951040 w 4595304"/>
              <a:gd name="connsiteY3" fmla="*/ 130628 h 6234108"/>
              <a:gd name="connsiteX4" fmla="*/ 4595304 w 4595304"/>
              <a:gd name="connsiteY4" fmla="*/ 6234108 h 6234108"/>
              <a:gd name="connsiteX5" fmla="*/ 1286944 w 4595304"/>
              <a:gd name="connsiteY5" fmla="*/ 5672539 h 6234108"/>
              <a:gd name="connsiteX6" fmla="*/ 1721129 w 4595304"/>
              <a:gd name="connsiteY6" fmla="*/ 3136166 h 6234108"/>
              <a:gd name="connsiteX7" fmla="*/ 3024826 w 4595304"/>
              <a:gd name="connsiteY7" fmla="*/ 3307605 h 6234108"/>
              <a:gd name="connsiteX8" fmla="*/ 3028271 w 4595304"/>
              <a:gd name="connsiteY8" fmla="*/ 2670990 h 6234108"/>
              <a:gd name="connsiteX9" fmla="*/ 394650 w 4595304"/>
              <a:gd name="connsiteY9" fmla="*/ 3053725 h 6234108"/>
              <a:gd name="connsiteX0" fmla="*/ 394650 w 4595304"/>
              <a:gd name="connsiteY0" fmla="*/ 3053725 h 6234108"/>
              <a:gd name="connsiteX1" fmla="*/ 0 w 4595304"/>
              <a:gd name="connsiteY1" fmla="*/ 529800 h 6234108"/>
              <a:gd name="connsiteX2" fmla="*/ 1584444 w 4595304"/>
              <a:gd name="connsiteY2" fmla="*/ 0 h 6234108"/>
              <a:gd name="connsiteX3" fmla="*/ 3846537 w 4595304"/>
              <a:gd name="connsiteY3" fmla="*/ 770708 h 6234108"/>
              <a:gd name="connsiteX4" fmla="*/ 4595304 w 4595304"/>
              <a:gd name="connsiteY4" fmla="*/ 6234108 h 6234108"/>
              <a:gd name="connsiteX5" fmla="*/ 1286944 w 4595304"/>
              <a:gd name="connsiteY5" fmla="*/ 5672539 h 6234108"/>
              <a:gd name="connsiteX6" fmla="*/ 1721129 w 4595304"/>
              <a:gd name="connsiteY6" fmla="*/ 3136166 h 6234108"/>
              <a:gd name="connsiteX7" fmla="*/ 3024826 w 4595304"/>
              <a:gd name="connsiteY7" fmla="*/ 3307605 h 6234108"/>
              <a:gd name="connsiteX8" fmla="*/ 3028271 w 4595304"/>
              <a:gd name="connsiteY8" fmla="*/ 2670990 h 6234108"/>
              <a:gd name="connsiteX9" fmla="*/ 394650 w 4595304"/>
              <a:gd name="connsiteY9" fmla="*/ 3053725 h 6234108"/>
              <a:gd name="connsiteX0" fmla="*/ 394650 w 4595304"/>
              <a:gd name="connsiteY0" fmla="*/ 3105976 h 6286359"/>
              <a:gd name="connsiteX1" fmla="*/ 0 w 4595304"/>
              <a:gd name="connsiteY1" fmla="*/ 582051 h 6286359"/>
              <a:gd name="connsiteX2" fmla="*/ 3583061 w 4595304"/>
              <a:gd name="connsiteY2" fmla="*/ 0 h 6286359"/>
              <a:gd name="connsiteX3" fmla="*/ 3846537 w 4595304"/>
              <a:gd name="connsiteY3" fmla="*/ 822959 h 6286359"/>
              <a:gd name="connsiteX4" fmla="*/ 4595304 w 4595304"/>
              <a:gd name="connsiteY4" fmla="*/ 6286359 h 6286359"/>
              <a:gd name="connsiteX5" fmla="*/ 1286944 w 4595304"/>
              <a:gd name="connsiteY5" fmla="*/ 5724790 h 6286359"/>
              <a:gd name="connsiteX6" fmla="*/ 1721129 w 4595304"/>
              <a:gd name="connsiteY6" fmla="*/ 3188417 h 6286359"/>
              <a:gd name="connsiteX7" fmla="*/ 3024826 w 4595304"/>
              <a:gd name="connsiteY7" fmla="*/ 3359856 h 6286359"/>
              <a:gd name="connsiteX8" fmla="*/ 3028271 w 4595304"/>
              <a:gd name="connsiteY8" fmla="*/ 2723241 h 6286359"/>
              <a:gd name="connsiteX9" fmla="*/ 394650 w 4595304"/>
              <a:gd name="connsiteY9" fmla="*/ 3105976 h 6286359"/>
              <a:gd name="connsiteX0" fmla="*/ 394650 w 4595304"/>
              <a:gd name="connsiteY0" fmla="*/ 3105976 h 6286359"/>
              <a:gd name="connsiteX1" fmla="*/ 0 w 4595304"/>
              <a:gd name="connsiteY1" fmla="*/ 582051 h 6286359"/>
              <a:gd name="connsiteX2" fmla="*/ 3583061 w 4595304"/>
              <a:gd name="connsiteY2" fmla="*/ 0 h 6286359"/>
              <a:gd name="connsiteX3" fmla="*/ 3846537 w 4595304"/>
              <a:gd name="connsiteY3" fmla="*/ 822959 h 6286359"/>
              <a:gd name="connsiteX4" fmla="*/ 3882099 w 4595304"/>
              <a:gd name="connsiteY4" fmla="*/ 1303014 h 6286359"/>
              <a:gd name="connsiteX5" fmla="*/ 4595304 w 4595304"/>
              <a:gd name="connsiteY5" fmla="*/ 6286359 h 6286359"/>
              <a:gd name="connsiteX6" fmla="*/ 1286944 w 4595304"/>
              <a:gd name="connsiteY6" fmla="*/ 5724790 h 6286359"/>
              <a:gd name="connsiteX7" fmla="*/ 1721129 w 4595304"/>
              <a:gd name="connsiteY7" fmla="*/ 3188417 h 6286359"/>
              <a:gd name="connsiteX8" fmla="*/ 3024826 w 4595304"/>
              <a:gd name="connsiteY8" fmla="*/ 3359856 h 6286359"/>
              <a:gd name="connsiteX9" fmla="*/ 3028271 w 4595304"/>
              <a:gd name="connsiteY9" fmla="*/ 2723241 h 6286359"/>
              <a:gd name="connsiteX10" fmla="*/ 394650 w 4595304"/>
              <a:gd name="connsiteY10" fmla="*/ 3105976 h 6286359"/>
              <a:gd name="connsiteX0" fmla="*/ 394650 w 4600556"/>
              <a:gd name="connsiteY0" fmla="*/ 3105976 h 6286359"/>
              <a:gd name="connsiteX1" fmla="*/ 0 w 4600556"/>
              <a:gd name="connsiteY1" fmla="*/ 582051 h 6286359"/>
              <a:gd name="connsiteX2" fmla="*/ 3583061 w 4600556"/>
              <a:gd name="connsiteY2" fmla="*/ 0 h 6286359"/>
              <a:gd name="connsiteX3" fmla="*/ 3846537 w 4600556"/>
              <a:gd name="connsiteY3" fmla="*/ 822959 h 6286359"/>
              <a:gd name="connsiteX4" fmla="*/ 4600556 w 4600556"/>
              <a:gd name="connsiteY4" fmla="*/ 976443 h 6286359"/>
              <a:gd name="connsiteX5" fmla="*/ 4595304 w 4600556"/>
              <a:gd name="connsiteY5" fmla="*/ 6286359 h 6286359"/>
              <a:gd name="connsiteX6" fmla="*/ 1286944 w 4600556"/>
              <a:gd name="connsiteY6" fmla="*/ 5724790 h 6286359"/>
              <a:gd name="connsiteX7" fmla="*/ 1721129 w 4600556"/>
              <a:gd name="connsiteY7" fmla="*/ 3188417 h 6286359"/>
              <a:gd name="connsiteX8" fmla="*/ 3024826 w 4600556"/>
              <a:gd name="connsiteY8" fmla="*/ 3359856 h 6286359"/>
              <a:gd name="connsiteX9" fmla="*/ 3028271 w 4600556"/>
              <a:gd name="connsiteY9" fmla="*/ 2723241 h 6286359"/>
              <a:gd name="connsiteX10" fmla="*/ 394650 w 4600556"/>
              <a:gd name="connsiteY10" fmla="*/ 3105976 h 6286359"/>
              <a:gd name="connsiteX0" fmla="*/ 394650 w 4600556"/>
              <a:gd name="connsiteY0" fmla="*/ 3105976 h 6286359"/>
              <a:gd name="connsiteX1" fmla="*/ 0 w 4600556"/>
              <a:gd name="connsiteY1" fmla="*/ 582051 h 6286359"/>
              <a:gd name="connsiteX2" fmla="*/ 3583061 w 4600556"/>
              <a:gd name="connsiteY2" fmla="*/ 0 h 6286359"/>
              <a:gd name="connsiteX3" fmla="*/ 3715908 w 4600556"/>
              <a:gd name="connsiteY3" fmla="*/ 966651 h 6286359"/>
              <a:gd name="connsiteX4" fmla="*/ 4600556 w 4600556"/>
              <a:gd name="connsiteY4" fmla="*/ 976443 h 6286359"/>
              <a:gd name="connsiteX5" fmla="*/ 4595304 w 4600556"/>
              <a:gd name="connsiteY5" fmla="*/ 6286359 h 6286359"/>
              <a:gd name="connsiteX6" fmla="*/ 1286944 w 4600556"/>
              <a:gd name="connsiteY6" fmla="*/ 5724790 h 6286359"/>
              <a:gd name="connsiteX7" fmla="*/ 1721129 w 4600556"/>
              <a:gd name="connsiteY7" fmla="*/ 3188417 h 6286359"/>
              <a:gd name="connsiteX8" fmla="*/ 3024826 w 4600556"/>
              <a:gd name="connsiteY8" fmla="*/ 3359856 h 6286359"/>
              <a:gd name="connsiteX9" fmla="*/ 3028271 w 4600556"/>
              <a:gd name="connsiteY9" fmla="*/ 2723241 h 6286359"/>
              <a:gd name="connsiteX10" fmla="*/ 394650 w 4600556"/>
              <a:gd name="connsiteY10" fmla="*/ 3105976 h 6286359"/>
              <a:gd name="connsiteX0" fmla="*/ 394650 w 4600556"/>
              <a:gd name="connsiteY0" fmla="*/ 3105976 h 6286359"/>
              <a:gd name="connsiteX1" fmla="*/ 0 w 4600556"/>
              <a:gd name="connsiteY1" fmla="*/ 582051 h 6286359"/>
              <a:gd name="connsiteX2" fmla="*/ 3583061 w 4600556"/>
              <a:gd name="connsiteY2" fmla="*/ 0 h 6286359"/>
              <a:gd name="connsiteX3" fmla="*/ 3715908 w 4600556"/>
              <a:gd name="connsiteY3" fmla="*/ 966651 h 6286359"/>
              <a:gd name="connsiteX4" fmla="*/ 4600556 w 4600556"/>
              <a:gd name="connsiteY4" fmla="*/ 976443 h 6286359"/>
              <a:gd name="connsiteX5" fmla="*/ 4595304 w 4600556"/>
              <a:gd name="connsiteY5" fmla="*/ 6286359 h 6286359"/>
              <a:gd name="connsiteX6" fmla="*/ 1286944 w 4600556"/>
              <a:gd name="connsiteY6" fmla="*/ 5724790 h 6286359"/>
              <a:gd name="connsiteX7" fmla="*/ 1721129 w 4600556"/>
              <a:gd name="connsiteY7" fmla="*/ 3188417 h 6286359"/>
              <a:gd name="connsiteX8" fmla="*/ 3024826 w 4600556"/>
              <a:gd name="connsiteY8" fmla="*/ 3359856 h 6286359"/>
              <a:gd name="connsiteX9" fmla="*/ 3028271 w 4600556"/>
              <a:gd name="connsiteY9" fmla="*/ 2713716 h 6286359"/>
              <a:gd name="connsiteX10" fmla="*/ 394650 w 4600556"/>
              <a:gd name="connsiteY10" fmla="*/ 3105976 h 6286359"/>
              <a:gd name="connsiteX0" fmla="*/ 394650 w 4600556"/>
              <a:gd name="connsiteY0" fmla="*/ 3105976 h 6286359"/>
              <a:gd name="connsiteX1" fmla="*/ 0 w 4600556"/>
              <a:gd name="connsiteY1" fmla="*/ 582051 h 6286359"/>
              <a:gd name="connsiteX2" fmla="*/ 3583061 w 4600556"/>
              <a:gd name="connsiteY2" fmla="*/ 0 h 6286359"/>
              <a:gd name="connsiteX3" fmla="*/ 3715908 w 4600556"/>
              <a:gd name="connsiteY3" fmla="*/ 966651 h 6286359"/>
              <a:gd name="connsiteX4" fmla="*/ 4600556 w 4600556"/>
              <a:gd name="connsiteY4" fmla="*/ 976443 h 6286359"/>
              <a:gd name="connsiteX5" fmla="*/ 4595304 w 4600556"/>
              <a:gd name="connsiteY5" fmla="*/ 6286359 h 6286359"/>
              <a:gd name="connsiteX6" fmla="*/ 1286944 w 4600556"/>
              <a:gd name="connsiteY6" fmla="*/ 5724790 h 6286359"/>
              <a:gd name="connsiteX7" fmla="*/ 1721129 w 4600556"/>
              <a:gd name="connsiteY7" fmla="*/ 3188417 h 6286359"/>
              <a:gd name="connsiteX8" fmla="*/ 3024826 w 4600556"/>
              <a:gd name="connsiteY8" fmla="*/ 3375731 h 6286359"/>
              <a:gd name="connsiteX9" fmla="*/ 3028271 w 4600556"/>
              <a:gd name="connsiteY9" fmla="*/ 2713716 h 6286359"/>
              <a:gd name="connsiteX10" fmla="*/ 394650 w 4600556"/>
              <a:gd name="connsiteY10" fmla="*/ 3105976 h 6286359"/>
              <a:gd name="connsiteX0" fmla="*/ 394650 w 4600556"/>
              <a:gd name="connsiteY0" fmla="*/ 3105976 h 6286359"/>
              <a:gd name="connsiteX1" fmla="*/ 0 w 4600556"/>
              <a:gd name="connsiteY1" fmla="*/ 582051 h 6286359"/>
              <a:gd name="connsiteX2" fmla="*/ 3583061 w 4600556"/>
              <a:gd name="connsiteY2" fmla="*/ 0 h 6286359"/>
              <a:gd name="connsiteX3" fmla="*/ 3715908 w 4600556"/>
              <a:gd name="connsiteY3" fmla="*/ 966651 h 6286359"/>
              <a:gd name="connsiteX4" fmla="*/ 4600556 w 4600556"/>
              <a:gd name="connsiteY4" fmla="*/ 976443 h 6286359"/>
              <a:gd name="connsiteX5" fmla="*/ 4595304 w 4600556"/>
              <a:gd name="connsiteY5" fmla="*/ 6286359 h 6286359"/>
              <a:gd name="connsiteX6" fmla="*/ 1286944 w 4600556"/>
              <a:gd name="connsiteY6" fmla="*/ 5724790 h 6286359"/>
              <a:gd name="connsiteX7" fmla="*/ 1711604 w 4600556"/>
              <a:gd name="connsiteY7" fmla="*/ 3153492 h 6286359"/>
              <a:gd name="connsiteX8" fmla="*/ 3024826 w 4600556"/>
              <a:gd name="connsiteY8" fmla="*/ 3375731 h 6286359"/>
              <a:gd name="connsiteX9" fmla="*/ 3028271 w 4600556"/>
              <a:gd name="connsiteY9" fmla="*/ 2713716 h 6286359"/>
              <a:gd name="connsiteX10" fmla="*/ 394650 w 4600556"/>
              <a:gd name="connsiteY10" fmla="*/ 3105976 h 6286359"/>
              <a:gd name="connsiteX0" fmla="*/ 394650 w 4600556"/>
              <a:gd name="connsiteY0" fmla="*/ 3105976 h 6286359"/>
              <a:gd name="connsiteX1" fmla="*/ 0 w 4600556"/>
              <a:gd name="connsiteY1" fmla="*/ 582051 h 6286359"/>
              <a:gd name="connsiteX2" fmla="*/ 3583061 w 4600556"/>
              <a:gd name="connsiteY2" fmla="*/ 0 h 6286359"/>
              <a:gd name="connsiteX3" fmla="*/ 3715908 w 4600556"/>
              <a:gd name="connsiteY3" fmla="*/ 966651 h 6286359"/>
              <a:gd name="connsiteX4" fmla="*/ 4600556 w 4600556"/>
              <a:gd name="connsiteY4" fmla="*/ 976443 h 6286359"/>
              <a:gd name="connsiteX5" fmla="*/ 4595304 w 4600556"/>
              <a:gd name="connsiteY5" fmla="*/ 6286359 h 6286359"/>
              <a:gd name="connsiteX6" fmla="*/ 1283769 w 4600556"/>
              <a:gd name="connsiteY6" fmla="*/ 5693040 h 6286359"/>
              <a:gd name="connsiteX7" fmla="*/ 1711604 w 4600556"/>
              <a:gd name="connsiteY7" fmla="*/ 3153492 h 6286359"/>
              <a:gd name="connsiteX8" fmla="*/ 3024826 w 4600556"/>
              <a:gd name="connsiteY8" fmla="*/ 3375731 h 6286359"/>
              <a:gd name="connsiteX9" fmla="*/ 3028271 w 4600556"/>
              <a:gd name="connsiteY9" fmla="*/ 2713716 h 6286359"/>
              <a:gd name="connsiteX10" fmla="*/ 394650 w 4600556"/>
              <a:gd name="connsiteY10" fmla="*/ 3105976 h 6286359"/>
              <a:gd name="connsiteX0" fmla="*/ 394650 w 4608194"/>
              <a:gd name="connsiteY0" fmla="*/ 3105976 h 6257784"/>
              <a:gd name="connsiteX1" fmla="*/ 0 w 4608194"/>
              <a:gd name="connsiteY1" fmla="*/ 582051 h 6257784"/>
              <a:gd name="connsiteX2" fmla="*/ 3583061 w 4608194"/>
              <a:gd name="connsiteY2" fmla="*/ 0 h 6257784"/>
              <a:gd name="connsiteX3" fmla="*/ 3715908 w 4608194"/>
              <a:gd name="connsiteY3" fmla="*/ 966651 h 6257784"/>
              <a:gd name="connsiteX4" fmla="*/ 4600556 w 4608194"/>
              <a:gd name="connsiteY4" fmla="*/ 976443 h 6257784"/>
              <a:gd name="connsiteX5" fmla="*/ 4608004 w 4608194"/>
              <a:gd name="connsiteY5" fmla="*/ 6257784 h 6257784"/>
              <a:gd name="connsiteX6" fmla="*/ 1283769 w 4608194"/>
              <a:gd name="connsiteY6" fmla="*/ 5693040 h 6257784"/>
              <a:gd name="connsiteX7" fmla="*/ 1711604 w 4608194"/>
              <a:gd name="connsiteY7" fmla="*/ 3153492 h 6257784"/>
              <a:gd name="connsiteX8" fmla="*/ 3024826 w 4608194"/>
              <a:gd name="connsiteY8" fmla="*/ 3375731 h 6257784"/>
              <a:gd name="connsiteX9" fmla="*/ 3028271 w 4608194"/>
              <a:gd name="connsiteY9" fmla="*/ 2713716 h 6257784"/>
              <a:gd name="connsiteX10" fmla="*/ 394650 w 4608194"/>
              <a:gd name="connsiteY10" fmla="*/ 3105976 h 6257784"/>
              <a:gd name="connsiteX0" fmla="*/ 359725 w 4608194"/>
              <a:gd name="connsiteY0" fmla="*/ 3207576 h 6257784"/>
              <a:gd name="connsiteX1" fmla="*/ 0 w 4608194"/>
              <a:gd name="connsiteY1" fmla="*/ 582051 h 6257784"/>
              <a:gd name="connsiteX2" fmla="*/ 3583061 w 4608194"/>
              <a:gd name="connsiteY2" fmla="*/ 0 h 6257784"/>
              <a:gd name="connsiteX3" fmla="*/ 3715908 w 4608194"/>
              <a:gd name="connsiteY3" fmla="*/ 966651 h 6257784"/>
              <a:gd name="connsiteX4" fmla="*/ 4600556 w 4608194"/>
              <a:gd name="connsiteY4" fmla="*/ 976443 h 6257784"/>
              <a:gd name="connsiteX5" fmla="*/ 4608004 w 4608194"/>
              <a:gd name="connsiteY5" fmla="*/ 6257784 h 6257784"/>
              <a:gd name="connsiteX6" fmla="*/ 1283769 w 4608194"/>
              <a:gd name="connsiteY6" fmla="*/ 5693040 h 6257784"/>
              <a:gd name="connsiteX7" fmla="*/ 1711604 w 4608194"/>
              <a:gd name="connsiteY7" fmla="*/ 3153492 h 6257784"/>
              <a:gd name="connsiteX8" fmla="*/ 3024826 w 4608194"/>
              <a:gd name="connsiteY8" fmla="*/ 3375731 h 6257784"/>
              <a:gd name="connsiteX9" fmla="*/ 3028271 w 4608194"/>
              <a:gd name="connsiteY9" fmla="*/ 2713716 h 6257784"/>
              <a:gd name="connsiteX10" fmla="*/ 359725 w 4608194"/>
              <a:gd name="connsiteY10" fmla="*/ 3207576 h 6257784"/>
              <a:gd name="connsiteX0" fmla="*/ 394650 w 4608194"/>
              <a:gd name="connsiteY0" fmla="*/ 3125026 h 6257784"/>
              <a:gd name="connsiteX1" fmla="*/ 0 w 4608194"/>
              <a:gd name="connsiteY1" fmla="*/ 582051 h 6257784"/>
              <a:gd name="connsiteX2" fmla="*/ 3583061 w 4608194"/>
              <a:gd name="connsiteY2" fmla="*/ 0 h 6257784"/>
              <a:gd name="connsiteX3" fmla="*/ 3715908 w 4608194"/>
              <a:gd name="connsiteY3" fmla="*/ 966651 h 6257784"/>
              <a:gd name="connsiteX4" fmla="*/ 4600556 w 4608194"/>
              <a:gd name="connsiteY4" fmla="*/ 976443 h 6257784"/>
              <a:gd name="connsiteX5" fmla="*/ 4608004 w 4608194"/>
              <a:gd name="connsiteY5" fmla="*/ 6257784 h 6257784"/>
              <a:gd name="connsiteX6" fmla="*/ 1283769 w 4608194"/>
              <a:gd name="connsiteY6" fmla="*/ 5693040 h 6257784"/>
              <a:gd name="connsiteX7" fmla="*/ 1711604 w 4608194"/>
              <a:gd name="connsiteY7" fmla="*/ 3153492 h 6257784"/>
              <a:gd name="connsiteX8" fmla="*/ 3024826 w 4608194"/>
              <a:gd name="connsiteY8" fmla="*/ 3375731 h 6257784"/>
              <a:gd name="connsiteX9" fmla="*/ 3028271 w 4608194"/>
              <a:gd name="connsiteY9" fmla="*/ 2713716 h 6257784"/>
              <a:gd name="connsiteX10" fmla="*/ 394650 w 4608194"/>
              <a:gd name="connsiteY10" fmla="*/ 3125026 h 6257784"/>
              <a:gd name="connsiteX0" fmla="*/ 429575 w 4643119"/>
              <a:gd name="connsiteY0" fmla="*/ 3125026 h 6257784"/>
              <a:gd name="connsiteX1" fmla="*/ 0 w 4643119"/>
              <a:gd name="connsiteY1" fmla="*/ 515376 h 6257784"/>
              <a:gd name="connsiteX2" fmla="*/ 3617986 w 4643119"/>
              <a:gd name="connsiteY2" fmla="*/ 0 h 6257784"/>
              <a:gd name="connsiteX3" fmla="*/ 3750833 w 4643119"/>
              <a:gd name="connsiteY3" fmla="*/ 966651 h 6257784"/>
              <a:gd name="connsiteX4" fmla="*/ 4635481 w 4643119"/>
              <a:gd name="connsiteY4" fmla="*/ 976443 h 6257784"/>
              <a:gd name="connsiteX5" fmla="*/ 4642929 w 4643119"/>
              <a:gd name="connsiteY5" fmla="*/ 6257784 h 6257784"/>
              <a:gd name="connsiteX6" fmla="*/ 1318694 w 4643119"/>
              <a:gd name="connsiteY6" fmla="*/ 5693040 h 6257784"/>
              <a:gd name="connsiteX7" fmla="*/ 1746529 w 4643119"/>
              <a:gd name="connsiteY7" fmla="*/ 3153492 h 6257784"/>
              <a:gd name="connsiteX8" fmla="*/ 3059751 w 4643119"/>
              <a:gd name="connsiteY8" fmla="*/ 3375731 h 6257784"/>
              <a:gd name="connsiteX9" fmla="*/ 3063196 w 4643119"/>
              <a:gd name="connsiteY9" fmla="*/ 2713716 h 6257784"/>
              <a:gd name="connsiteX10" fmla="*/ 429575 w 4643119"/>
              <a:gd name="connsiteY10" fmla="*/ 3125026 h 6257784"/>
              <a:gd name="connsiteX0" fmla="*/ 394650 w 4608194"/>
              <a:gd name="connsiteY0" fmla="*/ 3125026 h 6257784"/>
              <a:gd name="connsiteX1" fmla="*/ 0 w 4608194"/>
              <a:gd name="connsiteY1" fmla="*/ 547126 h 6257784"/>
              <a:gd name="connsiteX2" fmla="*/ 3583061 w 4608194"/>
              <a:gd name="connsiteY2" fmla="*/ 0 h 6257784"/>
              <a:gd name="connsiteX3" fmla="*/ 3715908 w 4608194"/>
              <a:gd name="connsiteY3" fmla="*/ 966651 h 6257784"/>
              <a:gd name="connsiteX4" fmla="*/ 4600556 w 4608194"/>
              <a:gd name="connsiteY4" fmla="*/ 976443 h 6257784"/>
              <a:gd name="connsiteX5" fmla="*/ 4608004 w 4608194"/>
              <a:gd name="connsiteY5" fmla="*/ 6257784 h 6257784"/>
              <a:gd name="connsiteX6" fmla="*/ 1283769 w 4608194"/>
              <a:gd name="connsiteY6" fmla="*/ 5693040 h 6257784"/>
              <a:gd name="connsiteX7" fmla="*/ 1711604 w 4608194"/>
              <a:gd name="connsiteY7" fmla="*/ 3153492 h 6257784"/>
              <a:gd name="connsiteX8" fmla="*/ 3024826 w 4608194"/>
              <a:gd name="connsiteY8" fmla="*/ 3375731 h 6257784"/>
              <a:gd name="connsiteX9" fmla="*/ 3028271 w 4608194"/>
              <a:gd name="connsiteY9" fmla="*/ 2713716 h 6257784"/>
              <a:gd name="connsiteX10" fmla="*/ 394650 w 4608194"/>
              <a:gd name="connsiteY10" fmla="*/ 3125026 h 6257784"/>
              <a:gd name="connsiteX0" fmla="*/ 394650 w 4608194"/>
              <a:gd name="connsiteY0" fmla="*/ 3140901 h 6273659"/>
              <a:gd name="connsiteX1" fmla="*/ 0 w 4608194"/>
              <a:gd name="connsiteY1" fmla="*/ 563001 h 6273659"/>
              <a:gd name="connsiteX2" fmla="*/ 3646561 w 4608194"/>
              <a:gd name="connsiteY2" fmla="*/ 0 h 6273659"/>
              <a:gd name="connsiteX3" fmla="*/ 3715908 w 4608194"/>
              <a:gd name="connsiteY3" fmla="*/ 982526 h 6273659"/>
              <a:gd name="connsiteX4" fmla="*/ 4600556 w 4608194"/>
              <a:gd name="connsiteY4" fmla="*/ 992318 h 6273659"/>
              <a:gd name="connsiteX5" fmla="*/ 4608004 w 4608194"/>
              <a:gd name="connsiteY5" fmla="*/ 6273659 h 6273659"/>
              <a:gd name="connsiteX6" fmla="*/ 1283769 w 4608194"/>
              <a:gd name="connsiteY6" fmla="*/ 5708915 h 6273659"/>
              <a:gd name="connsiteX7" fmla="*/ 1711604 w 4608194"/>
              <a:gd name="connsiteY7" fmla="*/ 3169367 h 6273659"/>
              <a:gd name="connsiteX8" fmla="*/ 3024826 w 4608194"/>
              <a:gd name="connsiteY8" fmla="*/ 3391606 h 6273659"/>
              <a:gd name="connsiteX9" fmla="*/ 3028271 w 4608194"/>
              <a:gd name="connsiteY9" fmla="*/ 2729591 h 6273659"/>
              <a:gd name="connsiteX10" fmla="*/ 394650 w 4608194"/>
              <a:gd name="connsiteY10" fmla="*/ 3140901 h 6273659"/>
              <a:gd name="connsiteX0" fmla="*/ 394650 w 4608194"/>
              <a:gd name="connsiteY0" fmla="*/ 3140901 h 6273659"/>
              <a:gd name="connsiteX1" fmla="*/ 0 w 4608194"/>
              <a:gd name="connsiteY1" fmla="*/ 563001 h 6273659"/>
              <a:gd name="connsiteX2" fmla="*/ 3646561 w 4608194"/>
              <a:gd name="connsiteY2" fmla="*/ 0 h 6273659"/>
              <a:gd name="connsiteX3" fmla="*/ 3779408 w 4608194"/>
              <a:gd name="connsiteY3" fmla="*/ 915851 h 6273659"/>
              <a:gd name="connsiteX4" fmla="*/ 4600556 w 4608194"/>
              <a:gd name="connsiteY4" fmla="*/ 992318 h 6273659"/>
              <a:gd name="connsiteX5" fmla="*/ 4608004 w 4608194"/>
              <a:gd name="connsiteY5" fmla="*/ 6273659 h 6273659"/>
              <a:gd name="connsiteX6" fmla="*/ 1283769 w 4608194"/>
              <a:gd name="connsiteY6" fmla="*/ 5708915 h 6273659"/>
              <a:gd name="connsiteX7" fmla="*/ 1711604 w 4608194"/>
              <a:gd name="connsiteY7" fmla="*/ 3169367 h 6273659"/>
              <a:gd name="connsiteX8" fmla="*/ 3024826 w 4608194"/>
              <a:gd name="connsiteY8" fmla="*/ 3391606 h 6273659"/>
              <a:gd name="connsiteX9" fmla="*/ 3028271 w 4608194"/>
              <a:gd name="connsiteY9" fmla="*/ 2729591 h 6273659"/>
              <a:gd name="connsiteX10" fmla="*/ 394650 w 4608194"/>
              <a:gd name="connsiteY10" fmla="*/ 3140901 h 6273659"/>
              <a:gd name="connsiteX0" fmla="*/ 394650 w 4608409"/>
              <a:gd name="connsiteY0" fmla="*/ 3140901 h 6273659"/>
              <a:gd name="connsiteX1" fmla="*/ 0 w 4608409"/>
              <a:gd name="connsiteY1" fmla="*/ 563001 h 6273659"/>
              <a:gd name="connsiteX2" fmla="*/ 3646561 w 4608409"/>
              <a:gd name="connsiteY2" fmla="*/ 0 h 6273659"/>
              <a:gd name="connsiteX3" fmla="*/ 3779408 w 4608409"/>
              <a:gd name="connsiteY3" fmla="*/ 915851 h 6273659"/>
              <a:gd name="connsiteX4" fmla="*/ 4606906 w 4608409"/>
              <a:gd name="connsiteY4" fmla="*/ 922468 h 6273659"/>
              <a:gd name="connsiteX5" fmla="*/ 4608004 w 4608409"/>
              <a:gd name="connsiteY5" fmla="*/ 6273659 h 6273659"/>
              <a:gd name="connsiteX6" fmla="*/ 1283769 w 4608409"/>
              <a:gd name="connsiteY6" fmla="*/ 5708915 h 6273659"/>
              <a:gd name="connsiteX7" fmla="*/ 1711604 w 4608409"/>
              <a:gd name="connsiteY7" fmla="*/ 3169367 h 6273659"/>
              <a:gd name="connsiteX8" fmla="*/ 3024826 w 4608409"/>
              <a:gd name="connsiteY8" fmla="*/ 3391606 h 6273659"/>
              <a:gd name="connsiteX9" fmla="*/ 3028271 w 4608409"/>
              <a:gd name="connsiteY9" fmla="*/ 2729591 h 6273659"/>
              <a:gd name="connsiteX10" fmla="*/ 394650 w 4608409"/>
              <a:gd name="connsiteY10" fmla="*/ 3140901 h 6273659"/>
              <a:gd name="connsiteX0" fmla="*/ 394650 w 4608409"/>
              <a:gd name="connsiteY0" fmla="*/ 3172651 h 6305409"/>
              <a:gd name="connsiteX1" fmla="*/ 0 w 4608409"/>
              <a:gd name="connsiteY1" fmla="*/ 594751 h 6305409"/>
              <a:gd name="connsiteX2" fmla="*/ 3671961 w 4608409"/>
              <a:gd name="connsiteY2" fmla="*/ 0 h 6305409"/>
              <a:gd name="connsiteX3" fmla="*/ 3779408 w 4608409"/>
              <a:gd name="connsiteY3" fmla="*/ 947601 h 6305409"/>
              <a:gd name="connsiteX4" fmla="*/ 4606906 w 4608409"/>
              <a:gd name="connsiteY4" fmla="*/ 954218 h 6305409"/>
              <a:gd name="connsiteX5" fmla="*/ 4608004 w 4608409"/>
              <a:gd name="connsiteY5" fmla="*/ 6305409 h 6305409"/>
              <a:gd name="connsiteX6" fmla="*/ 1283769 w 4608409"/>
              <a:gd name="connsiteY6" fmla="*/ 5740665 h 6305409"/>
              <a:gd name="connsiteX7" fmla="*/ 1711604 w 4608409"/>
              <a:gd name="connsiteY7" fmla="*/ 3201117 h 6305409"/>
              <a:gd name="connsiteX8" fmla="*/ 3024826 w 4608409"/>
              <a:gd name="connsiteY8" fmla="*/ 3423356 h 6305409"/>
              <a:gd name="connsiteX9" fmla="*/ 3028271 w 4608409"/>
              <a:gd name="connsiteY9" fmla="*/ 2761341 h 6305409"/>
              <a:gd name="connsiteX10" fmla="*/ 394650 w 4608409"/>
              <a:gd name="connsiteY10" fmla="*/ 3172651 h 6305409"/>
              <a:gd name="connsiteX0" fmla="*/ 394650 w 4608409"/>
              <a:gd name="connsiteY0" fmla="*/ 3140901 h 6273659"/>
              <a:gd name="connsiteX1" fmla="*/ 0 w 4608409"/>
              <a:gd name="connsiteY1" fmla="*/ 563001 h 6273659"/>
              <a:gd name="connsiteX2" fmla="*/ 3643386 w 4608409"/>
              <a:gd name="connsiteY2" fmla="*/ 0 h 6273659"/>
              <a:gd name="connsiteX3" fmla="*/ 3779408 w 4608409"/>
              <a:gd name="connsiteY3" fmla="*/ 915851 h 6273659"/>
              <a:gd name="connsiteX4" fmla="*/ 4606906 w 4608409"/>
              <a:gd name="connsiteY4" fmla="*/ 922468 h 6273659"/>
              <a:gd name="connsiteX5" fmla="*/ 4608004 w 4608409"/>
              <a:gd name="connsiteY5" fmla="*/ 6273659 h 6273659"/>
              <a:gd name="connsiteX6" fmla="*/ 1283769 w 4608409"/>
              <a:gd name="connsiteY6" fmla="*/ 5708915 h 6273659"/>
              <a:gd name="connsiteX7" fmla="*/ 1711604 w 4608409"/>
              <a:gd name="connsiteY7" fmla="*/ 3169367 h 6273659"/>
              <a:gd name="connsiteX8" fmla="*/ 3024826 w 4608409"/>
              <a:gd name="connsiteY8" fmla="*/ 3391606 h 6273659"/>
              <a:gd name="connsiteX9" fmla="*/ 3028271 w 4608409"/>
              <a:gd name="connsiteY9" fmla="*/ 2729591 h 6273659"/>
              <a:gd name="connsiteX10" fmla="*/ 394650 w 4608409"/>
              <a:gd name="connsiteY10" fmla="*/ 3140901 h 6273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08409" h="6273659">
                <a:moveTo>
                  <a:pt x="394650" y="3140901"/>
                </a:moveTo>
                <a:lnTo>
                  <a:pt x="0" y="563001"/>
                </a:lnTo>
                <a:lnTo>
                  <a:pt x="3643386" y="0"/>
                </a:lnTo>
                <a:lnTo>
                  <a:pt x="3779408" y="915851"/>
                </a:lnTo>
                <a:lnTo>
                  <a:pt x="4606906" y="922468"/>
                </a:lnTo>
                <a:cubicBezTo>
                  <a:pt x="4605155" y="2692440"/>
                  <a:pt x="4609755" y="4503687"/>
                  <a:pt x="4608004" y="6273659"/>
                </a:cubicBezTo>
                <a:lnTo>
                  <a:pt x="1283769" y="5708915"/>
                </a:lnTo>
                <a:lnTo>
                  <a:pt x="1711604" y="3169367"/>
                </a:lnTo>
                <a:lnTo>
                  <a:pt x="3024826" y="3391606"/>
                </a:lnTo>
                <a:cubicBezTo>
                  <a:pt x="3025974" y="3179401"/>
                  <a:pt x="3027123" y="2941796"/>
                  <a:pt x="3028271" y="2729591"/>
                </a:cubicBezTo>
                <a:lnTo>
                  <a:pt x="394650" y="3140901"/>
                </a:lnTo>
                <a:close/>
              </a:path>
            </a:pathLst>
          </a:custGeom>
          <a:noFill/>
          <a:ln>
            <a:noFill/>
          </a:ln>
        </p:spPr>
        <p:txBody>
          <a:bodyPr/>
          <a:lstStyle/>
          <a:p>
            <a:endParaRPr lang="en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54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" preserve="1" userDrawn="1">
  <p:cSld name="RED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1648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L-ENG" userDrawn="1">
  <p:cSld name="FINAL-ENG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A823931-03B0-6748-936D-16F9A38FDE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L-FR" userDrawn="1">
  <p:cSld name="FINAL-F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55F326B-D9E4-AE45-A430-6D67434AAD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L-BILINGUAL" userDrawn="1">
  <p:cSld name="FINAL-BILINGUAL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A2DCC12E-3F01-FC45-897E-D1705A7E89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838200" y="128723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3D30"/>
              </a:buClr>
              <a:buSzPts val="4800"/>
              <a:buFont typeface="Inter"/>
              <a:buNone/>
              <a:defRPr sz="4800" b="0" i="0" u="none" strike="noStrike" cap="none">
                <a:solidFill>
                  <a:srgbClr val="E43D30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838200" y="2792185"/>
            <a:ext cx="10515600" cy="3384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E43D3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43D30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43D3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43D3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E43D3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E43D3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51" r:id="rId2"/>
    <p:sldLayoutId id="2147483652" r:id="rId3"/>
    <p:sldLayoutId id="2147483653" r:id="rId4"/>
    <p:sldLayoutId id="2147483655" r:id="rId5"/>
    <p:sldLayoutId id="2147483661" r:id="rId6"/>
    <p:sldLayoutId id="2147483659" r:id="rId7"/>
    <p:sldLayoutId id="2147483660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2549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6D9F9B-86AC-43CD-B5DD-9D8DDE9C29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CA" b="1"/>
              <a:t>La croissance du secteur privé est essentielle à celle du secteur public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E5A833-3DC6-4631-9DFA-8D5CBD260637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7081838" y="2192338"/>
            <a:ext cx="4656137" cy="4364326"/>
          </a:xfrm>
        </p:spPr>
        <p:txBody>
          <a:bodyPr>
            <a:normAutofit lnSpcReduction="10000"/>
          </a:bodyPr>
          <a:lstStyle/>
          <a:p>
            <a:pPr marL="514350" indent="-285750">
              <a:buFont typeface="Wingdings" panose="05000000000000000000" pitchFamily="2" charset="2"/>
              <a:buChar char="Ø"/>
            </a:pPr>
            <a:r>
              <a:rPr lang="en-CA"/>
              <a:t>Les dépenses de santé augmentent exponentiellement au fur et à mesure que nos aînés vieillissent</a:t>
            </a:r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en-CA"/>
              <a:t>Au cours des 15 prochaines années, le nombre de personnes âgées de 75 et plus devrait doubler, à environ 140,000</a:t>
            </a:r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en-CA"/>
              <a:t>Cela va se excercer d’énormes pressions sur les dépenses en soins de santé</a:t>
            </a:r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FDC7396B-39C9-4803-9A36-93656D5EFB11}"/>
              </a:ext>
            </a:extLst>
          </p:cNvPr>
          <p:cNvGraphicFramePr>
            <a:graphicFrameLocks noGrp="1"/>
          </p:cNvGraphicFramePr>
          <p:nvPr>
            <p:ph type="pic" idx="2"/>
          </p:nvPr>
        </p:nvGraphicFramePr>
        <p:xfrm>
          <a:off x="954088" y="1059873"/>
          <a:ext cx="5610225" cy="4748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83379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91AC97-B5B6-42A6-A3CA-F9BA2101AA4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565074" y="3242678"/>
            <a:ext cx="9648358" cy="2185971"/>
          </a:xfrm>
        </p:spPr>
        <p:txBody>
          <a:bodyPr/>
          <a:lstStyle/>
          <a:p>
            <a:pPr marL="269875" indent="-41275"/>
            <a:r>
              <a:rPr lang="fr-FR" sz="4800" dirty="0"/>
              <a:t>Projections de la croissance démographique pour le Nouveau-Brunswick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2124400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413A85E-E640-BD4E-B162-0BB1F2E27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0987" y="819480"/>
            <a:ext cx="5793089" cy="1358280"/>
          </a:xfrm>
        </p:spPr>
        <p:txBody>
          <a:bodyPr>
            <a:normAutofit fontScale="92500" lnSpcReduction="20000"/>
          </a:bodyPr>
          <a:lstStyle/>
          <a:p>
            <a:pPr marL="269875" indent="-41275">
              <a:tabLst>
                <a:tab pos="269875" algn="l"/>
              </a:tabLst>
            </a:pPr>
            <a:r>
              <a:rPr lang="fr-FR" sz="3200" b="1" dirty="0"/>
              <a:t>Pourquoi la région a-t-elle besoin d'augmenter sa population?</a:t>
            </a:r>
            <a:endParaRPr lang="en-CL" sz="32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D9DC3-0463-F943-B507-77BC475AB2F5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fr-FR" dirty="0"/>
              <a:t>De nombreuses industries stratégiques</a:t>
            </a:r>
          </a:p>
          <a:p>
            <a:r>
              <a:rPr lang="fr-FR" dirty="0"/>
              <a:t>De nouvelles opportunités de croissance</a:t>
            </a:r>
          </a:p>
          <a:p>
            <a:r>
              <a:rPr lang="fr-FR" dirty="0"/>
              <a:t>Environ. 1000 employeurs</a:t>
            </a:r>
          </a:p>
          <a:p>
            <a:r>
              <a:rPr lang="fr-FR" dirty="0"/>
              <a:t>Risque que </a:t>
            </a:r>
            <a:r>
              <a:rPr lang="fr-FR" dirty="0" smtClean="0"/>
              <a:t>plusieurs </a:t>
            </a:r>
            <a:r>
              <a:rPr lang="fr-FR" dirty="0"/>
              <a:t>pourraient quitter si la demande de main-d'œuvre ne peut être satisfaite</a:t>
            </a:r>
            <a:endParaRPr lang="en-CL" dirty="0"/>
          </a:p>
        </p:txBody>
      </p:sp>
      <p:pic>
        <p:nvPicPr>
          <p:cNvPr id="6146" name="Picture 2" descr="plan Icon 3536369">
            <a:extLst>
              <a:ext uri="{FF2B5EF4-FFF2-40B4-BE49-F238E27FC236}">
                <a16:creationId xmlns:a16="http://schemas.microsoft.com/office/drawing/2014/main" id="{27E58BF8-6067-4F83-83C0-39B3B2EA7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013" y="2309017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414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413A85E-E640-BD4E-B162-0BB1F2E27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5109" y="607579"/>
            <a:ext cx="9951203" cy="1134594"/>
          </a:xfrm>
        </p:spPr>
        <p:txBody>
          <a:bodyPr>
            <a:normAutofit lnSpcReduction="10000"/>
          </a:bodyPr>
          <a:lstStyle/>
          <a:p>
            <a:pPr marL="269875" indent="-41275"/>
            <a:r>
              <a:rPr lang="fr-FR" sz="3200" b="1" dirty="0"/>
              <a:t>La croissance démographique de la région de Bathurst prévoit de 2020 à 2040</a:t>
            </a:r>
            <a:endParaRPr lang="en-CL" sz="32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D9DC3-0463-F943-B507-77BC475AB2F5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1445109" y="2042861"/>
            <a:ext cx="10432466" cy="4011430"/>
          </a:xfrm>
        </p:spPr>
        <p:txBody>
          <a:bodyPr>
            <a:normAutofit/>
          </a:bodyPr>
          <a:lstStyle/>
          <a:p>
            <a:pPr marL="269875" indent="-41275">
              <a:lnSpc>
                <a:spcPct val="100000"/>
              </a:lnSpc>
            </a:pPr>
            <a:r>
              <a:rPr lang="en-CA" sz="2400" b="1" dirty="0" err="1" smtClean="0"/>
              <a:t>Trois</a:t>
            </a:r>
            <a:r>
              <a:rPr lang="en-CA" sz="2400" b="1" dirty="0" smtClean="0"/>
              <a:t> </a:t>
            </a:r>
            <a:r>
              <a:rPr lang="en-CA" sz="2400" b="1" dirty="0" err="1" smtClean="0"/>
              <a:t>scénarios</a:t>
            </a:r>
            <a:r>
              <a:rPr lang="en-CA" sz="2400" b="1" dirty="0" smtClean="0"/>
              <a:t>:</a:t>
            </a:r>
            <a:endParaRPr lang="en-CA" sz="2400" b="1" dirty="0"/>
          </a:p>
          <a:p>
            <a:pPr marL="269875" indent="-41275">
              <a:lnSpc>
                <a:spcPct val="100000"/>
              </a:lnSpc>
            </a:pPr>
            <a:r>
              <a:rPr lang="fr-FR" sz="2000" dirty="0"/>
              <a:t>Élaboré à l'aide des projections de croissance démographique de Statistique Canada pour le Nouveau-Brunswick * ajustées pour la situation démographique et les tendances propres à la région de </a:t>
            </a:r>
            <a:r>
              <a:rPr lang="fr-FR" sz="2000" dirty="0" smtClean="0"/>
              <a:t>Bathurst</a:t>
            </a:r>
          </a:p>
          <a:p>
            <a:pPr marL="269875" indent="-41275">
              <a:lnSpc>
                <a:spcPct val="100000"/>
              </a:lnSpc>
            </a:pPr>
            <a:r>
              <a:rPr lang="fr-FR" b="1" dirty="0"/>
              <a:t>Scénario 1: trajectoire actuelle de la population.</a:t>
            </a:r>
          </a:p>
          <a:p>
            <a:pPr marL="269875" indent="-41275">
              <a:lnSpc>
                <a:spcPct val="100000"/>
              </a:lnSpc>
            </a:pPr>
            <a:r>
              <a:rPr lang="fr-FR" b="1" dirty="0"/>
              <a:t>Scénario 2: La croissance démographique est nécessaire pour maintenir la taille actuelle de la main-d'œuvre.</a:t>
            </a:r>
          </a:p>
          <a:p>
            <a:pPr marL="269875" indent="-41275">
              <a:lnSpc>
                <a:spcPct val="100000"/>
              </a:lnSpc>
            </a:pPr>
            <a:r>
              <a:rPr lang="fr-FR" b="1" dirty="0"/>
              <a:t>Scénario 3: La croissance démographique est nécessaire pour accroître la main-d'œuvre à un taux annuel moyen de 0,5%.</a:t>
            </a:r>
            <a:endParaRPr lang="en-CL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F52346-ABBF-4A63-9F0D-B33291ED3009}"/>
              </a:ext>
            </a:extLst>
          </p:cNvPr>
          <p:cNvSpPr txBox="1"/>
          <p:nvPr/>
        </p:nvSpPr>
        <p:spPr>
          <a:xfrm>
            <a:off x="7429158" y="6472402"/>
            <a:ext cx="47323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*</a:t>
            </a:r>
            <a:r>
              <a:rPr lang="fr-FR" dirty="0"/>
              <a:t>Utilisation du scénario de projection </a:t>
            </a:r>
            <a:r>
              <a:rPr lang="fr-FR" dirty="0" smtClean="0"/>
              <a:t>FC: </a:t>
            </a:r>
            <a:r>
              <a:rPr lang="fr-FR" dirty="0"/>
              <a:t>forte croissance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25046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413A85E-E640-BD4E-B162-0BB1F2E27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5109" y="607579"/>
            <a:ext cx="9951203" cy="1134594"/>
          </a:xfrm>
        </p:spPr>
        <p:txBody>
          <a:bodyPr>
            <a:normAutofit lnSpcReduction="10000"/>
          </a:bodyPr>
          <a:lstStyle/>
          <a:p>
            <a:pPr marL="269875" indent="-41275"/>
            <a:r>
              <a:rPr lang="fr-FR" sz="3200" b="1" dirty="0"/>
              <a:t>La croissance démographique de la région de Bathurst prévoit de 2020 à 2040</a:t>
            </a:r>
            <a:endParaRPr lang="en-CL" sz="32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D9DC3-0463-F943-B507-77BC475AB2F5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1445109" y="2042861"/>
            <a:ext cx="10432466" cy="4207560"/>
          </a:xfrm>
        </p:spPr>
        <p:txBody>
          <a:bodyPr>
            <a:normAutofit/>
          </a:bodyPr>
          <a:lstStyle/>
          <a:p>
            <a:pPr marL="269875" indent="-41275">
              <a:lnSpc>
                <a:spcPct val="100000"/>
              </a:lnSpc>
            </a:pPr>
            <a:r>
              <a:rPr lang="en-CA" sz="2400" b="1" dirty="0" err="1"/>
              <a:t>Pourquoi</a:t>
            </a:r>
            <a:r>
              <a:rPr lang="en-CA" sz="2400" b="1" dirty="0"/>
              <a:t> </a:t>
            </a:r>
            <a:r>
              <a:rPr lang="en-CA" sz="2400" b="1" dirty="0" err="1"/>
              <a:t>ces</a:t>
            </a:r>
            <a:r>
              <a:rPr lang="en-CA" sz="2400" b="1" dirty="0"/>
              <a:t> </a:t>
            </a:r>
            <a:r>
              <a:rPr lang="en-CA" sz="2400" b="1" dirty="0" err="1"/>
              <a:t>trois</a:t>
            </a:r>
            <a:r>
              <a:rPr lang="en-CA" sz="2400" b="1" dirty="0"/>
              <a:t> </a:t>
            </a:r>
            <a:r>
              <a:rPr lang="en-CA" sz="2400" b="1" dirty="0" err="1"/>
              <a:t>scénarios</a:t>
            </a:r>
            <a:r>
              <a:rPr lang="en-CA" sz="2400" b="1" dirty="0" smtClean="0"/>
              <a:t>?</a:t>
            </a:r>
          </a:p>
          <a:p>
            <a:pPr marL="269875" indent="-41275">
              <a:lnSpc>
                <a:spcPct val="100000"/>
              </a:lnSpc>
            </a:pPr>
            <a:r>
              <a:rPr lang="fr-FR" b="1" dirty="0"/>
              <a:t>Scénario 1: trajectoire actuelle de la population.</a:t>
            </a:r>
          </a:p>
          <a:p>
            <a:pPr marL="5143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dirty="0"/>
              <a:t>Montrer ce qui arrivera à la population active si la population n'augmente pas.</a:t>
            </a:r>
          </a:p>
          <a:p>
            <a:pPr marL="269875" indent="-41275">
              <a:lnSpc>
                <a:spcPct val="100000"/>
              </a:lnSpc>
            </a:pPr>
            <a:r>
              <a:rPr lang="fr-FR" b="1" dirty="0"/>
              <a:t>Scénario 2: La croissance démographique est nécessaire pour maintenir la taille actuelle de la main-d'œuvre.</a:t>
            </a:r>
          </a:p>
          <a:p>
            <a:pPr marL="5143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dirty="0"/>
              <a:t>Montrer quel niveau de croissance démographique est nécessaire simplement pour conserver la même taille de main-d'œuvre.</a:t>
            </a:r>
          </a:p>
          <a:p>
            <a:pPr marL="269875" indent="-41275">
              <a:lnSpc>
                <a:spcPct val="100000"/>
              </a:lnSpc>
            </a:pPr>
            <a:r>
              <a:rPr lang="fr-FR" b="1" dirty="0"/>
              <a:t>Scénario 3: La croissance démographique est nécessaire pour accroître la main-d'œuvre à un taux annuel moyen de 0,5%.</a:t>
            </a:r>
          </a:p>
          <a:p>
            <a:pPr marL="5143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dirty="0"/>
              <a:t>Montrer quel niveau de croissance démographique est nécessaire si le comté veut augmenter sa main-d'œuvre pour soutenir la croissance de nouvelles industries.</a:t>
            </a:r>
            <a:endParaRPr lang="en-C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F52346-ABBF-4A63-9F0D-B33291ED3009}"/>
              </a:ext>
            </a:extLst>
          </p:cNvPr>
          <p:cNvSpPr txBox="1"/>
          <p:nvPr/>
        </p:nvSpPr>
        <p:spPr>
          <a:xfrm>
            <a:off x="7529020" y="6550223"/>
            <a:ext cx="47323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*</a:t>
            </a:r>
            <a:r>
              <a:rPr lang="fr-FR" dirty="0"/>
              <a:t>Utilisation du scénario de projection FC: forte croissance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28081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B2B55E-1C6C-3C43-B9EB-B27E67020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4935" y="670561"/>
            <a:ext cx="5853263" cy="5510106"/>
          </a:xfrm>
        </p:spPr>
        <p:txBody>
          <a:bodyPr>
            <a:normAutofit/>
          </a:bodyPr>
          <a:lstStyle/>
          <a:p>
            <a:r>
              <a:rPr lang="fr-FR" sz="3200" b="1" dirty="0"/>
              <a:t>Les scénarios de croissance démographique de la région de Bathurst</a:t>
            </a:r>
            <a:endParaRPr lang="en-CL" sz="2800" dirty="0"/>
          </a:p>
        </p:txBody>
      </p:sp>
      <p:pic>
        <p:nvPicPr>
          <p:cNvPr id="8194" name="Picture 2" descr="Population Growth Icon 4274">
            <a:extLst>
              <a:ext uri="{FF2B5EF4-FFF2-40B4-BE49-F238E27FC236}">
                <a16:creationId xmlns:a16="http://schemas.microsoft.com/office/drawing/2014/main" id="{18A0AF5E-77A6-43DF-BD84-1010181FC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295" y="1520613"/>
            <a:ext cx="2210877" cy="221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007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CF16C0C-8D99-4476-94EB-5100735FE7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218371"/>
              </p:ext>
            </p:extLst>
          </p:nvPr>
        </p:nvGraphicFramePr>
        <p:xfrm>
          <a:off x="1396329" y="332300"/>
          <a:ext cx="9701598" cy="56024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38273">
                  <a:extLst>
                    <a:ext uri="{9D8B030D-6E8A-4147-A177-3AD203B41FA5}">
                      <a16:colId xmlns:a16="http://schemas.microsoft.com/office/drawing/2014/main" val="4118274211"/>
                    </a:ext>
                  </a:extLst>
                </a:gridCol>
                <a:gridCol w="7363325">
                  <a:extLst>
                    <a:ext uri="{9D8B030D-6E8A-4147-A177-3AD203B41FA5}">
                      <a16:colId xmlns:a16="http://schemas.microsoft.com/office/drawing/2014/main" val="2190124392"/>
                    </a:ext>
                  </a:extLst>
                </a:gridCol>
              </a:tblGrid>
              <a:tr h="925435">
                <a:tc>
                  <a:txBody>
                    <a:bodyPr/>
                    <a:lstStyle/>
                    <a:p>
                      <a:pPr algn="l" fontAlgn="b"/>
                      <a:r>
                        <a:rPr lang="en-CA" sz="2200" b="1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Scénario</a:t>
                      </a:r>
                      <a:r>
                        <a:rPr lang="en-CA" sz="22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 de population:</a:t>
                      </a:r>
                      <a:endParaRPr lang="en-CA" sz="2200" b="1" i="0" u="none" strike="noStrike" dirty="0">
                        <a:solidFill>
                          <a:srgbClr val="FF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400" b="1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Trajectoire</a:t>
                      </a:r>
                      <a:r>
                        <a:rPr lang="en-CA" sz="2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 </a:t>
                      </a:r>
                      <a:r>
                        <a:rPr lang="en-CA" sz="2400" b="1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actuelle</a:t>
                      </a:r>
                      <a:endParaRPr lang="en-CA" sz="2400" b="1" i="0" u="none" strike="noStrike" dirty="0">
                        <a:solidFill>
                          <a:srgbClr val="FF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0965041"/>
                  </a:ext>
                </a:extLst>
              </a:tr>
              <a:tr h="1666011">
                <a:tc>
                  <a:txBody>
                    <a:bodyPr/>
                    <a:lstStyle/>
                    <a:p>
                      <a:pPr algn="l" fontAlgn="b"/>
                      <a:r>
                        <a:rPr lang="en-CA" sz="2200" b="1" u="none" strike="noStrike" dirty="0" err="1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Résultat</a:t>
                      </a:r>
                      <a:r>
                        <a:rPr lang="en-CA" sz="2200" b="1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 </a:t>
                      </a:r>
                      <a:r>
                        <a:rPr lang="en-CA" sz="2200" b="1" u="none" strike="noStrike" dirty="0" err="1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projeté</a:t>
                      </a:r>
                      <a:r>
                        <a:rPr lang="en-CA" sz="2200" b="1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 (2040):</a:t>
                      </a:r>
                      <a:endParaRPr lang="en-CA" sz="2200" b="1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200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La population diminue de 4%.</a:t>
                      </a:r>
                    </a:p>
                    <a:p>
                      <a:pPr algn="l" fontAlgn="b"/>
                      <a:r>
                        <a:rPr lang="fr-FR" sz="2200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L'effectif diminue de 28% (-3 900)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9943055"/>
                  </a:ext>
                </a:extLst>
              </a:tr>
              <a:tr h="1115884">
                <a:tc>
                  <a:txBody>
                    <a:bodyPr/>
                    <a:lstStyle/>
                    <a:p>
                      <a:pPr algn="l" fontAlgn="b"/>
                      <a:endParaRPr lang="en-CA" sz="2200" b="1" u="none" strike="noStrike" dirty="0"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  <a:p>
                      <a:pPr algn="l" fontAlgn="b"/>
                      <a:r>
                        <a:rPr lang="en-CA" sz="2200" b="1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Implications </a:t>
                      </a:r>
                      <a:r>
                        <a:rPr lang="en-CA" sz="2200" b="1" u="none" strike="noStrike" dirty="0" err="1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potentielles</a:t>
                      </a:r>
                      <a:r>
                        <a:rPr lang="en-CA" sz="2200" b="1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:</a:t>
                      </a:r>
                      <a:endParaRPr lang="en-CA" sz="2200" b="1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 err="1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Perte</a:t>
                      </a:r>
                      <a:r>
                        <a:rPr lang="en-US" sz="2200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 </a:t>
                      </a:r>
                      <a:r>
                        <a:rPr lang="en-US" sz="2200" u="none" strike="noStrike" dirty="0" err="1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potentielle</a:t>
                      </a:r>
                      <a:r>
                        <a:rPr lang="en-US" sz="2200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 </a:t>
                      </a:r>
                      <a:r>
                        <a:rPr lang="en-US" sz="2200" u="none" strike="noStrike" dirty="0" err="1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d'industries</a:t>
                      </a:r>
                      <a:r>
                        <a:rPr lang="en-US" sz="2200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 </a:t>
                      </a:r>
                      <a:r>
                        <a:rPr lang="en-US" sz="2200" u="none" strike="noStrike" dirty="0" err="1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d'exportation</a:t>
                      </a:r>
                      <a:r>
                        <a:rPr lang="en-US" sz="2200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.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1333486"/>
                  </a:ext>
                </a:extLst>
              </a:tr>
              <a:tr h="888505">
                <a:tc>
                  <a:txBody>
                    <a:bodyPr/>
                    <a:lstStyle/>
                    <a:p>
                      <a:pPr algn="l" fontAlgn="b"/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200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Part croissante de la main-d'œuvre employée dans les services locaux (publics et privés).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2945283"/>
                  </a:ext>
                </a:extLst>
              </a:tr>
              <a:tr h="1006593">
                <a:tc>
                  <a:txBody>
                    <a:bodyPr/>
                    <a:lstStyle/>
                    <a:p>
                      <a:pPr algn="l" fontAlgn="b"/>
                      <a:endParaRPr lang="en-CA" sz="2200" b="0" i="0" u="none" strike="noStrike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200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Difficultés à développer de nouvelles industries (agriculture, tourisme, ressources naturelles, etc.)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0270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3546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CF16C0C-8D99-4476-94EB-5100735FE7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085219"/>
              </p:ext>
            </p:extLst>
          </p:nvPr>
        </p:nvGraphicFramePr>
        <p:xfrm>
          <a:off x="1194199" y="303423"/>
          <a:ext cx="10375368" cy="60877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00664">
                  <a:extLst>
                    <a:ext uri="{9D8B030D-6E8A-4147-A177-3AD203B41FA5}">
                      <a16:colId xmlns:a16="http://schemas.microsoft.com/office/drawing/2014/main" val="4118274211"/>
                    </a:ext>
                  </a:extLst>
                </a:gridCol>
                <a:gridCol w="7874704">
                  <a:extLst>
                    <a:ext uri="{9D8B030D-6E8A-4147-A177-3AD203B41FA5}">
                      <a16:colId xmlns:a16="http://schemas.microsoft.com/office/drawing/2014/main" val="2190124392"/>
                    </a:ext>
                  </a:extLst>
                </a:gridCol>
              </a:tblGrid>
              <a:tr h="1005603">
                <a:tc>
                  <a:txBody>
                    <a:bodyPr/>
                    <a:lstStyle/>
                    <a:p>
                      <a:pPr algn="l" fontAlgn="b"/>
                      <a:r>
                        <a:rPr lang="en-CA" sz="2200" b="1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Scénario</a:t>
                      </a:r>
                      <a:r>
                        <a:rPr lang="en-CA" sz="22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 de population:</a:t>
                      </a:r>
                      <a:endParaRPr lang="en-CA" sz="2200" b="1" i="0" u="none" strike="noStrike" dirty="0">
                        <a:solidFill>
                          <a:srgbClr val="FF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Maintenir la taille actuelle de la main-d'œuvre (estimation 14 000)</a:t>
                      </a:r>
                      <a:endParaRPr lang="en-CA" sz="2400" b="1" i="0" u="none" strike="noStrike" dirty="0">
                        <a:solidFill>
                          <a:srgbClr val="FF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0965041"/>
                  </a:ext>
                </a:extLst>
              </a:tr>
              <a:tr h="1810333">
                <a:tc>
                  <a:txBody>
                    <a:bodyPr/>
                    <a:lstStyle/>
                    <a:p>
                      <a:pPr algn="l" fontAlgn="b"/>
                      <a:r>
                        <a:rPr lang="en-CA" sz="2200" b="1" u="none" strike="noStrike" dirty="0" err="1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Résultat</a:t>
                      </a:r>
                      <a:r>
                        <a:rPr lang="en-CA" sz="2200" b="1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 </a:t>
                      </a:r>
                      <a:r>
                        <a:rPr lang="en-CA" sz="2200" b="1" u="none" strike="noStrike" dirty="0" err="1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projeté</a:t>
                      </a:r>
                      <a:r>
                        <a:rPr lang="en-CA" sz="2200" b="1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 (2040):</a:t>
                      </a:r>
                      <a:endParaRPr lang="en-CA" sz="2200" b="1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200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La population doit augmenter de 18% (+5 700).</a:t>
                      </a:r>
                    </a:p>
                    <a:p>
                      <a:pPr algn="l" fontAlgn="b"/>
                      <a:r>
                        <a:rPr lang="fr-FR" sz="2200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L'effectif reste à 14 000.</a:t>
                      </a:r>
                    </a:p>
                    <a:p>
                      <a:pPr algn="l" fontAlgn="b"/>
                      <a:r>
                        <a:rPr lang="fr-FR" sz="2200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La population n'a pas augmenté aussi vite depuis des décennies.</a:t>
                      </a:r>
                      <a:endParaRPr lang="en-US" sz="2200" u="none" strike="noStrike" dirty="0"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9943055"/>
                  </a:ext>
                </a:extLst>
              </a:tr>
              <a:tr h="1212550">
                <a:tc>
                  <a:txBody>
                    <a:bodyPr/>
                    <a:lstStyle/>
                    <a:p>
                      <a:pPr algn="l" fontAlgn="b"/>
                      <a:endParaRPr lang="en-CA" sz="2200" b="1" u="none" strike="noStrike" dirty="0"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  <a:p>
                      <a:pPr algn="l" fontAlgn="b"/>
                      <a:r>
                        <a:rPr lang="en-CA" sz="2200" b="1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Implications </a:t>
                      </a:r>
                      <a:r>
                        <a:rPr lang="en-CA" sz="2200" b="1" u="none" strike="noStrike" dirty="0" err="1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potentielles</a:t>
                      </a:r>
                      <a:r>
                        <a:rPr lang="en-CA" sz="2200" b="1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:</a:t>
                      </a:r>
                      <a:endParaRPr lang="en-CA" sz="2200" b="1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200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Part croissante de la main-d'œuvre employée dans les services locaux (publics et privés).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1333486"/>
                  </a:ext>
                </a:extLst>
              </a:tr>
              <a:tr h="965474">
                <a:tc>
                  <a:txBody>
                    <a:bodyPr/>
                    <a:lstStyle/>
                    <a:p>
                      <a:pPr algn="l" fontAlgn="b"/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200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Moins de travailleurs pour les autres industries - y compris les industries axées sur l'exportation.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2945283"/>
                  </a:ext>
                </a:extLst>
              </a:tr>
              <a:tr h="1093791">
                <a:tc>
                  <a:txBody>
                    <a:bodyPr/>
                    <a:lstStyle/>
                    <a:p>
                      <a:pPr algn="l" fontAlgn="b"/>
                      <a:endParaRPr lang="en-CA" sz="2200" b="0" i="0" u="none" strike="noStrike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200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Difficultés à développer de nouvelles industries (agriculture, tourisme, ressources naturelles, etc.)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0270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15156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CF16C0C-8D99-4476-94EB-5100735FE7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7118323"/>
              </p:ext>
            </p:extLst>
          </p:nvPr>
        </p:nvGraphicFramePr>
        <p:xfrm>
          <a:off x="1396329" y="332300"/>
          <a:ext cx="10375368" cy="56024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62284">
                  <a:extLst>
                    <a:ext uri="{9D8B030D-6E8A-4147-A177-3AD203B41FA5}">
                      <a16:colId xmlns:a16="http://schemas.microsoft.com/office/drawing/2014/main" val="4118274211"/>
                    </a:ext>
                  </a:extLst>
                </a:gridCol>
                <a:gridCol w="8113084">
                  <a:extLst>
                    <a:ext uri="{9D8B030D-6E8A-4147-A177-3AD203B41FA5}">
                      <a16:colId xmlns:a16="http://schemas.microsoft.com/office/drawing/2014/main" val="2190124392"/>
                    </a:ext>
                  </a:extLst>
                </a:gridCol>
              </a:tblGrid>
              <a:tr h="925435">
                <a:tc>
                  <a:txBody>
                    <a:bodyPr/>
                    <a:lstStyle/>
                    <a:p>
                      <a:pPr algn="l" fontAlgn="b"/>
                      <a:r>
                        <a:rPr lang="en-CA" sz="2200" b="1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Scénario</a:t>
                      </a:r>
                      <a:r>
                        <a:rPr lang="en-CA" sz="22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 de population:</a:t>
                      </a:r>
                      <a:endParaRPr lang="en-CA" sz="2200" b="1" i="0" u="none" strike="noStrike" dirty="0">
                        <a:solidFill>
                          <a:srgbClr val="FF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Augmenter la main-d'œuvre à un modeste 0,5% par an</a:t>
                      </a:r>
                      <a:endParaRPr lang="en-CA" sz="2400" b="1" i="0" u="none" strike="noStrike" dirty="0">
                        <a:solidFill>
                          <a:srgbClr val="FF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0965041"/>
                  </a:ext>
                </a:extLst>
              </a:tr>
              <a:tr h="1666011">
                <a:tc>
                  <a:txBody>
                    <a:bodyPr/>
                    <a:lstStyle/>
                    <a:p>
                      <a:pPr algn="l" fontAlgn="b"/>
                      <a:r>
                        <a:rPr lang="en-CA" sz="2200" b="1" u="none" strike="noStrike" dirty="0" err="1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Résultat</a:t>
                      </a:r>
                      <a:r>
                        <a:rPr lang="en-CA" sz="2200" b="1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 </a:t>
                      </a:r>
                      <a:r>
                        <a:rPr lang="en-CA" sz="2200" b="1" u="none" strike="noStrike" dirty="0" err="1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projeté</a:t>
                      </a:r>
                      <a:r>
                        <a:rPr lang="en-CA" sz="2200" b="1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 (2040):</a:t>
                      </a:r>
                      <a:endParaRPr lang="en-CA" sz="2200" b="1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200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La population augmente de 21% (+5 700).</a:t>
                      </a:r>
                    </a:p>
                    <a:p>
                      <a:pPr algn="l" fontAlgn="b"/>
                      <a:r>
                        <a:rPr lang="fr-FR" sz="2200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Les effectifs augmentent de +1470</a:t>
                      </a:r>
                      <a:r>
                        <a:rPr lang="en-US" sz="2200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.</a:t>
                      </a:r>
                      <a:endParaRPr lang="en-US" sz="2200" u="none" strike="noStrike" dirty="0"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9943055"/>
                  </a:ext>
                </a:extLst>
              </a:tr>
              <a:tr h="1115884">
                <a:tc>
                  <a:txBody>
                    <a:bodyPr/>
                    <a:lstStyle/>
                    <a:p>
                      <a:pPr algn="l" fontAlgn="b"/>
                      <a:endParaRPr lang="en-CA" sz="2200" b="1" u="none" strike="noStrike" dirty="0"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  <a:p>
                      <a:pPr algn="l" fontAlgn="b"/>
                      <a:r>
                        <a:rPr lang="en-CA" sz="2200" b="1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Implications </a:t>
                      </a:r>
                      <a:r>
                        <a:rPr lang="en-CA" sz="2200" b="1" u="none" strike="noStrike" dirty="0" err="1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potentielles</a:t>
                      </a:r>
                      <a:r>
                        <a:rPr lang="en-CA" sz="2200" b="1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:</a:t>
                      </a:r>
                      <a:endParaRPr lang="en-CA" sz="2200" b="1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200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La région dispose de la main-d'œuvre pour répondre à la demande attendue de services locaux</a:t>
                      </a:r>
                      <a:r>
                        <a:rPr lang="en-US" sz="2200" u="none" strike="noStrike" dirty="0" smtClean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.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1333486"/>
                  </a:ext>
                </a:extLst>
              </a:tr>
              <a:tr h="888505">
                <a:tc>
                  <a:txBody>
                    <a:bodyPr/>
                    <a:lstStyle/>
                    <a:p>
                      <a:pPr algn="l" fontAlgn="b"/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… Et la main-d'œuvre pour développer de nouvelles industries.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2945283"/>
                  </a:ext>
                </a:extLst>
              </a:tr>
              <a:tr h="1006593">
                <a:tc>
                  <a:txBody>
                    <a:bodyPr/>
                    <a:lstStyle/>
                    <a:p>
                      <a:pPr algn="l" fontAlgn="b"/>
                      <a:endParaRPr lang="en-CA" sz="2200" b="0" i="0" u="none" strike="noStrike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0270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69948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413A85E-E640-BD4E-B162-0BB1F2E27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5109" y="607579"/>
            <a:ext cx="9951203" cy="1134594"/>
          </a:xfrm>
        </p:spPr>
        <p:txBody>
          <a:bodyPr>
            <a:normAutofit lnSpcReduction="10000"/>
          </a:bodyPr>
          <a:lstStyle/>
          <a:p>
            <a:pPr marL="269875" indent="-41275"/>
            <a:r>
              <a:rPr lang="fr-FR" sz="3200" b="1" dirty="0"/>
              <a:t>La croissance démographique de la région de Bathurst prévoit de 2020 à 2040 - Conclusions</a:t>
            </a:r>
            <a:endParaRPr lang="en-CL" sz="32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D9DC3-0463-F943-B507-77BC475AB2F5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1445109" y="2042861"/>
            <a:ext cx="10432466" cy="4207560"/>
          </a:xfrm>
        </p:spPr>
        <p:txBody>
          <a:bodyPr>
            <a:normAutofit/>
          </a:bodyPr>
          <a:lstStyle/>
          <a:p>
            <a:pPr marL="269875" indent="-41275">
              <a:lnSpc>
                <a:spcPct val="100000"/>
              </a:lnSpc>
              <a:spcBef>
                <a:spcPts val="2400"/>
              </a:spcBef>
              <a:spcAft>
                <a:spcPts val="1200"/>
              </a:spcAft>
            </a:pPr>
            <a:r>
              <a:rPr lang="fr-FR" sz="2000" dirty="0"/>
              <a:t>Si la région veut maintenir l'effectif actuel ou l'élargir au cours des 20 prochaines années, une croissance démographique importante est nécessaire.</a:t>
            </a:r>
          </a:p>
          <a:p>
            <a:pPr marL="269875" indent="-41275">
              <a:lnSpc>
                <a:spcPct val="100000"/>
              </a:lnSpc>
              <a:spcBef>
                <a:spcPts val="2400"/>
              </a:spcBef>
              <a:spcAft>
                <a:spcPts val="1200"/>
              </a:spcAft>
            </a:pPr>
            <a:r>
              <a:rPr lang="fr-FR" sz="2000" dirty="0"/>
              <a:t>En supposant que les autres composantes de la croissance démographique restent constantes, il faudra une augmentation de l'immigration annuelle de </a:t>
            </a:r>
            <a:r>
              <a:rPr lang="fr-FR" sz="2000" b="1" dirty="0"/>
              <a:t>67 / an à entre 400-500 / an.</a:t>
            </a:r>
          </a:p>
          <a:p>
            <a:pPr marL="269875" indent="-41275">
              <a:lnSpc>
                <a:spcPct val="100000"/>
              </a:lnSpc>
              <a:spcBef>
                <a:spcPts val="2400"/>
              </a:spcBef>
              <a:spcAft>
                <a:spcPts val="1200"/>
              </a:spcAft>
            </a:pPr>
            <a:r>
              <a:rPr lang="fr-FR" sz="2000" dirty="0"/>
              <a:t>Cela n'arrivera pas tout seul.</a:t>
            </a:r>
          </a:p>
          <a:p>
            <a:pPr marL="269875" indent="-41275">
              <a:lnSpc>
                <a:spcPct val="100000"/>
              </a:lnSpc>
              <a:spcBef>
                <a:spcPts val="2400"/>
              </a:spcBef>
              <a:spcAft>
                <a:spcPts val="1200"/>
              </a:spcAft>
            </a:pPr>
            <a:r>
              <a:rPr lang="fr-FR" sz="2000" dirty="0"/>
              <a:t>Il faudra un plan délibéré de croissance démographique pour le comté.</a:t>
            </a:r>
            <a:endParaRPr lang="en-CA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F52346-ABBF-4A63-9F0D-B33291ED3009}"/>
              </a:ext>
            </a:extLst>
          </p:cNvPr>
          <p:cNvSpPr txBox="1"/>
          <p:nvPr/>
        </p:nvSpPr>
        <p:spPr>
          <a:xfrm>
            <a:off x="7480381" y="6551109"/>
            <a:ext cx="4802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*</a:t>
            </a:r>
            <a:r>
              <a:rPr lang="fr-FR" dirty="0" smtClean="0"/>
              <a:t>Utilisation </a:t>
            </a:r>
            <a:r>
              <a:rPr lang="fr-FR" dirty="0"/>
              <a:t>du scénario de projection FC: forte croissance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99927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91AC97-B5B6-42A6-A3CA-F9BA2101AA4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565074" y="3242678"/>
            <a:ext cx="8882289" cy="2185971"/>
          </a:xfrm>
        </p:spPr>
        <p:txBody>
          <a:bodyPr/>
          <a:lstStyle/>
          <a:p>
            <a:pPr marL="269875" indent="-41275"/>
            <a:r>
              <a:rPr lang="en-CA" sz="4800"/>
              <a:t>Le défi démographique de la région de Bathurst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28201452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91AC97-B5B6-42A6-A3CA-F9BA2101AA4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565074" y="3242678"/>
            <a:ext cx="8882289" cy="2185971"/>
          </a:xfrm>
        </p:spPr>
        <p:txBody>
          <a:bodyPr/>
          <a:lstStyle/>
          <a:p>
            <a:pPr marL="269875" indent="-41275"/>
            <a:r>
              <a:rPr lang="fr-FR" sz="4800" dirty="0"/>
              <a:t>Le plan de croissance démographique de la région de Bathurst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17867256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B2B55E-1C6C-3C43-B9EB-B27E67020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4935" y="670561"/>
            <a:ext cx="7268177" cy="5510106"/>
          </a:xfrm>
        </p:spPr>
        <p:txBody>
          <a:bodyPr/>
          <a:lstStyle/>
          <a:p>
            <a:pPr marL="269875" indent="-41275">
              <a:lnSpc>
                <a:spcPct val="100000"/>
              </a:lnSpc>
              <a:tabLst>
                <a:tab pos="182563" algn="l"/>
              </a:tabLst>
            </a:pPr>
            <a:r>
              <a:rPr lang="fr-FR" sz="2800" b="1" dirty="0"/>
              <a:t>Les communautés / régions locales doivent s'engager.</a:t>
            </a:r>
            <a:endParaRPr lang="en-CA" sz="2800" b="1" dirty="0"/>
          </a:p>
          <a:p>
            <a:r>
              <a:rPr lang="fr-FR" dirty="0"/>
              <a:t>Ce n'est pas seulement une question de gouvernement provincial.</a:t>
            </a:r>
          </a:p>
          <a:p>
            <a:r>
              <a:rPr lang="fr-FR" dirty="0"/>
              <a:t>Les gens et les entreprises déménagent dans les communautés locales.</a:t>
            </a:r>
          </a:p>
          <a:p>
            <a:r>
              <a:rPr lang="fr-FR" dirty="0"/>
              <a:t>Des opportunités économiques se présentent dans les communautés locales.</a:t>
            </a:r>
            <a:endParaRPr lang="en-CL" dirty="0"/>
          </a:p>
        </p:txBody>
      </p:sp>
      <p:pic>
        <p:nvPicPr>
          <p:cNvPr id="4098" name="Picture 2" descr="join Icon 118840">
            <a:extLst>
              <a:ext uri="{FF2B5EF4-FFF2-40B4-BE49-F238E27FC236}">
                <a16:creationId xmlns:a16="http://schemas.microsoft.com/office/drawing/2014/main" id="{1D46539C-1429-4707-8EC0-27F067F7D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741" y="1104171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3618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"/>
          <p:cNvSpPr txBox="1">
            <a:spLocks noGrp="1"/>
          </p:cNvSpPr>
          <p:nvPr>
            <p:ph type="body" idx="1"/>
          </p:nvPr>
        </p:nvSpPr>
        <p:spPr>
          <a:xfrm>
            <a:off x="902155" y="649577"/>
            <a:ext cx="11095881" cy="772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0" lvl="0" indent="0">
              <a:spcBef>
                <a:spcPts val="0"/>
              </a:spcBef>
            </a:pPr>
            <a:r>
              <a:rPr lang="fr-FR" b="1" dirty="0"/>
              <a:t>Les demandes changeantes du gouvernement local / régional</a:t>
            </a:r>
            <a:endParaRPr b="1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27B4F96-1F5C-4C5A-AD4F-59750E706271}"/>
              </a:ext>
            </a:extLst>
          </p:cNvPr>
          <p:cNvSpPr txBox="1">
            <a:spLocks/>
          </p:cNvSpPr>
          <p:nvPr/>
        </p:nvSpPr>
        <p:spPr>
          <a:xfrm>
            <a:off x="234718" y="1761089"/>
            <a:ext cx="6191794" cy="463115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2400"/>
              </a:spcBef>
              <a:buNone/>
            </a:pPr>
            <a:r>
              <a:rPr lang="fr-FR" sz="2000" b="1" dirty="0">
                <a:solidFill>
                  <a:srgbClr val="FF0000"/>
                </a:solidFill>
                <a:latin typeface="Inter" panose="020B0604020202020204" charset="0"/>
                <a:ea typeface="Inter" panose="020B0604020202020204" charset="0"/>
              </a:rPr>
              <a:t>Gouvernement local / régional - vers 2000</a:t>
            </a:r>
            <a:endParaRPr lang="en-CA" dirty="0"/>
          </a:p>
          <a:p>
            <a:pPr>
              <a:lnSpc>
                <a:spcPct val="100000"/>
              </a:lnSpc>
              <a:spcBef>
                <a:spcPts val="240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2400"/>
              </a:spcBef>
            </a:pPr>
            <a:endParaRPr lang="en-CA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A3C1FFC-71CD-451F-89F4-75212A873DBB}"/>
              </a:ext>
            </a:extLst>
          </p:cNvPr>
          <p:cNvSpPr txBox="1">
            <a:spLocks/>
          </p:cNvSpPr>
          <p:nvPr/>
        </p:nvSpPr>
        <p:spPr>
          <a:xfrm>
            <a:off x="6086106" y="1761089"/>
            <a:ext cx="6191794" cy="463115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2400"/>
              </a:spcBef>
              <a:buNone/>
            </a:pPr>
            <a:r>
              <a:rPr lang="fr-FR" sz="2000" b="1" dirty="0">
                <a:solidFill>
                  <a:srgbClr val="FF0000"/>
                </a:solidFill>
              </a:rPr>
              <a:t>Gouvernement local / régional - vers 2020</a:t>
            </a:r>
            <a:endParaRPr lang="en-CA" dirty="0"/>
          </a:p>
          <a:p>
            <a:pPr>
              <a:lnSpc>
                <a:spcPct val="100000"/>
              </a:lnSpc>
              <a:spcBef>
                <a:spcPts val="240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2400"/>
              </a:spcBef>
            </a:pPr>
            <a:endParaRPr lang="en-CA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6DBEFFFB-0786-44FD-BB47-A61F7FF215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19"/>
          <a:stretch/>
        </p:blipFill>
        <p:spPr>
          <a:xfrm>
            <a:off x="3386008" y="2483860"/>
            <a:ext cx="1592003" cy="1263749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58DDFEBB-4B7B-42C0-8CC9-1AFC79B1DFC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84"/>
          <a:stretch/>
        </p:blipFill>
        <p:spPr>
          <a:xfrm>
            <a:off x="591317" y="4155748"/>
            <a:ext cx="1178326" cy="1032401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E0018373-350F-4AB3-9738-21E632A81FC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19"/>
          <a:stretch/>
        </p:blipFill>
        <p:spPr>
          <a:xfrm flipH="1">
            <a:off x="1014958" y="2438602"/>
            <a:ext cx="1592003" cy="1263749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FF4F1382-9942-4948-8D9D-B76672F4060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63"/>
          <a:stretch/>
        </p:blipFill>
        <p:spPr>
          <a:xfrm>
            <a:off x="2297718" y="3860327"/>
            <a:ext cx="1592004" cy="1382454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66CD20DE-69F7-493B-83C6-C3F811F6078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28"/>
          <a:stretch/>
        </p:blipFill>
        <p:spPr>
          <a:xfrm>
            <a:off x="3987064" y="4308354"/>
            <a:ext cx="1781175" cy="1308669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3F68D969-7131-48CF-BD4B-0CEEFCBCEA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19"/>
          <a:stretch/>
        </p:blipFill>
        <p:spPr>
          <a:xfrm>
            <a:off x="8419153" y="2083476"/>
            <a:ext cx="1592003" cy="1263749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03F25C46-F5B3-4BE4-AF14-36F80C65DC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84"/>
          <a:stretch/>
        </p:blipFill>
        <p:spPr>
          <a:xfrm>
            <a:off x="6327968" y="3855303"/>
            <a:ext cx="1178326" cy="1032401"/>
          </a:xfrm>
          <a:prstGeom prst="rect">
            <a:avLst/>
          </a:prstGeom>
        </p:spPr>
      </p:pic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16974A66-FF80-4E35-BDE1-63E827A7A71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19"/>
          <a:stretch/>
        </p:blipFill>
        <p:spPr>
          <a:xfrm flipH="1">
            <a:off x="6284288" y="2206880"/>
            <a:ext cx="1592003" cy="1263749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92B0A995-D043-43FC-AE62-6AEA9E5788D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63"/>
          <a:stretch/>
        </p:blipFill>
        <p:spPr>
          <a:xfrm>
            <a:off x="7836612" y="3760549"/>
            <a:ext cx="1592004" cy="1382454"/>
          </a:xfrm>
          <a:prstGeom prst="rect">
            <a:avLst/>
          </a:prstGeom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668B084A-62EA-4285-BBD4-3476500A3A7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28"/>
          <a:stretch/>
        </p:blipFill>
        <p:spPr>
          <a:xfrm>
            <a:off x="8165331" y="5484416"/>
            <a:ext cx="1290252" cy="947977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75449E77-74F4-4CF7-861D-1E82EA132CA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11"/>
          <a:stretch/>
        </p:blipFill>
        <p:spPr>
          <a:xfrm>
            <a:off x="10234327" y="3458380"/>
            <a:ext cx="1592003" cy="1195414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9C7CAE8F-CEF4-47BC-AC59-D5618ADDB9F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19"/>
          <a:stretch/>
        </p:blipFill>
        <p:spPr>
          <a:xfrm>
            <a:off x="6700941" y="5079713"/>
            <a:ext cx="1481784" cy="1155516"/>
          </a:xfrm>
          <a:prstGeom prst="rect">
            <a:avLst/>
          </a:prstGeom>
        </p:spPr>
      </p:pic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D80C5125-9367-4160-8072-0112DF7272B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73"/>
          <a:stretch/>
        </p:blipFill>
        <p:spPr>
          <a:xfrm>
            <a:off x="10295206" y="2291773"/>
            <a:ext cx="1404715" cy="1192977"/>
          </a:xfrm>
          <a:prstGeom prst="rect">
            <a:avLst/>
          </a:prstGeom>
        </p:spPr>
      </p:pic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3A4D8565-348D-459B-B34B-1418DEEBF73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79"/>
          <a:stretch/>
        </p:blipFill>
        <p:spPr>
          <a:xfrm>
            <a:off x="9428616" y="4583744"/>
            <a:ext cx="1370672" cy="1177695"/>
          </a:xfrm>
          <a:prstGeom prst="rect">
            <a:avLst/>
          </a:prstGeom>
        </p:spPr>
      </p:pic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E036C938-E19D-4E7A-919E-89346BD7467C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84"/>
          <a:stretch/>
        </p:blipFill>
        <p:spPr>
          <a:xfrm>
            <a:off x="10391863" y="5440497"/>
            <a:ext cx="1592003" cy="1289775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30591D3-E56F-4322-8579-D127F64B1ADF}"/>
              </a:ext>
            </a:extLst>
          </p:cNvPr>
          <p:cNvCxnSpPr/>
          <p:nvPr/>
        </p:nvCxnSpPr>
        <p:spPr>
          <a:xfrm>
            <a:off x="6006163" y="1568918"/>
            <a:ext cx="0" cy="51613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6207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B2B55E-1C6C-3C43-B9EB-B27E67020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806" y="259006"/>
            <a:ext cx="8788968" cy="602580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fr-FR" sz="3200" b="1" dirty="0"/>
              <a:t>Pas seulement un plan de croissance démographique, les communautés ont besoin d’un </a:t>
            </a:r>
            <a:r>
              <a:rPr lang="fr-FR" sz="3200" b="1" dirty="0" smtClean="0"/>
              <a:t>«plan d’affaires» </a:t>
            </a:r>
            <a:r>
              <a:rPr lang="fr-FR" sz="3200" b="1" dirty="0"/>
              <a:t>plus complet</a:t>
            </a:r>
            <a:endParaRPr lang="en-US" sz="3200" b="1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2400"/>
              </a:spcAft>
            </a:pPr>
            <a:r>
              <a:rPr lang="en-US" sz="2000" b="1" dirty="0" err="1"/>
              <a:t>Éléments</a:t>
            </a:r>
            <a:r>
              <a:rPr lang="en-US" sz="2000" b="1" dirty="0"/>
              <a:t> du </a:t>
            </a:r>
            <a:r>
              <a:rPr lang="en-US" sz="2000" b="1" dirty="0" smtClean="0"/>
              <a:t>plan </a:t>
            </a:r>
            <a:r>
              <a:rPr lang="en-US" sz="2000" b="1" dirty="0" err="1" smtClean="0"/>
              <a:t>d’affaire</a:t>
            </a:r>
            <a:r>
              <a:rPr lang="en-US" sz="2000" b="1" dirty="0" smtClean="0"/>
              <a:t>:</a:t>
            </a:r>
            <a:endParaRPr lang="en-US" sz="2000" b="1" dirty="0"/>
          </a:p>
          <a:p>
            <a:pPr marL="571500" indent="-342900">
              <a:lnSpc>
                <a:spcPct val="100000"/>
              </a:lnSpc>
              <a:spcBef>
                <a:spcPts val="60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Une compréhension claire des besoins du marché du travail pour soutenir les départs de main-d'œuvre et accueillir une nouvelle croissance.</a:t>
            </a:r>
          </a:p>
          <a:p>
            <a:pPr marL="571500" indent="-342900">
              <a:lnSpc>
                <a:spcPct val="100000"/>
              </a:lnSpc>
              <a:spcBef>
                <a:spcPts val="60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Quelles industries ont le potentiel de se développer à l'avenir dans la région?</a:t>
            </a:r>
          </a:p>
          <a:p>
            <a:pPr marL="571500" indent="-342900">
              <a:lnSpc>
                <a:spcPct val="100000"/>
              </a:lnSpc>
              <a:spcBef>
                <a:spcPts val="60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De quel niveau d'immigration de population avons-nous besoin?</a:t>
            </a:r>
          </a:p>
          <a:p>
            <a:pPr marL="571500" indent="-342900">
              <a:lnSpc>
                <a:spcPct val="100000"/>
              </a:lnSpc>
              <a:spcBef>
                <a:spcPts val="60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Quels sont les obstacles à l'attraction d'une nouvelle population? (par exemple, logement, infrastructure de soutien locale, formation linguistique, etc.)</a:t>
            </a:r>
            <a:endParaRPr lang="en-US" sz="2000" dirty="0"/>
          </a:p>
        </p:txBody>
      </p:sp>
      <p:pic>
        <p:nvPicPr>
          <p:cNvPr id="4" name="Picture 2" descr="plan Icon 3536369">
            <a:extLst>
              <a:ext uri="{FF2B5EF4-FFF2-40B4-BE49-F238E27FC236}">
                <a16:creationId xmlns:a16="http://schemas.microsoft.com/office/drawing/2014/main" id="{BCCDC494-D515-41FA-8ABD-2815B449E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6233" y="78939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2296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91AC97-B5B6-42A6-A3CA-F9BA2101AA4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565074" y="3242678"/>
            <a:ext cx="8882289" cy="2185971"/>
          </a:xfrm>
        </p:spPr>
        <p:txBody>
          <a:bodyPr/>
          <a:lstStyle/>
          <a:p>
            <a:pPr marL="269875" indent="-41275"/>
            <a:r>
              <a:rPr lang="en-CA" sz="4800" dirty="0" err="1" smtClean="0"/>
              <a:t>Prochaines</a:t>
            </a:r>
            <a:r>
              <a:rPr lang="en-CA" sz="4800" dirty="0" smtClean="0"/>
              <a:t> </a:t>
            </a:r>
            <a:r>
              <a:rPr lang="en-CA" sz="4800" dirty="0" err="1" smtClean="0"/>
              <a:t>étapes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10964226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411485-177F-435B-863F-E688C7676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4935" y="670561"/>
            <a:ext cx="8359429" cy="5510106"/>
          </a:xfrm>
        </p:spPr>
        <p:txBody>
          <a:bodyPr>
            <a:normAutofit/>
          </a:bodyPr>
          <a:lstStyle/>
          <a:p>
            <a:r>
              <a:rPr lang="en-CA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region de</a:t>
            </a:r>
            <a:r>
              <a:rPr lang="en-CA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Bathurst est ici définie comme étant l'agglomération de recensement de Bathurst, laquelle inclut la cité </a:t>
            </a:r>
            <a:r>
              <a:rPr lang="en-CA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Bathurst</a:t>
            </a:r>
            <a:r>
              <a:rPr lang="en-CA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la ville de </a:t>
            </a:r>
            <a:r>
              <a:rPr lang="en-CA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Beresford</a:t>
            </a:r>
            <a:r>
              <a:rPr lang="en-CA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les villages de Petit-Rocher et de </a:t>
            </a:r>
            <a:r>
              <a:rPr lang="en-CA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Pointe-</a:t>
            </a:r>
            <a:r>
              <a:rPr lang="en-CA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Verte</a:t>
            </a:r>
            <a:r>
              <a:rPr lang="en-CA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la Première Nation de </a:t>
            </a:r>
            <a:r>
              <a:rPr lang="en-CA" err="1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Pabineau</a:t>
            </a:r>
            <a:r>
              <a:rPr lang="en-CA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 les paroisses de Bathurst et de Beresford.</a:t>
            </a:r>
            <a:endParaRPr lang="en-CA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22854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5C187-46E3-41E0-90EC-F10A11FA132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509510" y="384917"/>
            <a:ext cx="8882289" cy="1191532"/>
          </a:xfrm>
        </p:spPr>
        <p:txBody>
          <a:bodyPr/>
          <a:lstStyle/>
          <a:p>
            <a:r>
              <a:rPr lang="en-CA" sz="2800"/>
              <a:t>Le Nouveau-Brunswick est plus âgé et vieillit plus rapidement que le Canada</a:t>
            </a:r>
            <a:endParaRPr lang="en-CA" sz="2800">
              <a:solidFill>
                <a:srgbClr val="C00000"/>
              </a:solidFill>
            </a:endParaRPr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8909F6A7-4DCB-426C-9B71-877D363B8BF5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620982" y="2049089"/>
          <a:ext cx="4475018" cy="415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FDCA4D06-C588-4A17-AFDE-43626EA922ED}"/>
              </a:ext>
            </a:extLst>
          </p:cNvPr>
          <p:cNvGraphicFramePr>
            <a:graphicFrameLocks/>
          </p:cNvGraphicFramePr>
          <p:nvPr/>
        </p:nvGraphicFramePr>
        <p:xfrm>
          <a:off x="6483927" y="2057401"/>
          <a:ext cx="4869872" cy="415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EE15A8D-BBA8-4926-86EE-FAF45BF2DB0B}"/>
              </a:ext>
            </a:extLst>
          </p:cNvPr>
          <p:cNvSpPr txBox="1"/>
          <p:nvPr/>
        </p:nvSpPr>
        <p:spPr>
          <a:xfrm>
            <a:off x="1753985" y="6292735"/>
            <a:ext cx="8562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/>
              <a:t>Source: Statistics Canada, CANSIM tableau 17-10-0005-01.</a:t>
            </a:r>
          </a:p>
        </p:txBody>
      </p:sp>
    </p:spTree>
    <p:extLst>
      <p:ext uri="{BB962C8B-B14F-4D97-AF65-F5344CB8AC3E}">
        <p14:creationId xmlns:p14="http://schemas.microsoft.com/office/powerpoint/2010/main" val="2085658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D79E62-D5F7-4C5A-B406-85E0FFD407E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433806" y="257488"/>
            <a:ext cx="8882289" cy="1416061"/>
          </a:xfrm>
        </p:spPr>
        <p:txBody>
          <a:bodyPr/>
          <a:lstStyle/>
          <a:p>
            <a:r>
              <a:rPr lang="en-CA" sz="2800"/>
              <a:t>Et la région de Bathurst vieillit plus beaucoup plus rapidement que le Nouveau-Brunswick</a:t>
            </a:r>
            <a:endParaRPr lang="en-CA" sz="2800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ACA98FF-A98A-40D0-B448-B2485BDD8D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5244372"/>
              </p:ext>
            </p:extLst>
          </p:nvPr>
        </p:nvGraphicFramePr>
        <p:xfrm>
          <a:off x="2015836" y="1801092"/>
          <a:ext cx="7626928" cy="4250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CFF157C-339F-4464-9067-2062FF02E4D7}"/>
              </a:ext>
            </a:extLst>
          </p:cNvPr>
          <p:cNvSpPr txBox="1"/>
          <p:nvPr/>
        </p:nvSpPr>
        <p:spPr>
          <a:xfrm>
            <a:off x="1753985" y="6292735"/>
            <a:ext cx="8562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/>
              <a:t>Source: Statistique Canada, tableau CANSIM 17-10-0005-01 et 17-10-0135-01.</a:t>
            </a:r>
          </a:p>
        </p:txBody>
      </p:sp>
    </p:spTree>
    <p:extLst>
      <p:ext uri="{BB962C8B-B14F-4D97-AF65-F5344CB8AC3E}">
        <p14:creationId xmlns:p14="http://schemas.microsoft.com/office/powerpoint/2010/main" val="3950358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48FFCF-EECB-47D8-8F5C-3EE785186E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CA" b="1" dirty="0"/>
              <a:t>Plus la population </a:t>
            </a:r>
            <a:r>
              <a:rPr lang="en-CA" b="1" dirty="0" err="1"/>
              <a:t>vieillit</a:t>
            </a:r>
            <a:r>
              <a:rPr lang="en-CA" b="1" dirty="0"/>
              <a:t> </a:t>
            </a:r>
            <a:r>
              <a:rPr lang="en-CA" b="1" dirty="0" err="1"/>
              <a:t>rapidement</a:t>
            </a:r>
            <a:r>
              <a:rPr lang="en-CA" b="1" dirty="0"/>
              <a:t>, plus </a:t>
            </a:r>
            <a:r>
              <a:rPr lang="en-CA" b="1" dirty="0" err="1"/>
              <a:t>l’économie</a:t>
            </a:r>
            <a:r>
              <a:rPr lang="en-CA" b="1" dirty="0"/>
              <a:t> </a:t>
            </a:r>
            <a:r>
              <a:rPr lang="en-CA" b="1" dirty="0" err="1"/>
              <a:t>tourne</a:t>
            </a:r>
            <a:r>
              <a:rPr lang="en-CA" b="1" dirty="0"/>
              <a:t> au </a:t>
            </a:r>
            <a:r>
              <a:rPr lang="en-CA" b="1" dirty="0" err="1"/>
              <a:t>ralenti</a:t>
            </a:r>
            <a:endParaRPr lang="en-CA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F67D62-8999-4565-9A28-49C7BB80CB9E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7082207" y="2020888"/>
            <a:ext cx="4656137" cy="3962400"/>
          </a:xfrm>
        </p:spPr>
        <p:txBody>
          <a:bodyPr>
            <a:normAutofit fontScale="85000" lnSpcReduction="20000"/>
          </a:bodyPr>
          <a:lstStyle/>
          <a:p>
            <a:pPr marL="514350" indent="-285750">
              <a:buFont typeface="Wingdings" panose="05000000000000000000" pitchFamily="2" charset="2"/>
              <a:buChar char="Ø"/>
            </a:pPr>
            <a:r>
              <a:rPr lang="en-CA"/>
              <a:t>Le Nouveau-Brunswick a perdu des travailleuses et travailleurs au cours de la dernière décennie</a:t>
            </a:r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en-CA"/>
              <a:t>En conséquence, sa croissance économique a été bien plus faible que dans l’ensemble du Canada </a:t>
            </a:r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en-CA"/>
              <a:t>La région de Bathurst a perdu sept fois plus de travailleurs et travailleurs que le Nouveau-Brunswick, ce qui laisse entendre que la taille de son économie a sans doute diminué.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5799D0-390C-4538-9B31-C86716389582}"/>
              </a:ext>
            </a:extLst>
          </p:cNvPr>
          <p:cNvSpPr txBox="1"/>
          <p:nvPr/>
        </p:nvSpPr>
        <p:spPr>
          <a:xfrm>
            <a:off x="1245985" y="6154738"/>
            <a:ext cx="856211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/>
              <a:t>Source: Statistique Canada, tableaux CANSIM 14-10-0023-01, 14-10-0090-01 et 36-10-0402-02.</a:t>
            </a:r>
          </a:p>
          <a:p>
            <a:r>
              <a:rPr lang="en-CA" sz="900"/>
              <a:t>Note: Le PIB réel n'est pas disponible pour l'AR de Bathurst. En raison de la volatilité des données une Moyenne de deux ans (2009-10 et 2018-19) a été utilisée pour Bathurst.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DC0924B-6398-4330-AF17-137FFBC20E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9440121"/>
              </p:ext>
            </p:extLst>
          </p:nvPr>
        </p:nvGraphicFramePr>
        <p:xfrm>
          <a:off x="1245985" y="1163781"/>
          <a:ext cx="5293360" cy="4350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24652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24BADD-E032-4FE2-A7AA-3BDE311C23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CA" b="1"/>
              <a:t>Le défi: combler le vide laissé par les baby-boomers</a:t>
            </a:r>
          </a:p>
          <a:p>
            <a:endParaRPr lang="en-CA" b="1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814BA0-BC94-4D8D-859A-F969ED23DED5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7082207" y="1799154"/>
            <a:ext cx="4656137" cy="3962400"/>
          </a:xfrm>
        </p:spPr>
        <p:txBody>
          <a:bodyPr>
            <a:normAutofit fontScale="92500" lnSpcReduction="20000"/>
          </a:bodyPr>
          <a:lstStyle/>
          <a:p>
            <a:pPr marL="514350" indent="-285750">
              <a:buFont typeface="Wingdings" panose="05000000000000000000" pitchFamily="2" charset="2"/>
              <a:buChar char="Ø"/>
            </a:pPr>
            <a:r>
              <a:rPr lang="en-CA"/>
              <a:t>Jusqu’au tournant de la décennie, le nombre de personnes atteignant l’âge officiel de travailler (15) excédait celui des personnes atteignant l’âge officiel de la retraite (65)</a:t>
            </a:r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en-CA"/>
              <a:t>Ce n’est désormais plus le cas. Sans nouveaux arrivants, la population active de la région devrait continuer de d</a:t>
            </a:r>
            <a:r>
              <a:rPr lang="fr-CA"/>
              <a:t>é</a:t>
            </a:r>
            <a:r>
              <a:rPr lang="en-CA"/>
              <a:t>cliner rapidement pour au moins encore une quinzaine d’années.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3678AB-CE45-45E2-AE90-F525D894A1FB}"/>
              </a:ext>
            </a:extLst>
          </p:cNvPr>
          <p:cNvSpPr txBox="1"/>
          <p:nvPr/>
        </p:nvSpPr>
        <p:spPr>
          <a:xfrm>
            <a:off x="1753985" y="6292735"/>
            <a:ext cx="8562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/>
              <a:t>Source: Statistique Canada, tableau CANSIM table 17-10-0139-01.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B16EF1A-4526-40C6-AF8E-A3DCF61405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2171625"/>
              </p:ext>
            </p:extLst>
          </p:nvPr>
        </p:nvGraphicFramePr>
        <p:xfrm>
          <a:off x="1246909" y="969818"/>
          <a:ext cx="5167745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4739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0D9936-5997-478D-AA09-A19A27835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78057" y="399678"/>
            <a:ext cx="4657060" cy="879041"/>
          </a:xfrm>
        </p:spPr>
        <p:txBody>
          <a:bodyPr>
            <a:noAutofit/>
          </a:bodyPr>
          <a:lstStyle/>
          <a:p>
            <a:r>
              <a:rPr lang="en-CA" sz="2400" b="1"/>
              <a:t>La migration aide à stabiliser la population d'âge scolaire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CFA4A6-0539-4610-906A-96DD0F65AD50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6915584" y="1957043"/>
            <a:ext cx="4982007" cy="4197696"/>
          </a:xfrm>
        </p:spPr>
        <p:txBody>
          <a:bodyPr>
            <a:normAutofit/>
          </a:bodyPr>
          <a:lstStyle/>
          <a:p>
            <a:pPr marL="514350" indent="-285750">
              <a:buFont typeface="Wingdings" panose="05000000000000000000" pitchFamily="2" charset="2"/>
              <a:buChar char="Ø"/>
            </a:pPr>
            <a:r>
              <a:rPr lang="en-CA"/>
              <a:t>Les nouveaux arrivants sont typiquement en âge d’élever des enfants</a:t>
            </a:r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en-CA"/>
              <a:t>La migration vers l'AR de Bathurst CA ne suffit toujours pas à stabiliser la population d'âge scolaire</a:t>
            </a:r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en-CA"/>
              <a:t>L’exemple de Moncton montre combien l’immigration peut avoir sur la population d’âge scolaire</a:t>
            </a:r>
          </a:p>
          <a:p>
            <a:pPr marL="228600" indent="0"/>
            <a:endParaRPr lang="en-C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B18DA1-FB28-401D-A048-822E1F71AA61}"/>
              </a:ext>
            </a:extLst>
          </p:cNvPr>
          <p:cNvSpPr txBox="1"/>
          <p:nvPr/>
        </p:nvSpPr>
        <p:spPr>
          <a:xfrm>
            <a:off x="1753985" y="6292735"/>
            <a:ext cx="8562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/>
              <a:t>Source: Statistique Canada,  tableau CANSIM 17-10-0139-01.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8A8907C-9C04-49CA-BF33-64FF416628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8277673"/>
              </p:ext>
            </p:extLst>
          </p:nvPr>
        </p:nvGraphicFramePr>
        <p:xfrm>
          <a:off x="1108364" y="1066800"/>
          <a:ext cx="5336682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749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1B0E3-AA89-41AD-9C2C-D1B68F9A5E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sz="2400" b="1"/>
              <a:t>De sérieux défis nous attendent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BA9B92-9D17-448C-8F7A-A50849204D9A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7082207" y="2057256"/>
            <a:ext cx="4656137" cy="3962400"/>
          </a:xfrm>
        </p:spPr>
        <p:txBody>
          <a:bodyPr>
            <a:normAutofit lnSpcReduction="10000"/>
          </a:bodyPr>
          <a:lstStyle/>
          <a:p>
            <a:pPr marL="514350" indent="-285750">
              <a:buFont typeface="Wingdings" panose="05000000000000000000" pitchFamily="2" charset="2"/>
              <a:buChar char="Ø"/>
            </a:pPr>
            <a:r>
              <a:rPr lang="en-CA"/>
              <a:t>Le vieillissement entraîne plus de demande pour les services publics</a:t>
            </a:r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en-CA"/>
              <a:t>En consequence, la main-d’oeuvre se déplace du secteur privé au secteur public</a:t>
            </a:r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en-CA"/>
              <a:t>Nous avons besoin de plus de gens pour répondre aux besoins du secteur public </a:t>
            </a:r>
            <a:r>
              <a:rPr lang="en-CA" u="sng"/>
              <a:t>et</a:t>
            </a:r>
            <a:r>
              <a:rPr lang="en-CA"/>
              <a:t> faire croître le le secteur privé</a:t>
            </a:r>
          </a:p>
        </p:txBody>
      </p:sp>
      <p:graphicFrame>
        <p:nvGraphicFramePr>
          <p:cNvPr id="7" name="Picture Placeholder 6">
            <a:extLst>
              <a:ext uri="{FF2B5EF4-FFF2-40B4-BE49-F238E27FC236}">
                <a16:creationId xmlns:a16="http://schemas.microsoft.com/office/drawing/2014/main" id="{39E094D3-22F9-4466-9D93-A652BC3199E3}"/>
              </a:ext>
            </a:extLst>
          </p:cNvPr>
          <p:cNvGraphicFramePr>
            <a:graphicFrameLocks noGrp="1"/>
          </p:cNvGraphicFramePr>
          <p:nvPr>
            <p:ph type="pic" idx="2"/>
          </p:nvPr>
        </p:nvGraphicFramePr>
        <p:xfrm>
          <a:off x="954088" y="905164"/>
          <a:ext cx="5610225" cy="5280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528076B-481B-475E-A1E8-847EE22414BE}"/>
              </a:ext>
            </a:extLst>
          </p:cNvPr>
          <p:cNvSpPr txBox="1"/>
          <p:nvPr/>
        </p:nvSpPr>
        <p:spPr>
          <a:xfrm>
            <a:off x="1402773" y="6307282"/>
            <a:ext cx="8198427" cy="311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/>
              <a:t>Source: Statistique Canada, tableau CANSIM 14-10-0092-01.</a:t>
            </a:r>
          </a:p>
        </p:txBody>
      </p:sp>
    </p:spTree>
    <p:extLst>
      <p:ext uri="{BB962C8B-B14F-4D97-AF65-F5344CB8AC3E}">
        <p14:creationId xmlns:p14="http://schemas.microsoft.com/office/powerpoint/2010/main" val="233044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1125</TotalTime>
  <Words>1331</Words>
  <Application>Microsoft Office PowerPoint</Application>
  <PresentationFormat>Widescreen</PresentationFormat>
  <Paragraphs>118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Century Gothic</vt:lpstr>
      <vt:lpstr>Calibri</vt:lpstr>
      <vt:lpstr>Wingdings</vt:lpstr>
      <vt:lpstr>Times New Roman</vt:lpstr>
      <vt:lpstr>Inter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Valentina Carrillo</dc:creator>
  <cp:lastModifiedBy>Nicole Nader</cp:lastModifiedBy>
  <cp:revision>53</cp:revision>
  <dcterms:created xsi:type="dcterms:W3CDTF">2021-01-19T19:30:51Z</dcterms:created>
  <dcterms:modified xsi:type="dcterms:W3CDTF">2021-02-23T22:16:44Z</dcterms:modified>
</cp:coreProperties>
</file>