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0" r:id="rId2"/>
    <p:sldId id="290" r:id="rId3"/>
    <p:sldId id="306" r:id="rId4"/>
    <p:sldId id="322" r:id="rId5"/>
    <p:sldId id="323" r:id="rId6"/>
    <p:sldId id="324" r:id="rId7"/>
    <p:sldId id="325" r:id="rId8"/>
    <p:sldId id="326" r:id="rId9"/>
    <p:sldId id="327" r:id="rId10"/>
    <p:sldId id="280" r:id="rId11"/>
    <p:sldId id="293" r:id="rId12"/>
    <p:sldId id="291" r:id="rId13"/>
    <p:sldId id="273" r:id="rId14"/>
    <p:sldId id="274" r:id="rId15"/>
    <p:sldId id="292" r:id="rId16"/>
    <p:sldId id="266" r:id="rId17"/>
    <p:sldId id="297" r:id="rId18"/>
    <p:sldId id="298" r:id="rId19"/>
    <p:sldId id="276" r:id="rId20"/>
    <p:sldId id="278" r:id="rId21"/>
    <p:sldId id="296" r:id="rId22"/>
    <p:sldId id="295" r:id="rId23"/>
    <p:sldId id="299" r:id="rId24"/>
    <p:sldId id="294" r:id="rId25"/>
    <p:sldId id="265" r:id="rId26"/>
    <p:sldId id="275" r:id="rId27"/>
    <p:sldId id="277" r:id="rId28"/>
    <p:sldId id="300" r:id="rId29"/>
    <p:sldId id="263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Inter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275" autoAdjust="0"/>
  </p:normalViewPr>
  <p:slideViewPr>
    <p:cSldViewPr snapToGrid="0">
      <p:cViewPr varScale="1">
        <p:scale>
          <a:sx n="43" d="100"/>
          <a:sy n="43" d="100"/>
        </p:scale>
        <p:origin x="77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000" b="1"/>
              <a:t>Croissance de</a:t>
            </a:r>
            <a:r>
              <a:rPr lang="fr-CA" sz="2000" b="1" baseline="0"/>
              <a:t> la population selon le groupe d'âge</a:t>
            </a:r>
            <a:endParaRPr lang="fr-CA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Sheet1!$C$76</c:f>
              <c:strCache>
                <c:ptCount val="1"/>
                <c:pt idx="0">
                  <c:v>NB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Sheet1!$B$77:$B$85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Sheet1!$C$77:$C$85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C-4705-ACE5-F41215A7ECBA}"/>
            </c:ext>
          </c:extLst>
        </c:ser>
        <c:ser>
          <c:idx val="1"/>
          <c:order val="1"/>
          <c:tx>
            <c:strRef>
              <c:f>Sheet1!$D$76</c:f>
              <c:strCache>
                <c:ptCount val="1"/>
                <c:pt idx="0">
                  <c:v>Westmorland-Albert, excl RMR de Moncton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Sheet1!$B$77:$B$85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Sheet1!$D$77:$D$85</c:f>
              <c:numCache>
                <c:formatCode>0%</c:formatCode>
                <c:ptCount val="9"/>
                <c:pt idx="0">
                  <c:v>6.7546754675467557E-2</c:v>
                </c:pt>
                <c:pt idx="1">
                  <c:v>-0.17786163522012577</c:v>
                </c:pt>
                <c:pt idx="2">
                  <c:v>-8.3310191613439333E-4</c:v>
                </c:pt>
                <c:pt idx="3">
                  <c:v>-9.7908526775453919E-2</c:v>
                </c:pt>
                <c:pt idx="4">
                  <c:v>-0.15607040229885061</c:v>
                </c:pt>
                <c:pt idx="5">
                  <c:v>0.12815319462345798</c:v>
                </c:pt>
                <c:pt idx="6">
                  <c:v>0.60509554140127397</c:v>
                </c:pt>
                <c:pt idx="7">
                  <c:v>0.28536838464199232</c:v>
                </c:pt>
                <c:pt idx="8">
                  <c:v>5.6570854033593632E-2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C-4705-ACE5-F41215A7E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7557184"/>
        <c:axId val="1787557600"/>
      </c:barChart>
      <c:catAx>
        <c:axId val="17875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57600"/>
        <c:crosses val="autoZero"/>
        <c:auto val="1"/>
        <c:lblAlgn val="ctr"/>
        <c:lblOffset val="100"/>
        <c:noMultiLvlLbl val="0"/>
      </c:catAx>
      <c:valAx>
        <c:axId val="17875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5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1"/>
              <a:t>Croissance du</a:t>
            </a:r>
            <a:r>
              <a:rPr lang="fr-CA" sz="1600" b="1" baseline="0"/>
              <a:t> PIB réel et de la population active, 2009 à 2019</a:t>
            </a:r>
            <a:endParaRPr lang="fr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Sheet2!$E$21:$E$22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4126-88C3-C1D2A35152ED}"/>
            </c:ext>
          </c:extLst>
        </c:ser>
        <c:ser>
          <c:idx val="1"/>
          <c:order val="1"/>
          <c:tx>
            <c:strRef>
              <c:f>Sheet2!$F$20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Sheet2!$F$21:$F$22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1-4126-88C3-C1D2A35152ED}"/>
            </c:ext>
          </c:extLst>
        </c:ser>
        <c:ser>
          <c:idx val="2"/>
          <c:order val="2"/>
          <c:tx>
            <c:strRef>
              <c:f>Sheet2!$G$20</c:f>
              <c:strCache>
                <c:ptCount val="1"/>
                <c:pt idx="0">
                  <c:v>RÉ Moncton-Richibucto, excl. RMR Moncton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Sheet2!$G$21:$G$22</c:f>
              <c:numCache>
                <c:formatCode>0%</c:formatCode>
                <c:ptCount val="2"/>
                <c:pt idx="1">
                  <c:v>-8.849557522123852E-2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1-4126-88C3-C1D2A3515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849984"/>
        <c:axId val="1189850400"/>
      </c:barChart>
      <c:catAx>
        <c:axId val="11898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850400"/>
        <c:crosses val="autoZero"/>
        <c:auto val="1"/>
        <c:lblAlgn val="ctr"/>
        <c:lblOffset val="100"/>
        <c:noMultiLvlLbl val="0"/>
      </c:catAx>
      <c:valAx>
        <c:axId val="1189850400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8499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1"/>
              <a:t>Population âgée de 15</a:t>
            </a:r>
            <a:r>
              <a:rPr lang="fr-CA" sz="1600" b="1" baseline="0"/>
              <a:t> et 65 ans</a:t>
            </a:r>
            <a:endParaRPr lang="fr-CA" sz="1600" b="1"/>
          </a:p>
          <a:p>
            <a:pPr>
              <a:defRPr/>
            </a:pPr>
            <a:r>
              <a:rPr lang="fr-CA" sz="1600" b="1"/>
              <a:t>Westmorland-Albert,</a:t>
            </a:r>
            <a:r>
              <a:rPr lang="fr-CA" sz="1600" b="1" baseline="0"/>
              <a:t> excl. RMR de Moncton</a:t>
            </a:r>
            <a:endParaRPr lang="fr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Sheet3!$B$71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Sheet3!$C$70:$V$70</c:f>
              <c:numCache>
                <c:formatCode>0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Sheet3!$C$71:$V$71</c:f>
              <c:numCache>
                <c:formatCode>#,##0</c:formatCode>
                <c:ptCount val="20"/>
                <c:pt idx="0">
                  <c:v>461</c:v>
                </c:pt>
                <c:pt idx="1">
                  <c:v>449</c:v>
                </c:pt>
                <c:pt idx="2">
                  <c:v>432</c:v>
                </c:pt>
                <c:pt idx="3">
                  <c:v>404</c:v>
                </c:pt>
                <c:pt idx="4">
                  <c:v>461</c:v>
                </c:pt>
                <c:pt idx="5">
                  <c:v>432</c:v>
                </c:pt>
                <c:pt idx="6">
                  <c:v>401</c:v>
                </c:pt>
                <c:pt idx="7">
                  <c:v>379</c:v>
                </c:pt>
                <c:pt idx="8">
                  <c:v>391</c:v>
                </c:pt>
                <c:pt idx="9">
                  <c:v>378</c:v>
                </c:pt>
                <c:pt idx="10">
                  <c:v>357</c:v>
                </c:pt>
                <c:pt idx="11">
                  <c:v>330</c:v>
                </c:pt>
                <c:pt idx="12">
                  <c:v>336</c:v>
                </c:pt>
                <c:pt idx="13">
                  <c:v>355</c:v>
                </c:pt>
                <c:pt idx="14">
                  <c:v>334</c:v>
                </c:pt>
                <c:pt idx="15">
                  <c:v>292</c:v>
                </c:pt>
                <c:pt idx="16">
                  <c:v>337</c:v>
                </c:pt>
                <c:pt idx="17">
                  <c:v>287</c:v>
                </c:pt>
                <c:pt idx="18">
                  <c:v>306</c:v>
                </c:pt>
                <c:pt idx="19">
                  <c:v>305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D36-4B3B-98CE-49FFA3B88406}"/>
            </c:ext>
          </c:extLst>
        </c:ser>
        <c:ser>
          <c:idx val="1"/>
          <c:order val="1"/>
          <c:tx>
            <c:strRef>
              <c:f>Sheet3!$B$72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Sheet3!$C$70:$V$70</c:f>
              <c:numCache>
                <c:formatCode>0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Sheet3!$C$72:$V$72</c:f>
              <c:numCache>
                <c:formatCode>#,##0</c:formatCode>
                <c:ptCount val="20"/>
                <c:pt idx="0">
                  <c:v>261</c:v>
                </c:pt>
                <c:pt idx="1">
                  <c:v>309</c:v>
                </c:pt>
                <c:pt idx="2">
                  <c:v>310</c:v>
                </c:pt>
                <c:pt idx="3">
                  <c:v>352</c:v>
                </c:pt>
                <c:pt idx="4">
                  <c:v>351</c:v>
                </c:pt>
                <c:pt idx="5">
                  <c:v>421</c:v>
                </c:pt>
                <c:pt idx="6">
                  <c:v>402</c:v>
                </c:pt>
                <c:pt idx="7">
                  <c:v>401</c:v>
                </c:pt>
                <c:pt idx="8">
                  <c:v>402</c:v>
                </c:pt>
                <c:pt idx="9">
                  <c:v>442</c:v>
                </c:pt>
                <c:pt idx="10">
                  <c:v>418</c:v>
                </c:pt>
                <c:pt idx="11">
                  <c:v>598</c:v>
                </c:pt>
                <c:pt idx="12">
                  <c:v>576</c:v>
                </c:pt>
                <c:pt idx="13">
                  <c:v>509</c:v>
                </c:pt>
                <c:pt idx="14">
                  <c:v>566</c:v>
                </c:pt>
                <c:pt idx="15">
                  <c:v>524</c:v>
                </c:pt>
                <c:pt idx="16">
                  <c:v>573</c:v>
                </c:pt>
                <c:pt idx="17">
                  <c:v>610</c:v>
                </c:pt>
                <c:pt idx="18">
                  <c:v>624</c:v>
                </c:pt>
                <c:pt idx="19">
                  <c:v>644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D36-4B3B-98CE-49FFA3B88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623488"/>
        <c:axId val="1561647616"/>
      </c:lineChart>
      <c:catAx>
        <c:axId val="15616234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47616"/>
        <c:crosses val="autoZero"/>
        <c:auto val="1"/>
        <c:lblAlgn val="ctr"/>
        <c:lblOffset val="100"/>
        <c:noMultiLvlLbl val="0"/>
      </c:catAx>
      <c:valAx>
        <c:axId val="156164761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1"/>
              <a:t>Population âgée de 5 à 18 ans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070720884024256E-2"/>
          <c:y val="0.1090816367613705"/>
          <c:w val="0.80589047705455019"/>
          <c:h val="0.62380524203830201"/>
        </c:manualLayout>
      </c:layout>
      <c:lineChart>
        <c:grouping val="standard"/>
        <c:varyColors val="0"/>
        <c:ser>
          <c:idx val="0"/>
          <c:order val="0"/>
          <c:tx>
            <c:strRef>
              <c:f>Sheet3!$K$81</c:f>
              <c:strCache>
                <c:ptCount val="1"/>
                <c:pt idx="0">
                  <c:v>West.-Albert, excl. RMR de Moncton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Sheet3!$L$80:$V$80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Sheet3!$L$81:$V$81</c:f>
              <c:numCache>
                <c:formatCode>General</c:formatCode>
                <c:ptCount val="11"/>
                <c:pt idx="0">
                  <c:v>4652</c:v>
                </c:pt>
                <c:pt idx="1">
                  <c:v>4522</c:v>
                </c:pt>
                <c:pt idx="2">
                  <c:v>4380</c:v>
                </c:pt>
                <c:pt idx="3">
                  <c:v>4353</c:v>
                </c:pt>
                <c:pt idx="4">
                  <c:v>4334</c:v>
                </c:pt>
                <c:pt idx="5">
                  <c:v>4349</c:v>
                </c:pt>
                <c:pt idx="6">
                  <c:v>4421</c:v>
                </c:pt>
                <c:pt idx="7">
                  <c:v>4423</c:v>
                </c:pt>
                <c:pt idx="8">
                  <c:v>4414</c:v>
                </c:pt>
                <c:pt idx="9">
                  <c:v>4533</c:v>
                </c:pt>
                <c:pt idx="10">
                  <c:v>4652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922-4418-9C1E-2147D4970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666752"/>
        <c:axId val="1561663840"/>
      </c:lineChart>
      <c:lineChart>
        <c:grouping val="standard"/>
        <c:varyColors val="0"/>
        <c:ser>
          <c:idx val="1"/>
          <c:order val="1"/>
          <c:tx>
            <c:strRef>
              <c:f>Sheet3!$K$82</c:f>
              <c:strCache>
                <c:ptCount val="1"/>
                <c:pt idx="0">
                  <c:v>Nouveau-Brunswick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Sheet3!$L$80:$V$80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Sheet3!$L$82:$V$82</c:f>
              <c:numCache>
                <c:formatCode>#,##0</c:formatCode>
                <c:ptCount val="11"/>
                <c:pt idx="0">
                  <c:v>114535</c:v>
                </c:pt>
                <c:pt idx="1">
                  <c:v>112687</c:v>
                </c:pt>
                <c:pt idx="2">
                  <c:v>110845</c:v>
                </c:pt>
                <c:pt idx="3">
                  <c:v>109388</c:v>
                </c:pt>
                <c:pt idx="4">
                  <c:v>108383</c:v>
                </c:pt>
                <c:pt idx="5">
                  <c:v>108149</c:v>
                </c:pt>
                <c:pt idx="6">
                  <c:v>109003</c:v>
                </c:pt>
                <c:pt idx="7">
                  <c:v>109109</c:v>
                </c:pt>
                <c:pt idx="8">
                  <c:v>109477</c:v>
                </c:pt>
                <c:pt idx="9">
                  <c:v>110093</c:v>
                </c:pt>
                <c:pt idx="10">
                  <c:v>110792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22-4418-9C1E-2147D4970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454784"/>
        <c:axId val="1985439392"/>
      </c:lineChart>
      <c:catAx>
        <c:axId val="15616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63840"/>
        <c:crosses val="autoZero"/>
        <c:auto val="1"/>
        <c:lblAlgn val="ctr"/>
        <c:lblOffset val="100"/>
        <c:noMultiLvlLbl val="0"/>
      </c:catAx>
      <c:valAx>
        <c:axId val="1561663840"/>
        <c:scaling>
          <c:orientation val="minMax"/>
          <c:min val="4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66752"/>
        <c:crosses val="autoZero"/>
        <c:crossBetween val="between"/>
        <c:majorUnit val="100"/>
      </c:valAx>
      <c:valAx>
        <c:axId val="1985439392"/>
        <c:scaling>
          <c:orientation val="minMax"/>
          <c:min val="108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454784"/>
        <c:crosses val="max"/>
        <c:crossBetween val="between"/>
        <c:majorUnit val="2000"/>
      </c:valAx>
      <c:catAx>
        <c:axId val="1985454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5439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1"/>
              <a:t>Emploi, Région</a:t>
            </a:r>
            <a:r>
              <a:rPr lang="fr-CA" sz="1600" b="1" baseline="0"/>
              <a:t> économique de Moncton-Richibucto, excluant RMR de Moncton</a:t>
            </a:r>
            <a:endParaRPr lang="fr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'[Bathurst CA.xlsx]Sheet5'!$B$31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CA.xlsx]Sheet5'!$C$30:$U$30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'[Bathurst CA.xlsx]Sheet5'!$C$31:$U$31</c:f>
              <c:numCache>
                <c:formatCode>General</c:formatCode>
                <c:ptCount val="19"/>
                <c:pt idx="0">
                  <c:v>21299.999999999996</c:v>
                </c:pt>
                <c:pt idx="1">
                  <c:v>21900.000000000011</c:v>
                </c:pt>
                <c:pt idx="2">
                  <c:v>22000</c:v>
                </c:pt>
                <c:pt idx="3">
                  <c:v>22199.999999999993</c:v>
                </c:pt>
                <c:pt idx="4">
                  <c:v>20900.000000000007</c:v>
                </c:pt>
                <c:pt idx="5">
                  <c:v>21600</c:v>
                </c:pt>
                <c:pt idx="6">
                  <c:v>22099.999999999993</c:v>
                </c:pt>
                <c:pt idx="7">
                  <c:v>22100</c:v>
                </c:pt>
                <c:pt idx="8">
                  <c:v>21099.999999999993</c:v>
                </c:pt>
                <c:pt idx="9">
                  <c:v>22600</c:v>
                </c:pt>
                <c:pt idx="10">
                  <c:v>22100</c:v>
                </c:pt>
                <c:pt idx="11">
                  <c:v>21800.000000000004</c:v>
                </c:pt>
                <c:pt idx="12">
                  <c:v>21600.000000000004</c:v>
                </c:pt>
                <c:pt idx="13">
                  <c:v>22799.999999999993</c:v>
                </c:pt>
                <c:pt idx="14">
                  <c:v>19600</c:v>
                </c:pt>
                <c:pt idx="15">
                  <c:v>19199.999999999996</c:v>
                </c:pt>
                <c:pt idx="16">
                  <c:v>20599.999999999996</c:v>
                </c:pt>
                <c:pt idx="17">
                  <c:v>19699.999999999993</c:v>
                </c:pt>
                <c:pt idx="18">
                  <c:v>19700.000000000004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67F-4C6A-A953-1D3A5A50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451104"/>
        <c:axId val="1249451520"/>
      </c:lineChart>
      <c:lineChart>
        <c:grouping val="standard"/>
        <c:varyColors val="0"/>
        <c:ser>
          <c:idx val="1"/>
          <c:order val="1"/>
          <c:tx>
            <c:strRef>
              <c:f>'[Bathurst CA.xlsx]Sheet5'!$B$32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CA.xlsx]Sheet5'!$C$30:$U$30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'[Bathurst CA.xlsx]Sheet5'!$C$32:$U$32</c:f>
              <c:numCache>
                <c:formatCode>General</c:formatCode>
                <c:ptCount val="19"/>
                <c:pt idx="0">
                  <c:v>7000.0000000000009</c:v>
                </c:pt>
                <c:pt idx="1">
                  <c:v>6400</c:v>
                </c:pt>
                <c:pt idx="2">
                  <c:v>7000</c:v>
                </c:pt>
                <c:pt idx="3">
                  <c:v>7200.0000000000009</c:v>
                </c:pt>
                <c:pt idx="4">
                  <c:v>7299.9999999999991</c:v>
                </c:pt>
                <c:pt idx="5">
                  <c:v>5900</c:v>
                </c:pt>
                <c:pt idx="6">
                  <c:v>6700.0000000000009</c:v>
                </c:pt>
                <c:pt idx="7">
                  <c:v>8200</c:v>
                </c:pt>
                <c:pt idx="8">
                  <c:v>9500</c:v>
                </c:pt>
                <c:pt idx="9">
                  <c:v>8899.9999999999982</c:v>
                </c:pt>
                <c:pt idx="10">
                  <c:v>8100.0000000000018</c:v>
                </c:pt>
                <c:pt idx="11">
                  <c:v>8800</c:v>
                </c:pt>
                <c:pt idx="12">
                  <c:v>8100.0000000000018</c:v>
                </c:pt>
                <c:pt idx="13">
                  <c:v>8599.9999999999982</c:v>
                </c:pt>
                <c:pt idx="14">
                  <c:v>8100</c:v>
                </c:pt>
                <c:pt idx="15">
                  <c:v>8399.9999999999982</c:v>
                </c:pt>
                <c:pt idx="16">
                  <c:v>8500</c:v>
                </c:pt>
                <c:pt idx="17">
                  <c:v>7400.0000000000009</c:v>
                </c:pt>
                <c:pt idx="18">
                  <c:v>7800.0000000000009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67F-4C6A-A953-1D3A5A50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72304"/>
        <c:axId val="1196868976"/>
      </c:lineChart>
      <c:catAx>
        <c:axId val="12494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51520"/>
        <c:crosses val="autoZero"/>
        <c:auto val="1"/>
        <c:lblAlgn val="ctr"/>
        <c:lblOffset val="100"/>
        <c:noMultiLvlLbl val="0"/>
      </c:catAx>
      <c:valAx>
        <c:axId val="1249451520"/>
        <c:scaling>
          <c:orientation val="minMax"/>
          <c:min val="1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51104"/>
        <c:crosses val="autoZero"/>
        <c:crossBetween val="between"/>
        <c:majorUnit val="1000"/>
      </c:valAx>
      <c:valAx>
        <c:axId val="1196868976"/>
        <c:scaling>
          <c:orientation val="minMax"/>
          <c:min val="5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72304"/>
        <c:crosses val="max"/>
        <c:crossBetween val="between"/>
        <c:majorUnit val="1000"/>
      </c:valAx>
      <c:catAx>
        <c:axId val="119687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86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5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9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fr-FR" sz="2800" b="1" dirty="0"/>
              <a:t>La bonne nouvelle: les immigrants s'installent également dans les zones non urbaines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En 2017, seulement 360 immigrants se sont installés à l'extérieur des sept centres urbains du Nouveau-Brunswick.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r-F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En 2019, près de 1100 l'ont fait - un taux de croissance presque triple.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r-F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Covid-19 a eu un impact sur l'apport de 2020.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r-FR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Le comté de Westmorland, à l'exclusion de la RMR de Moncton, a attiré 252 immigrants en 2019-2020.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13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Admissions de résidents permanents par région autour du Nouveau-Brunswick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*destination </a:t>
            </a:r>
            <a:r>
              <a:rPr lang="en-US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prévue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65366"/>
              </p:ext>
            </p:extLst>
          </p:nvPr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39706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Croissance démographique et éducation de la maternelle à la 12e année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Plaidoyer pour un plan: faire croître la population de la maternelle à la 12e année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Les inscriptions de la maternelle à la 12e année diminuent au Nouveau-Brunswick alors même que la demande de travailleurs augmente.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Attirer plus de jeunes familles dans la province aidera à reconstruire la population étudiante de la maternelle à la 12e année.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S'assurer que la prochaine génération dispose d'un plus grand bassin de talents locaux.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</a:pPr>
            <a:r>
              <a:rPr lang="fr-FR" sz="2000" dirty="0"/>
              <a:t>Cela se passe déjà à Fredericton et à Moncton.</a:t>
            </a: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Projeter les inscriptions de la maternelle à la 12e année</a:t>
            </a:r>
          </a:p>
          <a:p>
            <a:pPr marL="0" lvl="0" indent="0">
              <a:spcBef>
                <a:spcPts val="0"/>
              </a:spcBef>
            </a:pPr>
            <a:r>
              <a:rPr lang="fr-FR" b="1" dirty="0"/>
              <a:t>En supposant une augmentation significative de l'immigration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Projections de la croissance démographique du comté de Westmorland (à l'exclusion de la RMR de Moncton)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tabLst>
                <a:tab pos="269875" algn="l"/>
              </a:tabLst>
            </a:pPr>
            <a:r>
              <a:rPr lang="fr-FR" sz="3200" b="1" dirty="0"/>
              <a:t>Pourquoi la région a-t-elle besoin d'augmenter sa population?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550987" y="2524124"/>
            <a:ext cx="6620861" cy="337978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De nombreuses industries d'importance stratégique (fabrication, tourisme, etc.)</a:t>
            </a:r>
          </a:p>
          <a:p>
            <a:r>
              <a:rPr lang="fr-FR" dirty="0"/>
              <a:t>De nouvelles opportunités de croissance</a:t>
            </a:r>
          </a:p>
          <a:p>
            <a:r>
              <a:rPr lang="fr-FR" dirty="0"/>
              <a:t>Plus de 600 entreprises dans les villes de </a:t>
            </a:r>
            <a:r>
              <a:rPr lang="fr-FR" dirty="0" err="1"/>
              <a:t>Shediac</a:t>
            </a:r>
            <a:r>
              <a:rPr lang="fr-FR" dirty="0"/>
              <a:t> et Cap-Pelé ainsi que </a:t>
            </a:r>
            <a:r>
              <a:rPr lang="fr-FR" dirty="0" err="1"/>
              <a:t>Beaubassin</a:t>
            </a:r>
            <a:r>
              <a:rPr lang="fr-FR" dirty="0"/>
              <a:t>-Est.</a:t>
            </a:r>
          </a:p>
          <a:p>
            <a:r>
              <a:rPr lang="fr-FR" dirty="0"/>
              <a:t>Risque que beaucoup quitteraient si la demande de main-d'œuvre ne peut être satisfaite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fontScale="77500" lnSpcReduction="20000"/>
          </a:bodyPr>
          <a:lstStyle/>
          <a:p>
            <a:pPr marL="269875" indent="-41275"/>
            <a:r>
              <a:rPr lang="fr-FR" sz="3200" b="1" dirty="0"/>
              <a:t>Prévisions de croissance démographique du comté de Westmorland (à l'exclusion de la RMR de Moncton) de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/>
              <a:t>Trois</a:t>
            </a:r>
            <a:r>
              <a:rPr lang="en-CA" sz="2400" b="1" dirty="0"/>
              <a:t> </a:t>
            </a:r>
            <a:r>
              <a:rPr lang="en-CA" sz="2400" b="1" dirty="0" err="1"/>
              <a:t>scénarios</a:t>
            </a:r>
            <a:r>
              <a:rPr lang="en-CA" sz="2400" b="1" dirty="0"/>
              <a:t> :</a:t>
            </a:r>
            <a:endParaRPr lang="en-CA" sz="2400" b="1" dirty="0"/>
          </a:p>
          <a:p>
            <a:pPr marL="269875" indent="-41275">
              <a:lnSpc>
                <a:spcPct val="100000"/>
              </a:lnSpc>
            </a:pPr>
            <a:r>
              <a:rPr lang="fr-FR" sz="2000" dirty="0"/>
              <a:t>Élaboré à l'aide des projections de croissance démographique de Statistique Canada pour le Nouveau-Brunswick * ajustées en fonction de la situation démographique et des tendances propres à la région</a:t>
            </a:r>
            <a:r>
              <a:rPr lang="en-CA" sz="2000" dirty="0" smtClean="0"/>
              <a:t>.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La croissance démographique est nécessaire pour maintenir la taille actuelle de la main-d'œuvre.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La croissance démographique est nécessaire pour accroître la main-d'œuvre à un taux annuel moyen de 0,5%.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114733" y="6550223"/>
            <a:ext cx="476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/>
              <a:t>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fontScale="77500" lnSpcReduction="20000"/>
          </a:bodyPr>
          <a:lstStyle/>
          <a:p>
            <a:pPr marL="269875" indent="-41275"/>
            <a:r>
              <a:rPr lang="fr-FR" sz="3200" b="1" dirty="0"/>
              <a:t>Prévisions de croissance démographique du comté de Westmorland (à l'exclusion de la RMR de Moncton) de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8" y="2042861"/>
            <a:ext cx="10746891" cy="420756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/>
              <a:t>Pourquoi</a:t>
            </a:r>
            <a:r>
              <a:rPr lang="en-CA" sz="2400" b="1" dirty="0"/>
              <a:t> </a:t>
            </a:r>
            <a:r>
              <a:rPr lang="en-CA" sz="2400" b="1" dirty="0" err="1"/>
              <a:t>ces</a:t>
            </a:r>
            <a:r>
              <a:rPr lang="en-CA" sz="2400" b="1" dirty="0"/>
              <a:t> </a:t>
            </a:r>
            <a:r>
              <a:rPr lang="en-CA" sz="2400" b="1" dirty="0" err="1"/>
              <a:t>trois</a:t>
            </a:r>
            <a:r>
              <a:rPr lang="en-CA" sz="2400" b="1" dirty="0"/>
              <a:t> </a:t>
            </a:r>
            <a:r>
              <a:rPr lang="en-CA" sz="2400" b="1" dirty="0" err="1"/>
              <a:t>scénarios</a:t>
            </a:r>
            <a:r>
              <a:rPr lang="en-CA" sz="2400" b="1" dirty="0"/>
              <a:t>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</a:t>
            </a:r>
            <a:r>
              <a:rPr lang="en-CA" b="1" dirty="0" smtClean="0"/>
              <a:t>. </a:t>
            </a:r>
            <a:endParaRPr lang="en-CA" b="1" dirty="0"/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Pour afficher la trajectoire actuelle de la population si rien ne change</a:t>
            </a:r>
            <a:r>
              <a:rPr lang="en-CA" dirty="0" smtClean="0"/>
              <a:t>. </a:t>
            </a:r>
            <a:endParaRPr lang="en-CA" dirty="0"/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Croissance démographique nécessaire pour maintenir la taille actuelle de la main-d'œuvre</a:t>
            </a:r>
            <a:r>
              <a:rPr lang="en-CA" b="1" dirty="0" smtClean="0"/>
              <a:t>. </a:t>
            </a:r>
            <a:endParaRPr lang="en-CA" b="1" dirty="0"/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Montrer quel niveau de croissance démographique est nécessaire simplement pour conserver la même taille de main-d'œuvre</a:t>
            </a:r>
            <a:r>
              <a:rPr lang="en-CA" dirty="0" smtClean="0"/>
              <a:t>.</a:t>
            </a:r>
            <a:endParaRPr lang="en-CA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La croissance démographique est nécessaire pour accroître la main-d'œuvre à un taux annuel moyen de 0,5</a:t>
            </a:r>
            <a:r>
              <a:rPr lang="fr-FR" b="1" dirty="0" smtClean="0"/>
              <a:t>%.</a:t>
            </a:r>
          </a:p>
          <a:p>
            <a:pPr marL="5143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FR" dirty="0"/>
              <a:t>Pour montrer quel niveau de croissance démographique est nécessaire si le comté veut augmenter sa main-d'œuvre de manière modérée</a:t>
            </a:r>
            <a:r>
              <a:rPr lang="en-CA" dirty="0" smtClean="0"/>
              <a:t>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3" y="6550223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6826192" cy="5510106"/>
          </a:xfrm>
        </p:spPr>
        <p:txBody>
          <a:bodyPr>
            <a:normAutofit/>
          </a:bodyPr>
          <a:lstStyle/>
          <a:p>
            <a:r>
              <a:rPr lang="fr-FR" sz="3200" b="1" dirty="0"/>
              <a:t>Scénarios de croissance démographique du comté de Westmorland (à l'exclusion de la RMR de Moncton)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749471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Défi démographique de </a:t>
            </a:r>
            <a:r>
              <a:rPr lang="fr-FR" sz="4800" dirty="0" err="1"/>
              <a:t>Shediac</a:t>
            </a:r>
            <a:r>
              <a:rPr lang="fr-FR" sz="4800" dirty="0"/>
              <a:t> / </a:t>
            </a:r>
            <a:r>
              <a:rPr lang="fr-FR" sz="4800" dirty="0" err="1"/>
              <a:t>Beaubassin</a:t>
            </a:r>
            <a:r>
              <a:rPr lang="fr-FR" sz="4800" dirty="0"/>
              <a:t>-Est / Cap-Pelé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4987"/>
              </p:ext>
            </p:extLst>
          </p:nvPr>
        </p:nvGraphicFramePr>
        <p:xfrm>
          <a:off x="1396329" y="332300"/>
          <a:ext cx="9701598" cy="639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Trajectoire</a:t>
                      </a:r>
                      <a:r>
                        <a:rPr lang="en-CA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actuelle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augmente de 12% (+4 200).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diminue de 4% (-6).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Perte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d'industries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d'exportation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).</a:t>
                      </a:r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Certaines entreprises pourraient déménager dans la RMR de Moncton pour trouver des travailleurs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</a:t>
                      </a:r>
                      <a:r>
                        <a:rPr lang="fr-FR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etc</a:t>
                      </a:r>
                      <a:r>
                        <a:rPr lang="en-CA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46754"/>
              </p:ext>
            </p:extLst>
          </p:nvPr>
        </p:nvGraphicFramePr>
        <p:xfrm>
          <a:off x="1194199" y="303424"/>
          <a:ext cx="10375368" cy="6633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6749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Maintenir la taille actuelle de la main-d'œuvre (estimation 17 700</a:t>
                      </a:r>
                      <a:r>
                        <a:rPr lang="en-CA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)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2340096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doit augmenter de 12,6% (+4 500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).</a:t>
                      </a:r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Très similaire à la trajectoire actuelle.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reste à 17 700 personnes.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de la région augmente actuellement à peu près à ce rythme.</a:t>
                      </a:r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7469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9767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Moins de travailleurs pour d'autres industries - y compris les industries axées sur l'exportation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802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65660"/>
              </p:ext>
            </p:extLst>
          </p:nvPr>
        </p:nvGraphicFramePr>
        <p:xfrm>
          <a:off x="1396329" y="332299"/>
          <a:ext cx="10375368" cy="7117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4058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Augmenter la main-d'œuvre à un modeste 0,5% par an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733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augmente de 19,4% (+6 900).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 effectifs augmentent de +1800.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Il faudrait un taux de croissance démographique annuel légèrement plus rapide.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 villes de </a:t>
                      </a:r>
                      <a:r>
                        <a:rPr lang="fr-FR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Shediac</a:t>
                      </a:r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et Cap-Pelé se développent déjà à ce rythme.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54728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région dispose de la main-d'œuvre pour répondre à la demande attendue de services locaux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99057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et la main-d'œuvre pour développer de nouvelles industries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131838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829250"/>
            <a:ext cx="10257364" cy="1073441"/>
          </a:xfrm>
        </p:spPr>
        <p:txBody>
          <a:bodyPr>
            <a:normAutofit fontScale="92500"/>
          </a:bodyPr>
          <a:lstStyle/>
          <a:p>
            <a:pPr marL="269875" indent="-41275"/>
            <a:r>
              <a:rPr lang="fr-FR" sz="2400" b="1" dirty="0"/>
              <a:t>Prévisions de croissance démographique du comté de Westmorland (à l'exclusion de la RMR de Moncton) de 2020 à 2040 - Conclusions</a:t>
            </a:r>
            <a:endParaRPr lang="en-CL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400" dirty="0"/>
              <a:t>Si la région veut maintenir la taille actuelle de la main-d'œuvre ou l'élargir au cours des 20 prochaines années, un taux de croissance plus rapide est nécessaire.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400" dirty="0"/>
              <a:t>En supposant que les autres composantes de la croissance démographique restent constantes, il faudra une augmentation de l'immigration annuelle de 252 en 2019/2020 à </a:t>
            </a:r>
            <a:r>
              <a:rPr lang="fr-FR" sz="2400" b="1" dirty="0"/>
              <a:t>430 / an ou plus</a:t>
            </a:r>
            <a:r>
              <a:rPr lang="fr-FR" sz="2400" dirty="0"/>
              <a:t>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400" dirty="0"/>
              <a:t>Cela n'arrivera pas tout seul.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400" dirty="0"/>
              <a:t>Il faudra un plan délibéré de croissance démographique pour la région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4" y="6550223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/>
              <a:t> 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823362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Plan de croissance démographique de </a:t>
            </a:r>
            <a:r>
              <a:rPr lang="fr-FR" sz="4800" dirty="0" err="1"/>
              <a:t>Shediac</a:t>
            </a:r>
            <a:r>
              <a:rPr lang="fr-FR" sz="4800" dirty="0"/>
              <a:t> / </a:t>
            </a:r>
            <a:r>
              <a:rPr lang="fr-FR" sz="4800" dirty="0" err="1"/>
              <a:t>Beaubassin</a:t>
            </a:r>
            <a:r>
              <a:rPr lang="fr-FR" sz="4800" dirty="0"/>
              <a:t>-Est / Cap-Pelé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fr-FR" sz="2800" b="1" dirty="0"/>
              <a:t>Les communautés / régions locales doivent s'engager</a:t>
            </a:r>
            <a:r>
              <a:rPr lang="en-CA" sz="2800" b="1" dirty="0" smtClean="0"/>
              <a:t>.</a:t>
            </a:r>
            <a:endParaRPr lang="en-CA" sz="2800" b="1" dirty="0"/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fr-FR" dirty="0"/>
              <a:t>Ce n'est pas seulement une question de gouvernement provincial.</a:t>
            </a:r>
          </a:p>
          <a:p>
            <a:r>
              <a:rPr lang="fr-FR" dirty="0"/>
              <a:t>Les gens et les entreprises déménagent dans les communautés locales.</a:t>
            </a:r>
          </a:p>
          <a:p>
            <a:r>
              <a:rPr lang="fr-FR" dirty="0"/>
              <a:t>Des opportunités économiques se présentent dans les communautés locales</a:t>
            </a:r>
            <a:r>
              <a:rPr lang="en-CA" dirty="0" smtClean="0"/>
              <a:t>.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Les demandes changeantes du gouvernement local / régional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Gouvernement local / régional - vers 2000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</a:rPr>
              <a:t>Gouvernement local / régional - vers 2020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Pas seulement un plan de croissance démographique, les communautés ont besoin d’un </a:t>
            </a:r>
            <a:r>
              <a:rPr lang="fr-FR" sz="3200" b="1" dirty="0" smtClean="0"/>
              <a:t>«plan d’affaires» </a:t>
            </a:r>
            <a:r>
              <a:rPr lang="fr-FR" sz="3200" b="1" dirty="0"/>
              <a:t>plus complet</a:t>
            </a: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 err="1"/>
              <a:t>Éléments</a:t>
            </a:r>
            <a:r>
              <a:rPr lang="en-US" sz="2000" b="1" dirty="0"/>
              <a:t> du </a:t>
            </a:r>
            <a:r>
              <a:rPr lang="en-US" sz="2000" b="1" dirty="0" smtClean="0"/>
              <a:t>plan </a:t>
            </a:r>
            <a:r>
              <a:rPr lang="en-US" sz="2000" b="1" dirty="0" err="1" smtClean="0"/>
              <a:t>d’affaires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compréhension claire des besoins du marché du travail pour soutenir les départs de main-d'œuvre et s'adapter à une nouvelle croissance.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Quelles industries ont le potentiel de se développer à l'avenir dans la région?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 quel niveau d'immigration de population avons-nous besoin?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Quels sont les obstacles à l'attraction d'une nouvelle population? (par exemple, logement, infrastructure de soutien locale, formation linguistique, etc.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 err="1" smtClean="0"/>
              <a:t>Prochaines</a:t>
            </a:r>
            <a:r>
              <a:rPr lang="en-CA" sz="4800" dirty="0" smtClean="0"/>
              <a:t> </a:t>
            </a:r>
            <a:r>
              <a:rPr lang="en-CA" sz="4800" dirty="0" err="1" smtClean="0"/>
              <a:t>étapes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11485-177F-435B-863F-E688C767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4" y="670561"/>
            <a:ext cx="10059503" cy="4991330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fins des prévisions démographiques plus loin dans ce rapport, la région comprend tous les habitants du comté de Westmorland, à l'exclusion de ceux qui vivent dans la région métropolitaine de recensement de Moncton. Cela comprend la ville de Sackville.</a:t>
            </a:r>
          </a:p>
          <a:p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 que cette région ne soit pas aussi précise que les municipalités spécifiques de </a:t>
            </a:r>
            <a:r>
              <a:rPr lang="fr-FR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Shédiac</a:t>
            </a: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Beaubassin</a:t>
            </a: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-Est et Cap-Pelé, la définir de cette manière permet d'utiliser des données plus actuelles et plus précises dans les prévisions de population.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CA" sz="2800"/>
              <a:t>Le Nouveau-Brunswick est plus âgé et vieillit plus rapidement que le Canada</a:t>
            </a:r>
            <a:endParaRPr lang="en-CA" sz="280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734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CA" sz="2400"/>
              <a:t>La région de Shediac-Beaubassin-Est-Sackville (SBES) vieillit sensiblement au même rythme que le Nouveau-Brunswick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EF5F-DDE7-4F7E-9F8F-EBE95A6567E7}"/>
              </a:ext>
            </a:extLst>
          </p:cNvPr>
          <p:cNvSpPr txBox="1"/>
          <p:nvPr/>
        </p:nvSpPr>
        <p:spPr>
          <a:xfrm>
            <a:off x="1711856" y="623028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17-10-0005-01 et 17-10-0135-01.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C85A21-5130-466A-BA7C-3F6738FFE3AF}"/>
              </a:ext>
            </a:extLst>
          </p:cNvPr>
          <p:cNvGraphicFramePr>
            <a:graphicFrameLocks/>
          </p:cNvGraphicFramePr>
          <p:nvPr/>
        </p:nvGraphicFramePr>
        <p:xfrm>
          <a:off x="2198451" y="2057399"/>
          <a:ext cx="7898860" cy="383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3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Plus la population </a:t>
            </a:r>
            <a:r>
              <a:rPr lang="en-CA" b="1" dirty="0" err="1"/>
              <a:t>vieillit</a:t>
            </a:r>
            <a:r>
              <a:rPr lang="en-CA" b="1" dirty="0"/>
              <a:t> </a:t>
            </a:r>
            <a:r>
              <a:rPr lang="en-CA" b="1" dirty="0" err="1"/>
              <a:t>rapidement</a:t>
            </a:r>
            <a:r>
              <a:rPr lang="en-CA" b="1" dirty="0"/>
              <a:t>, plus </a:t>
            </a:r>
            <a:r>
              <a:rPr lang="en-CA" b="1" dirty="0" err="1"/>
              <a:t>l’économie</a:t>
            </a:r>
            <a:r>
              <a:rPr lang="en-CA" b="1" dirty="0"/>
              <a:t> </a:t>
            </a:r>
            <a:r>
              <a:rPr lang="en-CA" b="1" dirty="0" err="1"/>
              <a:t>tourne</a:t>
            </a:r>
            <a:r>
              <a:rPr lang="en-CA" b="1" dirty="0"/>
              <a:t> au </a:t>
            </a:r>
            <a:r>
              <a:rPr lang="en-CA" b="1" dirty="0" err="1"/>
              <a:t>ralenti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284" y="2069019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Si l'on exclut la RMR de Moncton, le Sud-Est du NB semble avoir perdu beaucoup de travailleurs et travailleurs au cours de la dernière décennie, ce qui suggère que son économie pourrait s'être contractée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653758-77FC-4C28-A783-8CE62E7D8FF9}"/>
              </a:ext>
            </a:extLst>
          </p:cNvPr>
          <p:cNvGraphicFramePr>
            <a:graphicFrameLocks/>
          </p:cNvGraphicFramePr>
          <p:nvPr/>
        </p:nvGraphicFramePr>
        <p:xfrm>
          <a:off x="1075765" y="928687"/>
          <a:ext cx="5357308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29D71E-F941-4E25-B818-7D080247E94A}"/>
              </a:ext>
            </a:extLst>
          </p:cNvPr>
          <p:cNvSpPr txBox="1"/>
          <p:nvPr/>
        </p:nvSpPr>
        <p:spPr>
          <a:xfrm>
            <a:off x="1218010" y="5729827"/>
            <a:ext cx="63400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/>
              <a:t>Source: Statistique Canada, tableaux CANSIM 14-10-0023-01,14-10-0102-01 et 36-10-0402-02.</a:t>
            </a:r>
          </a:p>
          <a:p>
            <a:r>
              <a:rPr lang="en-CA" sz="1100"/>
              <a:t>Note: Les données sur le PIB réel ne sont pas disponibles pour le comté de Kent. </a:t>
            </a:r>
          </a:p>
          <a:p>
            <a:r>
              <a:rPr lang="en-CA" sz="1100"/>
              <a:t>*Données pour la région économique Moncton-Richibucto, excluant la RMR de Moncton.</a:t>
            </a:r>
          </a:p>
        </p:txBody>
      </p:sp>
    </p:spTree>
    <p:extLst>
      <p:ext uri="{BB962C8B-B14F-4D97-AF65-F5344CB8AC3E}">
        <p14:creationId xmlns:p14="http://schemas.microsoft.com/office/powerpoint/2010/main" val="424292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Le défi: combler le vide laissé par les baby-boomers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4176424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 err="1"/>
              <a:t>Jusqu’au</a:t>
            </a:r>
            <a:r>
              <a:rPr lang="en-CA" dirty="0"/>
              <a:t> tournant de la </a:t>
            </a:r>
            <a:r>
              <a:rPr lang="en-CA" dirty="0" err="1"/>
              <a:t>décennie</a:t>
            </a:r>
            <a:r>
              <a:rPr lang="en-CA" dirty="0"/>
              <a:t>, le </a:t>
            </a:r>
            <a:r>
              <a:rPr lang="en-CA" dirty="0" err="1"/>
              <a:t>nombre</a:t>
            </a:r>
            <a:r>
              <a:rPr lang="en-CA" dirty="0"/>
              <a:t> de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</a:t>
            </a:r>
            <a:r>
              <a:rPr lang="en-CA" dirty="0" err="1"/>
              <a:t>travailler</a:t>
            </a:r>
            <a:r>
              <a:rPr lang="en-CA" dirty="0"/>
              <a:t> (15) </a:t>
            </a:r>
            <a:r>
              <a:rPr lang="en-CA" dirty="0" err="1"/>
              <a:t>excédait</a:t>
            </a:r>
            <a:r>
              <a:rPr lang="en-CA" dirty="0"/>
              <a:t> </a:t>
            </a:r>
            <a:r>
              <a:rPr lang="en-CA" dirty="0" err="1"/>
              <a:t>celui</a:t>
            </a:r>
            <a:r>
              <a:rPr lang="en-CA" dirty="0"/>
              <a:t> des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la </a:t>
            </a:r>
            <a:r>
              <a:rPr lang="en-CA" dirty="0" err="1"/>
              <a:t>retraite</a:t>
            </a:r>
            <a:r>
              <a:rPr lang="en-CA" dirty="0"/>
              <a:t>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Ce </a:t>
            </a:r>
            <a:r>
              <a:rPr lang="en-CA" dirty="0" err="1"/>
              <a:t>n’est</a:t>
            </a:r>
            <a:r>
              <a:rPr lang="en-CA" dirty="0"/>
              <a:t> </a:t>
            </a:r>
            <a:r>
              <a:rPr lang="en-CA" dirty="0" err="1"/>
              <a:t>désormais</a:t>
            </a:r>
            <a:r>
              <a:rPr lang="en-CA" dirty="0"/>
              <a:t> plus le </a:t>
            </a:r>
            <a:r>
              <a:rPr lang="en-CA" dirty="0" err="1"/>
              <a:t>cas</a:t>
            </a:r>
            <a:r>
              <a:rPr lang="en-CA" dirty="0"/>
              <a:t>. Sans nouveaux </a:t>
            </a:r>
            <a:r>
              <a:rPr lang="en-CA" dirty="0" err="1"/>
              <a:t>arrivants</a:t>
            </a:r>
            <a:r>
              <a:rPr lang="en-CA" dirty="0"/>
              <a:t>, la population </a:t>
            </a:r>
            <a:r>
              <a:rPr lang="en-CA"/>
              <a:t>active de la région de Shediac-Beaubassin-Est-Sackville va continuer </a:t>
            </a:r>
            <a:r>
              <a:rPr lang="en-CA" dirty="0"/>
              <a:t>de d</a:t>
            </a:r>
            <a:r>
              <a:rPr lang="fr-CA" dirty="0"/>
              <a:t>é</a:t>
            </a:r>
            <a:r>
              <a:rPr lang="en-CA" dirty="0" err="1"/>
              <a:t>cliner</a:t>
            </a:r>
            <a:r>
              <a:rPr lang="en-CA" dirty="0"/>
              <a:t> </a:t>
            </a:r>
            <a:r>
              <a:rPr lang="en-CA" dirty="0" err="1"/>
              <a:t>rapidement</a:t>
            </a:r>
            <a:r>
              <a:rPr lang="en-CA" dirty="0"/>
              <a:t> pour au </a:t>
            </a:r>
            <a:r>
              <a:rPr lang="en-CA" dirty="0" err="1"/>
              <a:t>moins</a:t>
            </a:r>
            <a:r>
              <a:rPr lang="en-CA" dirty="0"/>
              <a:t> encore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/>
              <a:t>quinzaine d’années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6BE4-6BD9-46F2-8CC9-DD013A30987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17-10-0135-01 et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9B66C6-FEB3-429E-95D8-04F8A0E94273}"/>
              </a:ext>
            </a:extLst>
          </p:cNvPr>
          <p:cNvGraphicFramePr>
            <a:graphicFrameLocks/>
          </p:cNvGraphicFramePr>
          <p:nvPr/>
        </p:nvGraphicFramePr>
        <p:xfrm>
          <a:off x="1322961" y="1215958"/>
          <a:ext cx="5155659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3"/>
          </a:xfrm>
        </p:spPr>
        <p:txBody>
          <a:bodyPr>
            <a:normAutofit fontScale="70000" lnSpcReduction="20000"/>
          </a:bodyPr>
          <a:lstStyle/>
          <a:p>
            <a:r>
              <a:rPr lang="en-CA" b="1"/>
              <a:t>L'immigration a un effet positif sur la population d'âge scolaire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nouveaux arrivants sont typiquement en âge d’élever des enfants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région de Shediac-Beaubassin-Est-Sackville figure parmi les leaders au Nouveau-Brunswick pour l'augmentation de sa population scolaire</a:t>
            </a:r>
          </a:p>
          <a:p>
            <a:pPr marL="228600" indent="0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BFA3B-DA5E-4D32-90AA-DB2139237A4B}"/>
              </a:ext>
            </a:extLst>
          </p:cNvPr>
          <p:cNvSpPr txBox="1"/>
          <p:nvPr/>
        </p:nvSpPr>
        <p:spPr>
          <a:xfrm>
            <a:off x="1439949" y="6265026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tableaus CANSIM 17-10-0135-01 et 17-10-0139-01.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5F1A7F-701E-4F7B-950C-83A5C7798B0B}"/>
              </a:ext>
            </a:extLst>
          </p:cNvPr>
          <p:cNvGraphicFramePr>
            <a:graphicFrameLocks/>
          </p:cNvGraphicFramePr>
          <p:nvPr/>
        </p:nvGraphicFramePr>
        <p:xfrm>
          <a:off x="1147864" y="1225685"/>
          <a:ext cx="5301574" cy="447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L'emploi dans le secteur privé est en baisse dans la région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faire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69C7507E-367B-4258-97C6-6C708B88E4B3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100137"/>
          <a:ext cx="5610225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86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1656</Words>
  <Application>Microsoft Office PowerPoint</Application>
  <PresentationFormat>Widescreen</PresentationFormat>
  <Paragraphs>152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Century Gothic</vt:lpstr>
      <vt:lpstr>Calibri</vt:lpstr>
      <vt:lpstr>Inter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61</cp:revision>
  <dcterms:created xsi:type="dcterms:W3CDTF">2021-01-19T19:30:51Z</dcterms:created>
  <dcterms:modified xsi:type="dcterms:W3CDTF">2021-03-21T20:33:23Z</dcterms:modified>
</cp:coreProperties>
</file>