
<file path=[Content_Types].xml><?xml version="1.0" encoding="utf-8"?>
<Types xmlns="http://schemas.openxmlformats.org/package/2006/content-types">
  <Default Extension="png" ContentType="image/png"/>
  <Default Extension="bin" ContentType="application/vnd.openxmlformats-officedocument.oleObject"/>
  <Default Extension="rels" ContentType="application/vnd.openxmlformats-package.relationships+xml"/>
  <Default Extension="xml" ContentType="application/xml"/>
  <Default Extension="fntdata" ContentType="application/x-fontdata"/>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ppt/charts/chart7.xml" ContentType="application/vnd.openxmlformats-officedocument.drawingml.chart+xml"/>
  <Override PartName="/ppt/charts/style7.xml" ContentType="application/vnd.ms-office.chartstyle+xml"/>
  <Override PartName="/ppt/charts/colors7.xml" ContentType="application/vnd.ms-office.chartcolorstyle+xml"/>
  <Override PartName="/ppt/charts/chart8.xml" ContentType="application/vnd.openxmlformats-officedocument.drawingml.chart+xml"/>
  <Override PartName="/ppt/charts/style8.xml" ContentType="application/vnd.ms-office.chartstyle+xml"/>
  <Override PartName="/ppt/charts/colors8.xml" ContentType="application/vnd.ms-office.chartcolorstyle+xml"/>
  <Override PartName="/ppt/notesSlides/notesSlide1.xml" ContentType="application/vnd.openxmlformats-officedocument.presentationml.notesSlide+xml"/>
  <Override PartName="/ppt/charts/chart9.xml" ContentType="application/vnd.openxmlformats-officedocument.drawingml.chart+xml"/>
  <Override PartName="/ppt/charts/style9.xml" ContentType="application/vnd.ms-office.chartstyle+xml"/>
  <Override PartName="/ppt/charts/colors9.xml" ContentType="application/vnd.ms-office.chartcolorstyl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harts/chart10.xml" ContentType="application/vnd.openxmlformats-officedocument.drawingml.chart+xml"/>
  <Override PartName="/ppt/charts/style10.xml" ContentType="application/vnd.ms-office.chartstyle+xml"/>
  <Override PartName="/ppt/charts/colors10.xml" ContentType="application/vnd.ms-office.chartcolorstyl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Lst>
  <p:notesMasterIdLst>
    <p:notesMasterId r:id="rId30"/>
  </p:notesMasterIdLst>
  <p:sldIdLst>
    <p:sldId id="270" r:id="rId2"/>
    <p:sldId id="290" r:id="rId3"/>
    <p:sldId id="325" r:id="rId4"/>
    <p:sldId id="326" r:id="rId5"/>
    <p:sldId id="327" r:id="rId6"/>
    <p:sldId id="328" r:id="rId7"/>
    <p:sldId id="329" r:id="rId8"/>
    <p:sldId id="279" r:id="rId9"/>
    <p:sldId id="330" r:id="rId10"/>
    <p:sldId id="293" r:id="rId11"/>
    <p:sldId id="291" r:id="rId12"/>
    <p:sldId id="273" r:id="rId13"/>
    <p:sldId id="274" r:id="rId14"/>
    <p:sldId id="292" r:id="rId15"/>
    <p:sldId id="266" r:id="rId16"/>
    <p:sldId id="297" r:id="rId17"/>
    <p:sldId id="298" r:id="rId18"/>
    <p:sldId id="276" r:id="rId19"/>
    <p:sldId id="278" r:id="rId20"/>
    <p:sldId id="296" r:id="rId21"/>
    <p:sldId id="295" r:id="rId22"/>
    <p:sldId id="299" r:id="rId23"/>
    <p:sldId id="294" r:id="rId24"/>
    <p:sldId id="265" r:id="rId25"/>
    <p:sldId id="275" r:id="rId26"/>
    <p:sldId id="277" r:id="rId27"/>
    <p:sldId id="300" r:id="rId28"/>
    <p:sldId id="263" r:id="rId29"/>
  </p:sldIdLst>
  <p:sldSz cx="12192000" cy="6858000"/>
  <p:notesSz cx="6858000" cy="9144000"/>
  <p:embeddedFontLst>
    <p:embeddedFont>
      <p:font typeface="Inter" panose="020B0604020202020204" charset="0"/>
      <p:regular r:id="rId31"/>
      <p:bold r:id="rId32"/>
    </p:embeddedFont>
    <p:embeddedFont>
      <p:font typeface="Century Gothic" panose="020B0502020202020204" pitchFamily="34" charset="0"/>
      <p:regular r:id="rId33"/>
      <p:bold r:id="rId34"/>
      <p:italic r:id="rId35"/>
      <p:boldItalic r:id="rId36"/>
    </p:embeddedFont>
    <p:embeddedFont>
      <p:font typeface="Calibri" panose="020F0502020204030204" pitchFamily="34" charset="0"/>
      <p:regular r:id="rId37"/>
      <p:bold r:id="rId38"/>
      <p:italic r:id="rId39"/>
      <p:boldItalic r:id="rId40"/>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r:id="rId42" roundtripDataSignature="AMtx7mjtLuGnBFOIqZT/fbgUDQrZVFuT+w=="/>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9843"/>
    <p:restoredTop sz="94275" autoAdjust="0"/>
  </p:normalViewPr>
  <p:slideViewPr>
    <p:cSldViewPr snapToGrid="0">
      <p:cViewPr varScale="1">
        <p:scale>
          <a:sx n="43" d="100"/>
          <a:sy n="43" d="100"/>
        </p:scale>
        <p:origin x="77" y="845"/>
      </p:cViewPr>
      <p:guideLst>
        <p:guide orient="horz" pos="2160"/>
        <p:guide pos="3840"/>
      </p:guideLst>
    </p:cSldViewPr>
  </p:slideViewPr>
  <p:notesTextViewPr>
    <p:cViewPr>
      <p:scale>
        <a:sx n="1" d="1"/>
        <a:sy n="1" d="1"/>
      </p:scale>
      <p:origin x="0" y="0"/>
    </p:cViewPr>
  </p:notesTextViewPr>
  <p:sorterViewPr>
    <p:cViewPr>
      <p:scale>
        <a:sx n="80" d="100"/>
        <a:sy n="8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font" Target="fonts/font9.fntdata"/><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font" Target="fonts/font4.fntdata"/><Relationship Id="rId42" Type="http://customschemas.google.com/relationships/presentationmetadata" Target="meta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font" Target="fonts/font3.fntdata"/><Relationship Id="rId38" Type="http://schemas.openxmlformats.org/officeDocument/2006/relationships/font" Target="fonts/font8.fntdata"/><Relationship Id="rId46"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font" Target="fonts/font2.fntdata"/><Relationship Id="rId37" Type="http://schemas.openxmlformats.org/officeDocument/2006/relationships/font" Target="fonts/font7.fntdata"/><Relationship Id="rId40" Type="http://schemas.openxmlformats.org/officeDocument/2006/relationships/font" Target="fonts/font10.fntdata"/><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font" Target="fonts/font6.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1.fntdata"/><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notesMaster" Target="notesMasters/notesMaster1.xml"/><Relationship Id="rId35" Type="http://schemas.openxmlformats.org/officeDocument/2006/relationships/font" Target="fonts/font5.fntdata"/><Relationship Id="rId43" Type="http://schemas.openxmlformats.org/officeDocument/2006/relationships/presProps" Target="presProp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10.xml.rels><?xml version="1.0" encoding="UTF-8" standalone="yes"?>
<Relationships xmlns="http://schemas.openxmlformats.org/package/2006/relationships"><Relationship Id="rId3" Type="http://schemas.openxmlformats.org/officeDocument/2006/relationships/oleObject" Target="file:///G:\NBMC\studentprojections_v2.xlsx" TargetMode="External"/><Relationship Id="rId2" Type="http://schemas.microsoft.com/office/2011/relationships/chartColorStyle" Target="colors10.xml"/><Relationship Id="rId1" Type="http://schemas.microsoft.com/office/2011/relationships/chartStyle" Target="style10.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oleObject" Target="../embeddings/oleObject1.bin"/><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3" Type="http://schemas.openxmlformats.org/officeDocument/2006/relationships/oleObject" Target="../embeddings/oleObject2.bin"/><Relationship Id="rId2" Type="http://schemas.microsoft.com/office/2011/relationships/chartColorStyle" Target="colors5.xml"/><Relationship Id="rId1" Type="http://schemas.microsoft.com/office/2011/relationships/chartStyle" Target="style5.xml"/></Relationships>
</file>

<file path=ppt/charts/_rels/chart6.xml.rels><?xml version="1.0" encoding="UTF-8" standalone="yes"?>
<Relationships xmlns="http://schemas.openxmlformats.org/package/2006/relationships"><Relationship Id="rId3" Type="http://schemas.openxmlformats.org/officeDocument/2006/relationships/oleObject" Target="../embeddings/oleObject3.bin"/><Relationship Id="rId2" Type="http://schemas.microsoft.com/office/2011/relationships/chartColorStyle" Target="colors6.xml"/><Relationship Id="rId1" Type="http://schemas.microsoft.com/office/2011/relationships/chartStyle" Target="style6.xml"/></Relationships>
</file>

<file path=ppt/charts/_rels/chart7.xml.rels><?xml version="1.0" encoding="UTF-8" standalone="yes"?>
<Relationships xmlns="http://schemas.openxmlformats.org/package/2006/relationships"><Relationship Id="rId3" Type="http://schemas.openxmlformats.org/officeDocument/2006/relationships/oleObject" Target="../embeddings/oleObject4.bin"/><Relationship Id="rId2" Type="http://schemas.microsoft.com/office/2011/relationships/chartColorStyle" Target="colors7.xml"/><Relationship Id="rId1" Type="http://schemas.microsoft.com/office/2011/relationships/chartStyle" Target="style7.xml"/></Relationships>
</file>

<file path=ppt/charts/_rels/chart8.xml.rels><?xml version="1.0" encoding="UTF-8" standalone="yes"?>
<Relationships xmlns="http://schemas.openxmlformats.org/package/2006/relationships"><Relationship Id="rId3" Type="http://schemas.openxmlformats.org/officeDocument/2006/relationships/package" Target="../embeddings/Microsoft_Excel_Worksheet3.xlsx"/><Relationship Id="rId2" Type="http://schemas.microsoft.com/office/2011/relationships/chartColorStyle" Target="colors8.xml"/><Relationship Id="rId1" Type="http://schemas.microsoft.com/office/2011/relationships/chartStyle" Target="style8.xml"/></Relationships>
</file>

<file path=ppt/charts/_rels/chart9.xml.rels><?xml version="1.0" encoding="UTF-8" standalone="yes"?>
<Relationships xmlns="http://schemas.openxmlformats.org/package/2006/relationships"><Relationship Id="rId3" Type="http://schemas.openxmlformats.org/officeDocument/2006/relationships/oleObject" Target="file:///G:\NBMC\NBMC_slides_Feb2021.xlsx" TargetMode="External"/><Relationship Id="rId2" Type="http://schemas.microsoft.com/office/2011/relationships/chartColorStyle" Target="colors9.xml"/><Relationship Id="rId1" Type="http://schemas.microsoft.com/office/2011/relationships/chartStyle" Target="style9.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CA" sz="1800" b="1" dirty="0" smtClean="0">
                <a:solidFill>
                  <a:schemeClr val="tx1">
                    <a:lumMod val="65000"/>
                    <a:lumOff val="35000"/>
                  </a:schemeClr>
                </a:solidFill>
                <a:latin typeface="Arial" panose="020B0604020202020204" pitchFamily="34" charset="0"/>
                <a:cs typeface="Arial" panose="020B0604020202020204" pitchFamily="34" charset="0"/>
              </a:rPr>
              <a:t>Nouveau-</a:t>
            </a:r>
            <a:r>
              <a:rPr lang="en-CA" sz="1800" b="1" baseline="0" dirty="0" smtClean="0">
                <a:solidFill>
                  <a:schemeClr val="tx1">
                    <a:lumMod val="65000"/>
                    <a:lumOff val="35000"/>
                  </a:schemeClr>
                </a:solidFill>
                <a:latin typeface="Arial" panose="020B0604020202020204" pitchFamily="34" charset="0"/>
                <a:cs typeface="Arial" panose="020B0604020202020204" pitchFamily="34" charset="0"/>
              </a:rPr>
              <a:t>Brunswick</a:t>
            </a:r>
            <a:endParaRPr lang="en-CA" sz="1800" b="1" baseline="0" dirty="0">
              <a:solidFill>
                <a:schemeClr val="tx1">
                  <a:lumMod val="65000"/>
                  <a:lumOff val="35000"/>
                </a:schemeClr>
              </a:solidFill>
              <a:latin typeface="Arial" panose="020B0604020202020204" pitchFamily="34" charset="0"/>
              <a:cs typeface="Arial" panose="020B0604020202020204" pitchFamily="34" charset="0"/>
            </a:endParaRPr>
          </a:p>
          <a:p>
            <a:pPr>
              <a:defRPr/>
            </a:pPr>
            <a:r>
              <a:rPr lang="en-CA" sz="1800" b="1" baseline="0" dirty="0">
                <a:solidFill>
                  <a:schemeClr val="tx1">
                    <a:lumMod val="65000"/>
                    <a:lumOff val="35000"/>
                  </a:schemeClr>
                </a:solidFill>
                <a:latin typeface="Arial" panose="020B0604020202020204" pitchFamily="34" charset="0"/>
                <a:cs typeface="Arial" panose="020B0604020202020204" pitchFamily="34" charset="0"/>
              </a:rPr>
              <a:t>2020</a:t>
            </a:r>
            <a:endParaRPr lang="en-CA" sz="1800" b="1" dirty="0">
              <a:solidFill>
                <a:schemeClr val="tx1">
                  <a:lumMod val="65000"/>
                  <a:lumOff val="35000"/>
                </a:schemeClr>
              </a:solidFill>
              <a:latin typeface="Arial" panose="020B0604020202020204" pitchFamily="34" charset="0"/>
              <a:cs typeface="Arial" panose="020B0604020202020204" pitchFamily="34" charset="0"/>
            </a:endParaRP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bar"/>
        <c:grouping val="stacked"/>
        <c:varyColors val="0"/>
        <c:ser>
          <c:idx val="0"/>
          <c:order val="0"/>
          <c:tx>
            <c:strRef>
              <c:f>Sheet3!$M$28</c:f>
              <c:strCache>
                <c:ptCount val="1"/>
                <c:pt idx="0">
                  <c:v>M</c:v>
                </c:pt>
              </c:strCache>
            </c:strRef>
          </c:tx>
          <c:spPr>
            <a:solidFill>
              <a:schemeClr val="tx2">
                <a:lumMod val="75000"/>
              </a:schemeClr>
            </a:solidFill>
            <a:ln>
              <a:noFill/>
            </a:ln>
            <a:effectLst/>
          </c:spPr>
          <c:invertIfNegative val="0"/>
          <c:cat>
            <c:strRef>
              <c:f>Sheet3!$L$29:$L$49</c:f>
              <c:strCache>
                <c:ptCount val="21"/>
                <c:pt idx="0">
                  <c:v>0-4</c:v>
                </c:pt>
                <c:pt idx="1">
                  <c:v>5-9</c:v>
                </c:pt>
                <c:pt idx="2">
                  <c:v>10-14</c:v>
                </c:pt>
                <c:pt idx="3">
                  <c:v>15-19</c:v>
                </c:pt>
                <c:pt idx="4">
                  <c:v>20-24</c:v>
                </c:pt>
                <c:pt idx="5">
                  <c:v>25-29</c:v>
                </c:pt>
                <c:pt idx="6">
                  <c:v>30-34</c:v>
                </c:pt>
                <c:pt idx="7">
                  <c:v>35-39</c:v>
                </c:pt>
                <c:pt idx="8">
                  <c:v>40-44</c:v>
                </c:pt>
                <c:pt idx="9">
                  <c:v>45-49</c:v>
                </c:pt>
                <c:pt idx="10">
                  <c:v>50-54</c:v>
                </c:pt>
                <c:pt idx="11">
                  <c:v>55-59</c:v>
                </c:pt>
                <c:pt idx="12">
                  <c:v>60-64</c:v>
                </c:pt>
                <c:pt idx="13">
                  <c:v>65-69</c:v>
                </c:pt>
                <c:pt idx="14">
                  <c:v>70-74</c:v>
                </c:pt>
                <c:pt idx="15">
                  <c:v>75-79</c:v>
                </c:pt>
                <c:pt idx="16">
                  <c:v>80-84</c:v>
                </c:pt>
                <c:pt idx="17">
                  <c:v>85-89</c:v>
                </c:pt>
                <c:pt idx="18">
                  <c:v>90-94</c:v>
                </c:pt>
                <c:pt idx="19">
                  <c:v>95-99</c:v>
                </c:pt>
                <c:pt idx="20">
                  <c:v>100+</c:v>
                </c:pt>
              </c:strCache>
            </c:strRef>
          </c:cat>
          <c:val>
            <c:numRef>
              <c:f>Sheet3!$M$29:$M$49</c:f>
              <c:numCache>
                <c:formatCode>#,##0</c:formatCode>
                <c:ptCount val="21"/>
                <c:pt idx="0">
                  <c:v>-17120</c:v>
                </c:pt>
                <c:pt idx="1">
                  <c:v>-19534</c:v>
                </c:pt>
                <c:pt idx="2">
                  <c:v>-20624</c:v>
                </c:pt>
                <c:pt idx="3">
                  <c:v>-20519</c:v>
                </c:pt>
                <c:pt idx="4">
                  <c:v>-22892</c:v>
                </c:pt>
                <c:pt idx="5">
                  <c:v>-22626</c:v>
                </c:pt>
                <c:pt idx="6">
                  <c:v>-22510</c:v>
                </c:pt>
                <c:pt idx="7">
                  <c:v>-23070</c:v>
                </c:pt>
                <c:pt idx="8">
                  <c:v>-23978</c:v>
                </c:pt>
                <c:pt idx="9">
                  <c:v>-25685</c:v>
                </c:pt>
                <c:pt idx="10">
                  <c:v>-27141</c:v>
                </c:pt>
                <c:pt idx="11">
                  <c:v>-31372</c:v>
                </c:pt>
                <c:pt idx="12">
                  <c:v>-30402</c:v>
                </c:pt>
                <c:pt idx="13">
                  <c:v>-26941</c:v>
                </c:pt>
                <c:pt idx="14">
                  <c:v>-22665</c:v>
                </c:pt>
                <c:pt idx="15">
                  <c:v>-14511</c:v>
                </c:pt>
                <c:pt idx="16">
                  <c:v>-8709</c:v>
                </c:pt>
                <c:pt idx="17">
                  <c:v>-4536</c:v>
                </c:pt>
                <c:pt idx="18">
                  <c:v>-1594</c:v>
                </c:pt>
                <c:pt idx="19">
                  <c:v>-376</c:v>
                </c:pt>
                <c:pt idx="20">
                  <c:v>-42</c:v>
                </c:pt>
              </c:numCache>
            </c:numRef>
          </c:val>
          <c:extLst>
            <c:ext xmlns:c16="http://schemas.microsoft.com/office/drawing/2014/chart" uri="{C3380CC4-5D6E-409C-BE32-E72D297353CC}">
              <c16:uniqueId val="{00000000-9CD0-4B95-9B2F-84C889B447EB}"/>
            </c:ext>
          </c:extLst>
        </c:ser>
        <c:ser>
          <c:idx val="1"/>
          <c:order val="1"/>
          <c:tx>
            <c:strRef>
              <c:f>Sheet3!$N$28</c:f>
              <c:strCache>
                <c:ptCount val="1"/>
                <c:pt idx="0">
                  <c:v>F</c:v>
                </c:pt>
              </c:strCache>
            </c:strRef>
          </c:tx>
          <c:spPr>
            <a:solidFill>
              <a:srgbClr val="C00000"/>
            </a:solidFill>
            <a:ln>
              <a:noFill/>
            </a:ln>
            <a:effectLst/>
          </c:spPr>
          <c:invertIfNegative val="0"/>
          <c:cat>
            <c:strRef>
              <c:f>Sheet3!$L$29:$L$49</c:f>
              <c:strCache>
                <c:ptCount val="21"/>
                <c:pt idx="0">
                  <c:v>0-4</c:v>
                </c:pt>
                <c:pt idx="1">
                  <c:v>5-9</c:v>
                </c:pt>
                <c:pt idx="2">
                  <c:v>10-14</c:v>
                </c:pt>
                <c:pt idx="3">
                  <c:v>15-19</c:v>
                </c:pt>
                <c:pt idx="4">
                  <c:v>20-24</c:v>
                </c:pt>
                <c:pt idx="5">
                  <c:v>25-29</c:v>
                </c:pt>
                <c:pt idx="6">
                  <c:v>30-34</c:v>
                </c:pt>
                <c:pt idx="7">
                  <c:v>35-39</c:v>
                </c:pt>
                <c:pt idx="8">
                  <c:v>40-44</c:v>
                </c:pt>
                <c:pt idx="9">
                  <c:v>45-49</c:v>
                </c:pt>
                <c:pt idx="10">
                  <c:v>50-54</c:v>
                </c:pt>
                <c:pt idx="11">
                  <c:v>55-59</c:v>
                </c:pt>
                <c:pt idx="12">
                  <c:v>60-64</c:v>
                </c:pt>
                <c:pt idx="13">
                  <c:v>65-69</c:v>
                </c:pt>
                <c:pt idx="14">
                  <c:v>70-74</c:v>
                </c:pt>
                <c:pt idx="15">
                  <c:v>75-79</c:v>
                </c:pt>
                <c:pt idx="16">
                  <c:v>80-84</c:v>
                </c:pt>
                <c:pt idx="17">
                  <c:v>85-89</c:v>
                </c:pt>
                <c:pt idx="18">
                  <c:v>90-94</c:v>
                </c:pt>
                <c:pt idx="19">
                  <c:v>95-99</c:v>
                </c:pt>
                <c:pt idx="20">
                  <c:v>100+</c:v>
                </c:pt>
              </c:strCache>
            </c:strRef>
          </c:cat>
          <c:val>
            <c:numRef>
              <c:f>Sheet3!$N$29:$N$49</c:f>
              <c:numCache>
                <c:formatCode>#,##0</c:formatCode>
                <c:ptCount val="21"/>
                <c:pt idx="0">
                  <c:v>16462</c:v>
                </c:pt>
                <c:pt idx="1">
                  <c:v>18665</c:v>
                </c:pt>
                <c:pt idx="2">
                  <c:v>19730</c:v>
                </c:pt>
                <c:pt idx="3">
                  <c:v>20143</c:v>
                </c:pt>
                <c:pt idx="4">
                  <c:v>20598</c:v>
                </c:pt>
                <c:pt idx="5">
                  <c:v>21355</c:v>
                </c:pt>
                <c:pt idx="6">
                  <c:v>22193</c:v>
                </c:pt>
                <c:pt idx="7">
                  <c:v>23585</c:v>
                </c:pt>
                <c:pt idx="8">
                  <c:v>24201</c:v>
                </c:pt>
                <c:pt idx="9">
                  <c:v>25866</c:v>
                </c:pt>
                <c:pt idx="10">
                  <c:v>26903</c:v>
                </c:pt>
                <c:pt idx="11">
                  <c:v>31928</c:v>
                </c:pt>
                <c:pt idx="12">
                  <c:v>31112</c:v>
                </c:pt>
                <c:pt idx="13">
                  <c:v>28536</c:v>
                </c:pt>
                <c:pt idx="14">
                  <c:v>24297</c:v>
                </c:pt>
                <c:pt idx="15">
                  <c:v>15951</c:v>
                </c:pt>
                <c:pt idx="16">
                  <c:v>10766</c:v>
                </c:pt>
                <c:pt idx="17">
                  <c:v>7169</c:v>
                </c:pt>
                <c:pt idx="18">
                  <c:v>3619</c:v>
                </c:pt>
                <c:pt idx="19">
                  <c:v>1328</c:v>
                </c:pt>
                <c:pt idx="20" formatCode="General">
                  <c:v>222</c:v>
                </c:pt>
              </c:numCache>
            </c:numRef>
          </c:val>
          <c:extLst>
            <c:ext xmlns:c16="http://schemas.microsoft.com/office/drawing/2014/chart" uri="{C3380CC4-5D6E-409C-BE32-E72D297353CC}">
              <c16:uniqueId val="{00000001-9CD0-4B95-9B2F-84C889B447EB}"/>
            </c:ext>
          </c:extLst>
        </c:ser>
        <c:dLbls>
          <c:showLegendKey val="0"/>
          <c:showVal val="0"/>
          <c:showCatName val="0"/>
          <c:showSerName val="0"/>
          <c:showPercent val="0"/>
          <c:showBubbleSize val="0"/>
        </c:dLbls>
        <c:gapWidth val="50"/>
        <c:overlap val="100"/>
        <c:axId val="1045240928"/>
        <c:axId val="1402376704"/>
      </c:barChart>
      <c:catAx>
        <c:axId val="1045240928"/>
        <c:scaling>
          <c:orientation val="minMax"/>
        </c:scaling>
        <c:delete val="0"/>
        <c:axPos val="l"/>
        <c:numFmt formatCode="General" sourceLinked="1"/>
        <c:majorTickMark val="none"/>
        <c:minorTickMark val="none"/>
        <c:tickLblPos val="low"/>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402376704"/>
        <c:crosses val="autoZero"/>
        <c:auto val="1"/>
        <c:lblAlgn val="ctr"/>
        <c:lblOffset val="100"/>
        <c:noMultiLvlLbl val="0"/>
      </c:catAx>
      <c:valAx>
        <c:axId val="1402376704"/>
        <c:scaling>
          <c:orientation val="minMax"/>
        </c:scaling>
        <c:delete val="0"/>
        <c:axPos val="b"/>
        <c:majorGridlines>
          <c:spPr>
            <a:ln w="9525" cap="flat" cmpd="sng" algn="ctr">
              <a:solidFill>
                <a:schemeClr val="tx1">
                  <a:lumMod val="15000"/>
                  <a:lumOff val="85000"/>
                </a:schemeClr>
              </a:solidFill>
              <a:round/>
            </a:ln>
            <a:effectLst/>
          </c:spPr>
        </c:majorGridlines>
        <c:numFmt formatCode="0;0" sourceLinked="0"/>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04524092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3.9776684929243987E-2"/>
          <c:y val="9.8266465450507851E-2"/>
          <c:w val="0.93618485353229453"/>
          <c:h val="0.65741697878629113"/>
        </c:manualLayout>
      </c:layout>
      <c:barChart>
        <c:barDir val="col"/>
        <c:grouping val="stacked"/>
        <c:varyColors val="0"/>
        <c:ser>
          <c:idx val="0"/>
          <c:order val="0"/>
          <c:tx>
            <c:strRef>
              <c:f>Modified!$B$184</c:f>
              <c:strCache>
                <c:ptCount val="1"/>
                <c:pt idx="0">
                  <c:v>Projected (less immigrants and intl. students)</c:v>
                </c:pt>
              </c:strCache>
            </c:strRef>
          </c:tx>
          <c:spPr>
            <a:solidFill>
              <a:schemeClr val="accent5">
                <a:lumMod val="40000"/>
                <a:lumOff val="60000"/>
              </a:schemeClr>
            </a:solidFill>
            <a:ln>
              <a:noFill/>
            </a:ln>
            <a:effectLst/>
          </c:spPr>
          <c:invertIfNegative val="0"/>
          <c:dLbls>
            <c:dLbl>
              <c:idx val="0"/>
              <c:layout/>
              <c:tx>
                <c:rich>
                  <a:bodyPr/>
                  <a:lstStyle/>
                  <a:p>
                    <a:r>
                      <a:rPr lang="en-US" dirty="0"/>
                      <a:t>90,500</a:t>
                    </a:r>
                  </a:p>
                </c:rich>
              </c:tx>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0-1D4E-4F84-8762-66E7E51819FA}"/>
                </c:ext>
              </c:extLst>
            </c:dLbl>
            <c:dLbl>
              <c:idx val="5"/>
              <c:layout/>
              <c:tx>
                <c:rich>
                  <a:bodyPr/>
                  <a:lstStyle/>
                  <a:p>
                    <a:r>
                      <a:rPr lang="en-US" dirty="0"/>
                      <a:t>87,900</a:t>
                    </a:r>
                  </a:p>
                </c:rich>
              </c:tx>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1-1D4E-4F84-8762-66E7E51819FA}"/>
                </c:ext>
              </c:extLst>
            </c:dLbl>
            <c:dLbl>
              <c:idx val="10"/>
              <c:layout/>
              <c:tx>
                <c:rich>
                  <a:bodyPr/>
                  <a:lstStyle/>
                  <a:p>
                    <a:r>
                      <a:rPr lang="en-US" dirty="0"/>
                      <a:t>83,900</a:t>
                    </a:r>
                  </a:p>
                </c:rich>
              </c:tx>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2-1D4E-4F84-8762-66E7E51819FA}"/>
                </c:ext>
              </c:extLst>
            </c:dLbl>
            <c:spPr>
              <a:noFill/>
              <a:ln>
                <a:noFill/>
              </a:ln>
              <a:effectLst/>
            </c:spPr>
            <c:txPr>
              <a:bodyPr rot="0" spcFirstLastPara="1" vertOverflow="ellipsis" vert="horz" wrap="square" anchor="ctr" anchorCtr="1"/>
              <a:lstStyle/>
              <a:p>
                <a:pPr>
                  <a:defRPr sz="1800" b="0" i="0" u="none" strike="noStrike" kern="1200" baseline="0">
                    <a:solidFill>
                      <a:sysClr val="windowText" lastClr="000000"/>
                    </a:solidFill>
                    <a:latin typeface="Inter" panose="020B0604020202020204" charset="0"/>
                    <a:ea typeface="Inter" panose="020B0604020202020204" charset="0"/>
                    <a:cs typeface="+mn-cs"/>
                  </a:defRPr>
                </a:pPr>
                <a:endParaRPr lang="en-US"/>
              </a:p>
            </c:txPr>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Modified!$A$185:$A$196</c:f>
              <c:strCache>
                <c:ptCount val="12"/>
                <c:pt idx="0">
                  <c:v>2019-20</c:v>
                </c:pt>
                <c:pt idx="1">
                  <c:v>2020-21</c:v>
                </c:pt>
                <c:pt idx="2">
                  <c:v>2021-22</c:v>
                </c:pt>
                <c:pt idx="3">
                  <c:v>2022-23</c:v>
                </c:pt>
                <c:pt idx="4">
                  <c:v>2023-24</c:v>
                </c:pt>
                <c:pt idx="5">
                  <c:v>2024-25</c:v>
                </c:pt>
                <c:pt idx="6">
                  <c:v>2025-26</c:v>
                </c:pt>
                <c:pt idx="7">
                  <c:v>2026-27</c:v>
                </c:pt>
                <c:pt idx="8">
                  <c:v>2027-28</c:v>
                </c:pt>
                <c:pt idx="9">
                  <c:v>2028-29</c:v>
                </c:pt>
                <c:pt idx="10">
                  <c:v>2029-30</c:v>
                </c:pt>
                <c:pt idx="11">
                  <c:v>2030-31 </c:v>
                </c:pt>
              </c:strCache>
            </c:strRef>
          </c:cat>
          <c:val>
            <c:numRef>
              <c:f>Modified!$B$185:$B$196</c:f>
              <c:numCache>
                <c:formatCode>_-* #,##0_-;\-* #,##0_-;_-* "-"??_-;_-@_-</c:formatCode>
                <c:ptCount val="12"/>
                <c:pt idx="0">
                  <c:v>90533.045085989157</c:v>
                </c:pt>
                <c:pt idx="1">
                  <c:v>89924.087149314495</c:v>
                </c:pt>
                <c:pt idx="2">
                  <c:v>89252.459805774721</c:v>
                </c:pt>
                <c:pt idx="3">
                  <c:v>88355.794991948569</c:v>
                </c:pt>
                <c:pt idx="4">
                  <c:v>88349.005061577118</c:v>
                </c:pt>
                <c:pt idx="5">
                  <c:v>87872.477140911869</c:v>
                </c:pt>
                <c:pt idx="6">
                  <c:v>87090.02461788799</c:v>
                </c:pt>
                <c:pt idx="7">
                  <c:v>86280.258835540037</c:v>
                </c:pt>
                <c:pt idx="8">
                  <c:v>85214.108045815112</c:v>
                </c:pt>
                <c:pt idx="9">
                  <c:v>84300.828559650574</c:v>
                </c:pt>
                <c:pt idx="10">
                  <c:v>83905.235952229152</c:v>
                </c:pt>
                <c:pt idx="11">
                  <c:v>83460.972591631464</c:v>
                </c:pt>
              </c:numCache>
            </c:numRef>
          </c:val>
          <c:extLst>
            <c:ext xmlns:c16="http://schemas.microsoft.com/office/drawing/2014/chart" uri="{C3380CC4-5D6E-409C-BE32-E72D297353CC}">
              <c16:uniqueId val="{00000003-1D4E-4F84-8762-66E7E51819FA}"/>
            </c:ext>
          </c:extLst>
        </c:ser>
        <c:ser>
          <c:idx val="1"/>
          <c:order val="1"/>
          <c:tx>
            <c:strRef>
              <c:f>Modified!$C$184</c:f>
              <c:strCache>
                <c:ptCount val="1"/>
                <c:pt idx="0">
                  <c:v>Immigrant K-12 students*</c:v>
                </c:pt>
              </c:strCache>
            </c:strRef>
          </c:tx>
          <c:spPr>
            <a:solidFill>
              <a:schemeClr val="accent3">
                <a:lumMod val="60000"/>
                <a:lumOff val="40000"/>
              </a:schemeClr>
            </a:solidFill>
            <a:ln>
              <a:noFill/>
            </a:ln>
            <a:effectLst/>
          </c:spPr>
          <c:invertIfNegative val="0"/>
          <c:dLbls>
            <c:dLbl>
              <c:idx val="0"/>
              <c:layout/>
              <c:tx>
                <c:rich>
                  <a:bodyPr/>
                  <a:lstStyle/>
                  <a:p>
                    <a:r>
                      <a:rPr lang="en-US" dirty="0"/>
                      <a:t>6,700</a:t>
                    </a:r>
                  </a:p>
                </c:rich>
              </c:tx>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4-1D4E-4F84-8762-66E7E51819FA}"/>
                </c:ext>
              </c:extLst>
            </c:dLbl>
            <c:dLbl>
              <c:idx val="5"/>
              <c:layout/>
              <c:tx>
                <c:rich>
                  <a:bodyPr/>
                  <a:lstStyle/>
                  <a:p>
                    <a:r>
                      <a:rPr lang="en-US" dirty="0"/>
                      <a:t>13,840</a:t>
                    </a:r>
                  </a:p>
                </c:rich>
              </c:tx>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5-1D4E-4F84-8762-66E7E51819FA}"/>
                </c:ext>
              </c:extLst>
            </c:dLbl>
            <c:dLbl>
              <c:idx val="10"/>
              <c:layout/>
              <c:tx>
                <c:rich>
                  <a:bodyPr/>
                  <a:lstStyle/>
                  <a:p>
                    <a:r>
                      <a:rPr lang="en-US" dirty="0"/>
                      <a:t>19,800</a:t>
                    </a:r>
                  </a:p>
                </c:rich>
              </c:tx>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6-1D4E-4F84-8762-66E7E51819FA}"/>
                </c:ext>
              </c:extLst>
            </c:dLbl>
            <c:spPr>
              <a:noFill/>
              <a:ln>
                <a:noFill/>
              </a:ln>
              <a:effectLst/>
            </c:spPr>
            <c:txPr>
              <a:bodyPr rot="0" spcFirstLastPara="1" vertOverflow="ellipsis" vert="horz" wrap="square" anchor="ctr" anchorCtr="1"/>
              <a:lstStyle/>
              <a:p>
                <a:pPr>
                  <a:defRPr sz="1800" b="0" i="0" u="none" strike="noStrike" kern="1200" baseline="0">
                    <a:solidFill>
                      <a:sysClr val="windowText" lastClr="000000"/>
                    </a:solidFill>
                    <a:latin typeface="Inter" panose="020B0604020202020204" charset="0"/>
                    <a:ea typeface="Inter" panose="020B0604020202020204" charset="0"/>
                    <a:cs typeface="+mn-cs"/>
                  </a:defRPr>
                </a:pPr>
                <a:endParaRPr lang="en-US"/>
              </a:p>
            </c:txPr>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Modified!$A$185:$A$196</c:f>
              <c:strCache>
                <c:ptCount val="12"/>
                <c:pt idx="0">
                  <c:v>2019-20</c:v>
                </c:pt>
                <c:pt idx="1">
                  <c:v>2020-21</c:v>
                </c:pt>
                <c:pt idx="2">
                  <c:v>2021-22</c:v>
                </c:pt>
                <c:pt idx="3">
                  <c:v>2022-23</c:v>
                </c:pt>
                <c:pt idx="4">
                  <c:v>2023-24</c:v>
                </c:pt>
                <c:pt idx="5">
                  <c:v>2024-25</c:v>
                </c:pt>
                <c:pt idx="6">
                  <c:v>2025-26</c:v>
                </c:pt>
                <c:pt idx="7">
                  <c:v>2026-27</c:v>
                </c:pt>
                <c:pt idx="8">
                  <c:v>2027-28</c:v>
                </c:pt>
                <c:pt idx="9">
                  <c:v>2028-29</c:v>
                </c:pt>
                <c:pt idx="10">
                  <c:v>2029-30</c:v>
                </c:pt>
                <c:pt idx="11">
                  <c:v>2030-31 </c:v>
                </c:pt>
              </c:strCache>
            </c:strRef>
          </c:cat>
          <c:val>
            <c:numRef>
              <c:f>Modified!$C$185:$C$196</c:f>
              <c:numCache>
                <c:formatCode>_-* #,##0_-;\-* #,##0_-;_-* "-"??_-;_-@_-</c:formatCode>
                <c:ptCount val="12"/>
                <c:pt idx="0">
                  <c:v>6734.9999999999982</c:v>
                </c:pt>
                <c:pt idx="1">
                  <c:v>7977.5317152103544</c:v>
                </c:pt>
                <c:pt idx="2">
                  <c:v>9430.9336569579282</c:v>
                </c:pt>
                <c:pt idx="3">
                  <c:v>10968.116909385113</c:v>
                </c:pt>
                <c:pt idx="4">
                  <c:v>12413.040038343688</c:v>
                </c:pt>
                <c:pt idx="5">
                  <c:v>13841.317938725049</c:v>
                </c:pt>
                <c:pt idx="6">
                  <c:v>15228.902998280581</c:v>
                </c:pt>
                <c:pt idx="7">
                  <c:v>16461.497033353331</c:v>
                </c:pt>
                <c:pt idx="8">
                  <c:v>17536.896163279867</c:v>
                </c:pt>
                <c:pt idx="9">
                  <c:v>18679.653268982234</c:v>
                </c:pt>
                <c:pt idx="10">
                  <c:v>19840.718822968993</c:v>
                </c:pt>
                <c:pt idx="11">
                  <c:v>20507.155865426408</c:v>
                </c:pt>
              </c:numCache>
            </c:numRef>
          </c:val>
          <c:extLst>
            <c:ext xmlns:c16="http://schemas.microsoft.com/office/drawing/2014/chart" uri="{C3380CC4-5D6E-409C-BE32-E72D297353CC}">
              <c16:uniqueId val="{00000007-1D4E-4F84-8762-66E7E51819FA}"/>
            </c:ext>
          </c:extLst>
        </c:ser>
        <c:dLbls>
          <c:showLegendKey val="0"/>
          <c:showVal val="0"/>
          <c:showCatName val="0"/>
          <c:showSerName val="0"/>
          <c:showPercent val="0"/>
          <c:showBubbleSize val="0"/>
        </c:dLbls>
        <c:gapWidth val="20"/>
        <c:overlap val="100"/>
        <c:axId val="578505672"/>
        <c:axId val="578504072"/>
      </c:barChart>
      <c:catAx>
        <c:axId val="57850567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800" b="0" i="0" u="none" strike="noStrike" kern="1200" baseline="0">
                <a:solidFill>
                  <a:sysClr val="windowText" lastClr="000000"/>
                </a:solidFill>
                <a:latin typeface="Inter" panose="020B0604020202020204" charset="0"/>
                <a:ea typeface="Inter" panose="020B0604020202020204" charset="0"/>
                <a:cs typeface="+mn-cs"/>
              </a:defRPr>
            </a:pPr>
            <a:endParaRPr lang="en-US"/>
          </a:p>
        </c:txPr>
        <c:crossAx val="578504072"/>
        <c:crosses val="autoZero"/>
        <c:auto val="1"/>
        <c:lblAlgn val="ctr"/>
        <c:lblOffset val="100"/>
        <c:noMultiLvlLbl val="0"/>
      </c:catAx>
      <c:valAx>
        <c:axId val="578504072"/>
        <c:scaling>
          <c:orientation val="minMax"/>
          <c:min val="60000"/>
        </c:scaling>
        <c:delete val="1"/>
        <c:axPos val="l"/>
        <c:numFmt formatCode="_-* #,##0_-;\-* #,##0_-;_-* &quot;-&quot;??_-;_-@_-" sourceLinked="1"/>
        <c:majorTickMark val="none"/>
        <c:minorTickMark val="none"/>
        <c:tickLblPos val="nextTo"/>
        <c:crossAx val="578505672"/>
        <c:crosses val="autoZero"/>
        <c:crossBetween val="between"/>
      </c:valAx>
      <c:spPr>
        <a:noFill/>
        <a:ln>
          <a:noFill/>
        </a:ln>
        <a:effectLst/>
      </c:spPr>
    </c:plotArea>
    <c:legend>
      <c:legendPos val="t"/>
      <c:layout/>
      <c:overlay val="0"/>
      <c:spPr>
        <a:noFill/>
        <a:ln>
          <a:noFill/>
        </a:ln>
        <a:effectLst/>
      </c:spPr>
      <c:txPr>
        <a:bodyPr rot="0" spcFirstLastPara="1" vertOverflow="ellipsis" vert="horz" wrap="square" anchor="ctr" anchorCtr="1"/>
        <a:lstStyle/>
        <a:p>
          <a:pPr>
            <a:defRPr sz="1800" b="0" i="0" u="none" strike="noStrike" kern="1200" baseline="0">
              <a:solidFill>
                <a:sysClr val="windowText" lastClr="000000"/>
              </a:solidFill>
              <a:latin typeface="Inter" panose="020B0604020202020204" charset="0"/>
              <a:ea typeface="Inter" panose="020B0604020202020204" charset="0"/>
              <a:cs typeface="+mn-cs"/>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w="9525" cap="flat" cmpd="sng" algn="ctr">
      <a:noFill/>
      <a:round/>
    </a:ln>
    <a:effectLst/>
  </c:spPr>
  <c:txPr>
    <a:bodyPr/>
    <a:lstStyle/>
    <a:p>
      <a:pPr>
        <a:defRPr sz="1800">
          <a:solidFill>
            <a:sysClr val="windowText" lastClr="000000"/>
          </a:solidFill>
          <a:latin typeface="Inter" panose="020B0604020202020204" charset="0"/>
          <a:ea typeface="Inter" panose="020B0604020202020204" charset="0"/>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Arial Black" panose="020B0A04020102020204" pitchFamily="34" charset="0"/>
                <a:ea typeface="+mn-ea"/>
                <a:cs typeface="+mn-cs"/>
              </a:defRPr>
            </a:pPr>
            <a:r>
              <a:rPr lang="en-CA" sz="1800" b="1">
                <a:solidFill>
                  <a:schemeClr val="tx1">
                    <a:lumMod val="65000"/>
                    <a:lumOff val="35000"/>
                  </a:schemeClr>
                </a:solidFill>
                <a:latin typeface="Arial" panose="020B0604020202020204" pitchFamily="34" charset="0"/>
                <a:cs typeface="Arial" panose="020B0604020202020204" pitchFamily="34" charset="0"/>
              </a:rPr>
              <a:t>Canada</a:t>
            </a:r>
          </a:p>
          <a:p>
            <a:pPr>
              <a:defRPr>
                <a:latin typeface="Arial Black" panose="020B0A04020102020204" pitchFamily="34" charset="0"/>
              </a:defRPr>
            </a:pPr>
            <a:r>
              <a:rPr lang="en-CA" sz="1800" b="1">
                <a:solidFill>
                  <a:schemeClr val="tx1">
                    <a:lumMod val="65000"/>
                    <a:lumOff val="35000"/>
                  </a:schemeClr>
                </a:solidFill>
                <a:latin typeface="Arial" panose="020B0604020202020204" pitchFamily="34" charset="0"/>
                <a:cs typeface="Arial" panose="020B0604020202020204" pitchFamily="34" charset="0"/>
              </a:rPr>
              <a:t>2020</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Arial Black" panose="020B0A04020102020204" pitchFamily="34" charset="0"/>
              <a:ea typeface="+mn-ea"/>
              <a:cs typeface="+mn-cs"/>
            </a:defRPr>
          </a:pPr>
          <a:endParaRPr lang="en-US"/>
        </a:p>
      </c:txPr>
    </c:title>
    <c:autoTitleDeleted val="0"/>
    <c:plotArea>
      <c:layout/>
      <c:barChart>
        <c:barDir val="bar"/>
        <c:grouping val="stacked"/>
        <c:varyColors val="0"/>
        <c:ser>
          <c:idx val="0"/>
          <c:order val="0"/>
          <c:tx>
            <c:strRef>
              <c:f>Sheet3!$I$28</c:f>
              <c:strCache>
                <c:ptCount val="1"/>
                <c:pt idx="0">
                  <c:v>M</c:v>
                </c:pt>
              </c:strCache>
            </c:strRef>
          </c:tx>
          <c:spPr>
            <a:solidFill>
              <a:schemeClr val="tx2">
                <a:lumMod val="75000"/>
              </a:schemeClr>
            </a:solidFill>
            <a:ln>
              <a:noFill/>
            </a:ln>
            <a:effectLst/>
          </c:spPr>
          <c:invertIfNegative val="0"/>
          <c:cat>
            <c:strRef>
              <c:f>Sheet3!$H$29:$H$49</c:f>
              <c:strCache>
                <c:ptCount val="21"/>
                <c:pt idx="0">
                  <c:v>0-4</c:v>
                </c:pt>
                <c:pt idx="1">
                  <c:v>5-9</c:v>
                </c:pt>
                <c:pt idx="2">
                  <c:v>10-14</c:v>
                </c:pt>
                <c:pt idx="3">
                  <c:v>15-19</c:v>
                </c:pt>
                <c:pt idx="4">
                  <c:v>20-24</c:v>
                </c:pt>
                <c:pt idx="5">
                  <c:v>25-29</c:v>
                </c:pt>
                <c:pt idx="6">
                  <c:v>30-34</c:v>
                </c:pt>
                <c:pt idx="7">
                  <c:v>35-39</c:v>
                </c:pt>
                <c:pt idx="8">
                  <c:v>40-44</c:v>
                </c:pt>
                <c:pt idx="9">
                  <c:v>45-49</c:v>
                </c:pt>
                <c:pt idx="10">
                  <c:v>50-54</c:v>
                </c:pt>
                <c:pt idx="11">
                  <c:v>55-59</c:v>
                </c:pt>
                <c:pt idx="12">
                  <c:v>60-64</c:v>
                </c:pt>
                <c:pt idx="13">
                  <c:v>65-69</c:v>
                </c:pt>
                <c:pt idx="14">
                  <c:v>70-74</c:v>
                </c:pt>
                <c:pt idx="15">
                  <c:v>75-79</c:v>
                </c:pt>
                <c:pt idx="16">
                  <c:v>80-84</c:v>
                </c:pt>
                <c:pt idx="17">
                  <c:v>85-89</c:v>
                </c:pt>
                <c:pt idx="18">
                  <c:v>90-94</c:v>
                </c:pt>
                <c:pt idx="19">
                  <c:v>95-99</c:v>
                </c:pt>
                <c:pt idx="20">
                  <c:v>100+</c:v>
                </c:pt>
              </c:strCache>
            </c:strRef>
          </c:cat>
          <c:val>
            <c:numRef>
              <c:f>Sheet3!$I$29:$I$49</c:f>
              <c:numCache>
                <c:formatCode>#,##0</c:formatCode>
                <c:ptCount val="21"/>
                <c:pt idx="0">
                  <c:v>-985452</c:v>
                </c:pt>
                <c:pt idx="1">
                  <c:v>-1045953</c:v>
                </c:pt>
                <c:pt idx="2">
                  <c:v>-1055313</c:v>
                </c:pt>
                <c:pt idx="3">
                  <c:v>-1074091</c:v>
                </c:pt>
                <c:pt idx="4">
                  <c:v>-1295347</c:v>
                </c:pt>
                <c:pt idx="5">
                  <c:v>-1365844</c:v>
                </c:pt>
                <c:pt idx="6">
                  <c:v>-1350274</c:v>
                </c:pt>
                <c:pt idx="7">
                  <c:v>-1317432</c:v>
                </c:pt>
                <c:pt idx="8">
                  <c:v>-1220034</c:v>
                </c:pt>
                <c:pt idx="9">
                  <c:v>-1185148</c:v>
                </c:pt>
                <c:pt idx="10">
                  <c:v>-1217865</c:v>
                </c:pt>
                <c:pt idx="11">
                  <c:v>-1364677</c:v>
                </c:pt>
                <c:pt idx="12">
                  <c:v>-1260206</c:v>
                </c:pt>
                <c:pt idx="13">
                  <c:v>-1050581</c:v>
                </c:pt>
                <c:pt idx="14">
                  <c:v>-854293</c:v>
                </c:pt>
                <c:pt idx="15">
                  <c:v>-569696</c:v>
                </c:pt>
                <c:pt idx="16">
                  <c:v>-359314</c:v>
                </c:pt>
                <c:pt idx="17">
                  <c:v>-208810</c:v>
                </c:pt>
                <c:pt idx="18">
                  <c:v>-84178</c:v>
                </c:pt>
                <c:pt idx="19">
                  <c:v>-18597</c:v>
                </c:pt>
                <c:pt idx="20">
                  <c:v>-2156</c:v>
                </c:pt>
              </c:numCache>
            </c:numRef>
          </c:val>
          <c:extLst>
            <c:ext xmlns:c16="http://schemas.microsoft.com/office/drawing/2014/chart" uri="{C3380CC4-5D6E-409C-BE32-E72D297353CC}">
              <c16:uniqueId val="{00000000-363C-49F7-809E-4DA0DA8A79DE}"/>
            </c:ext>
          </c:extLst>
        </c:ser>
        <c:ser>
          <c:idx val="1"/>
          <c:order val="1"/>
          <c:tx>
            <c:strRef>
              <c:f>Sheet3!$J$28</c:f>
              <c:strCache>
                <c:ptCount val="1"/>
                <c:pt idx="0">
                  <c:v>F</c:v>
                </c:pt>
              </c:strCache>
            </c:strRef>
          </c:tx>
          <c:spPr>
            <a:solidFill>
              <a:srgbClr val="C00000"/>
            </a:solidFill>
            <a:ln>
              <a:noFill/>
            </a:ln>
            <a:effectLst/>
          </c:spPr>
          <c:invertIfNegative val="0"/>
          <c:cat>
            <c:strRef>
              <c:f>Sheet3!$H$29:$H$49</c:f>
              <c:strCache>
                <c:ptCount val="21"/>
                <c:pt idx="0">
                  <c:v>0-4</c:v>
                </c:pt>
                <c:pt idx="1">
                  <c:v>5-9</c:v>
                </c:pt>
                <c:pt idx="2">
                  <c:v>10-14</c:v>
                </c:pt>
                <c:pt idx="3">
                  <c:v>15-19</c:v>
                </c:pt>
                <c:pt idx="4">
                  <c:v>20-24</c:v>
                </c:pt>
                <c:pt idx="5">
                  <c:v>25-29</c:v>
                </c:pt>
                <c:pt idx="6">
                  <c:v>30-34</c:v>
                </c:pt>
                <c:pt idx="7">
                  <c:v>35-39</c:v>
                </c:pt>
                <c:pt idx="8">
                  <c:v>40-44</c:v>
                </c:pt>
                <c:pt idx="9">
                  <c:v>45-49</c:v>
                </c:pt>
                <c:pt idx="10">
                  <c:v>50-54</c:v>
                </c:pt>
                <c:pt idx="11">
                  <c:v>55-59</c:v>
                </c:pt>
                <c:pt idx="12">
                  <c:v>60-64</c:v>
                </c:pt>
                <c:pt idx="13">
                  <c:v>65-69</c:v>
                </c:pt>
                <c:pt idx="14">
                  <c:v>70-74</c:v>
                </c:pt>
                <c:pt idx="15">
                  <c:v>75-79</c:v>
                </c:pt>
                <c:pt idx="16">
                  <c:v>80-84</c:v>
                </c:pt>
                <c:pt idx="17">
                  <c:v>85-89</c:v>
                </c:pt>
                <c:pt idx="18">
                  <c:v>90-94</c:v>
                </c:pt>
                <c:pt idx="19">
                  <c:v>95-99</c:v>
                </c:pt>
                <c:pt idx="20">
                  <c:v>100+</c:v>
                </c:pt>
              </c:strCache>
            </c:strRef>
          </c:cat>
          <c:val>
            <c:numRef>
              <c:f>Sheet3!$J$29:$J$49</c:f>
              <c:numCache>
                <c:formatCode>#,##0</c:formatCode>
                <c:ptCount val="21"/>
                <c:pt idx="0">
                  <c:v>936492</c:v>
                </c:pt>
                <c:pt idx="1">
                  <c:v>998650</c:v>
                </c:pt>
                <c:pt idx="2">
                  <c:v>1016787</c:v>
                </c:pt>
                <c:pt idx="3">
                  <c:v>1026774</c:v>
                </c:pt>
                <c:pt idx="4">
                  <c:v>1187455</c:v>
                </c:pt>
                <c:pt idx="5">
                  <c:v>1279396</c:v>
                </c:pt>
                <c:pt idx="6">
                  <c:v>1311449</c:v>
                </c:pt>
                <c:pt idx="7">
                  <c:v>1313248</c:v>
                </c:pt>
                <c:pt idx="8">
                  <c:v>1244213</c:v>
                </c:pt>
                <c:pt idx="9">
                  <c:v>1204968</c:v>
                </c:pt>
                <c:pt idx="10">
                  <c:v>1232050</c:v>
                </c:pt>
                <c:pt idx="11">
                  <c:v>1380219</c:v>
                </c:pt>
                <c:pt idx="12">
                  <c:v>1300035</c:v>
                </c:pt>
                <c:pt idx="13">
                  <c:v>1116694</c:v>
                </c:pt>
                <c:pt idx="14">
                  <c:v>932329</c:v>
                </c:pt>
                <c:pt idx="15">
                  <c:v>648607</c:v>
                </c:pt>
                <c:pt idx="16">
                  <c:v>452056</c:v>
                </c:pt>
                <c:pt idx="17">
                  <c:v>308900</c:v>
                </c:pt>
                <c:pt idx="18">
                  <c:v>164415</c:v>
                </c:pt>
                <c:pt idx="19">
                  <c:v>55879</c:v>
                </c:pt>
                <c:pt idx="20">
                  <c:v>9361</c:v>
                </c:pt>
              </c:numCache>
            </c:numRef>
          </c:val>
          <c:extLst>
            <c:ext xmlns:c16="http://schemas.microsoft.com/office/drawing/2014/chart" uri="{C3380CC4-5D6E-409C-BE32-E72D297353CC}">
              <c16:uniqueId val="{00000001-363C-49F7-809E-4DA0DA8A79DE}"/>
            </c:ext>
          </c:extLst>
        </c:ser>
        <c:dLbls>
          <c:showLegendKey val="0"/>
          <c:showVal val="0"/>
          <c:showCatName val="0"/>
          <c:showSerName val="0"/>
          <c:showPercent val="0"/>
          <c:showBubbleSize val="0"/>
        </c:dLbls>
        <c:gapWidth val="50"/>
        <c:overlap val="100"/>
        <c:axId val="1213910688"/>
        <c:axId val="1213917344"/>
      </c:barChart>
      <c:catAx>
        <c:axId val="1213910688"/>
        <c:scaling>
          <c:orientation val="minMax"/>
        </c:scaling>
        <c:delete val="0"/>
        <c:axPos val="l"/>
        <c:numFmt formatCode="General" sourceLinked="1"/>
        <c:majorTickMark val="none"/>
        <c:minorTickMark val="none"/>
        <c:tickLblPos val="low"/>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213917344"/>
        <c:crosses val="autoZero"/>
        <c:auto val="1"/>
        <c:lblAlgn val="ctr"/>
        <c:lblOffset val="100"/>
        <c:noMultiLvlLbl val="0"/>
      </c:catAx>
      <c:valAx>
        <c:axId val="1213917344"/>
        <c:scaling>
          <c:orientation val="minMax"/>
        </c:scaling>
        <c:delete val="0"/>
        <c:axPos val="b"/>
        <c:majorGridlines>
          <c:spPr>
            <a:ln w="9525" cap="flat" cmpd="sng" algn="ctr">
              <a:solidFill>
                <a:schemeClr val="tx1">
                  <a:lumMod val="15000"/>
                  <a:lumOff val="85000"/>
                </a:schemeClr>
              </a:solidFill>
              <a:round/>
            </a:ln>
            <a:effectLst/>
          </c:spPr>
        </c:majorGridlines>
        <c:numFmt formatCode="0;0" sourceLinked="0"/>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21391068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fr-FR" sz="1600" b="1" dirty="0" smtClean="0"/>
              <a:t>Croissance démographique par groupe d'âge</a:t>
            </a:r>
          </a:p>
          <a:p>
            <a:pPr>
              <a:defRPr/>
            </a:pPr>
            <a:r>
              <a:rPr lang="fr-FR" sz="1600" b="1" dirty="0" smtClean="0"/>
              <a:t>2010-2010</a:t>
            </a:r>
            <a:endParaRPr lang="fr-CA" sz="1600" b="1" dirty="0"/>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tx>
            <c:strRef>
              <c:f>Sheet1!$D$33</c:f>
              <c:strCache>
                <c:ptCount val="1"/>
                <c:pt idx="0">
                  <c:v>Nouveau-Brunswick</c:v>
                </c:pt>
              </c:strCache>
            </c:strRef>
          </c:tx>
          <c:spPr>
            <a:solidFill>
              <a:schemeClr val="accent1"/>
            </a:solidFill>
            <a:ln>
              <a:noFill/>
            </a:ln>
            <a:effectLst/>
          </c:spPr>
          <c:invertIfNegative val="0"/>
          <c:cat>
            <c:strRef>
              <c:f>Sheet1!$C$34:$C$38</c:f>
              <c:strCache>
                <c:ptCount val="5"/>
                <c:pt idx="0">
                  <c:v>0-14</c:v>
                </c:pt>
                <c:pt idx="1">
                  <c:v>15-24</c:v>
                </c:pt>
                <c:pt idx="2">
                  <c:v>25-34</c:v>
                </c:pt>
                <c:pt idx="3">
                  <c:v>35-44</c:v>
                </c:pt>
                <c:pt idx="4">
                  <c:v>45-54</c:v>
                </c:pt>
              </c:strCache>
            </c:strRef>
          </c:cat>
          <c:val>
            <c:numRef>
              <c:f>Sheet1!$D$34:$D$38</c:f>
              <c:numCache>
                <c:formatCode>0%</c:formatCode>
                <c:ptCount val="5"/>
                <c:pt idx="0">
                  <c:v>-1.324357620556138E-2</c:v>
                </c:pt>
                <c:pt idx="1">
                  <c:v>-0.10931414055884847</c:v>
                </c:pt>
                <c:pt idx="2">
                  <c:v>-2.4603776905225416E-2</c:v>
                </c:pt>
                <c:pt idx="3">
                  <c:v>-7.4718026772821244E-2</c:v>
                </c:pt>
                <c:pt idx="4">
                  <c:v>-0.14659673169864385</c:v>
                </c:pt>
              </c:numCache>
            </c:numRef>
          </c:val>
          <c:extLst>
            <c:ext xmlns:c16="http://schemas.microsoft.com/office/drawing/2014/chart" uri="{C3380CC4-5D6E-409C-BE32-E72D297353CC}">
              <c16:uniqueId val="{00000000-2D71-4FF7-8F92-D9AF032FC132}"/>
            </c:ext>
          </c:extLst>
        </c:ser>
        <c:ser>
          <c:idx val="1"/>
          <c:order val="1"/>
          <c:tx>
            <c:strRef>
              <c:f>Sheet1!$E$33</c:f>
              <c:strCache>
                <c:ptCount val="1"/>
                <c:pt idx="0">
                  <c:v>RMR Saint John</c:v>
                </c:pt>
              </c:strCache>
            </c:strRef>
          </c:tx>
          <c:spPr>
            <a:solidFill>
              <a:srgbClr val="FF0000"/>
            </a:solidFill>
            <a:ln>
              <a:noFill/>
            </a:ln>
            <a:effectLst/>
          </c:spPr>
          <c:invertIfNegative val="0"/>
          <c:cat>
            <c:strRef>
              <c:f>Sheet1!$C$34:$C$38</c:f>
              <c:strCache>
                <c:ptCount val="5"/>
                <c:pt idx="0">
                  <c:v>0-14</c:v>
                </c:pt>
                <c:pt idx="1">
                  <c:v>15-24</c:v>
                </c:pt>
                <c:pt idx="2">
                  <c:v>25-34</c:v>
                </c:pt>
                <c:pt idx="3">
                  <c:v>35-44</c:v>
                </c:pt>
                <c:pt idx="4">
                  <c:v>45-54</c:v>
                </c:pt>
              </c:strCache>
            </c:strRef>
          </c:cat>
          <c:val>
            <c:numRef>
              <c:f>Sheet1!$E$34:$E$38</c:f>
              <c:numCache>
                <c:formatCode>0%</c:formatCode>
                <c:ptCount val="5"/>
                <c:pt idx="0">
                  <c:v>-3.5025691792768598E-2</c:v>
                </c:pt>
                <c:pt idx="1">
                  <c:v>-0.13485596235510156</c:v>
                </c:pt>
                <c:pt idx="2">
                  <c:v>-2.372343799555976E-2</c:v>
                </c:pt>
                <c:pt idx="3">
                  <c:v>-7.6034648700673779E-2</c:v>
                </c:pt>
                <c:pt idx="4">
                  <c:v>-0.15807106119945269</c:v>
                </c:pt>
              </c:numCache>
            </c:numRef>
          </c:val>
          <c:extLst>
            <c:ext xmlns:c16="http://schemas.microsoft.com/office/drawing/2014/chart" uri="{C3380CC4-5D6E-409C-BE32-E72D297353CC}">
              <c16:uniqueId val="{00000001-2D71-4FF7-8F92-D9AF032FC132}"/>
            </c:ext>
          </c:extLst>
        </c:ser>
        <c:ser>
          <c:idx val="2"/>
          <c:order val="2"/>
          <c:tx>
            <c:strRef>
              <c:f>Sheet1!$F$33</c:f>
              <c:strCache>
                <c:ptCount val="1"/>
                <c:pt idx="0">
                  <c:v>RMR Moncton</c:v>
                </c:pt>
              </c:strCache>
            </c:strRef>
          </c:tx>
          <c:spPr>
            <a:solidFill>
              <a:schemeClr val="accent3"/>
            </a:solidFill>
            <a:ln>
              <a:noFill/>
            </a:ln>
            <a:effectLst/>
          </c:spPr>
          <c:invertIfNegative val="0"/>
          <c:cat>
            <c:strRef>
              <c:f>Sheet1!$C$34:$C$38</c:f>
              <c:strCache>
                <c:ptCount val="5"/>
                <c:pt idx="0">
                  <c:v>0-14</c:v>
                </c:pt>
                <c:pt idx="1">
                  <c:v>15-24</c:v>
                </c:pt>
                <c:pt idx="2">
                  <c:v>25-34</c:v>
                </c:pt>
                <c:pt idx="3">
                  <c:v>35-44</c:v>
                </c:pt>
                <c:pt idx="4">
                  <c:v>45-54</c:v>
                </c:pt>
              </c:strCache>
            </c:strRef>
          </c:cat>
          <c:val>
            <c:numRef>
              <c:f>Sheet1!$F$34:$F$38</c:f>
              <c:numCache>
                <c:formatCode>0%</c:formatCode>
                <c:ptCount val="5"/>
                <c:pt idx="0">
                  <c:v>0.1336251529699708</c:v>
                </c:pt>
                <c:pt idx="1">
                  <c:v>-1.7520588072735266E-2</c:v>
                </c:pt>
                <c:pt idx="2">
                  <c:v>2.5610948191593375E-2</c:v>
                </c:pt>
                <c:pt idx="3">
                  <c:v>0.13768584356819646</c:v>
                </c:pt>
                <c:pt idx="4">
                  <c:v>2.1053127354935919E-2</c:v>
                </c:pt>
              </c:numCache>
            </c:numRef>
          </c:val>
          <c:extLst>
            <c:ext xmlns:c16="http://schemas.microsoft.com/office/drawing/2014/chart" uri="{C3380CC4-5D6E-409C-BE32-E72D297353CC}">
              <c16:uniqueId val="{00000002-2D71-4FF7-8F92-D9AF032FC132}"/>
            </c:ext>
          </c:extLst>
        </c:ser>
        <c:dLbls>
          <c:showLegendKey val="0"/>
          <c:showVal val="0"/>
          <c:showCatName val="0"/>
          <c:showSerName val="0"/>
          <c:showPercent val="0"/>
          <c:showBubbleSize val="0"/>
        </c:dLbls>
        <c:gapWidth val="219"/>
        <c:overlap val="-27"/>
        <c:axId val="1388497392"/>
        <c:axId val="1388487824"/>
      </c:barChart>
      <c:catAx>
        <c:axId val="1388497392"/>
        <c:scaling>
          <c:orientation val="minMax"/>
        </c:scaling>
        <c:delete val="0"/>
        <c:axPos val="b"/>
        <c:numFmt formatCode="General" sourceLinked="1"/>
        <c:majorTickMark val="none"/>
        <c:minorTickMark val="none"/>
        <c:tickLblPos val="low"/>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crossAx val="1388487824"/>
        <c:crosses val="autoZero"/>
        <c:auto val="1"/>
        <c:lblAlgn val="ctr"/>
        <c:lblOffset val="100"/>
        <c:noMultiLvlLbl val="0"/>
      </c:catAx>
      <c:valAx>
        <c:axId val="1388487824"/>
        <c:scaling>
          <c:orientation val="minMax"/>
          <c:max val="0.15000000000000002"/>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crossAx val="1388497392"/>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fr-FR" sz="1600" b="1" dirty="0" smtClean="0"/>
              <a:t>Changement du PIB réel et</a:t>
            </a:r>
          </a:p>
          <a:p>
            <a:pPr>
              <a:defRPr/>
            </a:pPr>
            <a:r>
              <a:rPr lang="fr-FR" sz="1600" b="1" dirty="0" smtClean="0"/>
              <a:t> Population active, 2009-2019</a:t>
            </a:r>
            <a:endParaRPr lang="fr-CA" sz="1600" b="1" dirty="0"/>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9.7254218222722164E-2"/>
          <c:y val="0.15626369394043135"/>
          <c:w val="0.87655530558680161"/>
          <c:h val="0.67680888394385486"/>
        </c:manualLayout>
      </c:layout>
      <c:barChart>
        <c:barDir val="col"/>
        <c:grouping val="clustered"/>
        <c:varyColors val="0"/>
        <c:ser>
          <c:idx val="0"/>
          <c:order val="0"/>
          <c:tx>
            <c:strRef>
              <c:f>'[Saint John CMA.xlsx]Sheet2'!$C$4</c:f>
              <c:strCache>
                <c:ptCount val="1"/>
                <c:pt idx="0">
                  <c:v>Canada</c:v>
                </c:pt>
              </c:strCache>
            </c:strRef>
          </c:tx>
          <c:spPr>
            <a:solidFill>
              <a:srgbClr val="FF0000"/>
            </a:solidFill>
            <a:ln>
              <a:noFill/>
            </a:ln>
            <a:effectLst/>
          </c:spPr>
          <c:invertIfNegative val="0"/>
          <c:cat>
            <c:strRef>
              <c:f>'[Saint John CMA.xlsx]Sheet2'!$B$5:$B$6</c:f>
              <c:strCache>
                <c:ptCount val="2"/>
                <c:pt idx="0">
                  <c:v>Real GDP</c:v>
                </c:pt>
                <c:pt idx="1">
                  <c:v>Labour Force</c:v>
                </c:pt>
              </c:strCache>
            </c:strRef>
          </c:cat>
          <c:val>
            <c:numRef>
              <c:f>'[Saint John CMA.xlsx]Sheet2'!$C$5:$C$6</c:f>
              <c:numCache>
                <c:formatCode>0%</c:formatCode>
                <c:ptCount val="2"/>
                <c:pt idx="0">
                  <c:v>0.24497168128596103</c:v>
                </c:pt>
                <c:pt idx="1">
                  <c:v>0.10680313856134638</c:v>
                </c:pt>
              </c:numCache>
            </c:numRef>
          </c:val>
          <c:extLst>
            <c:ext xmlns:c16="http://schemas.microsoft.com/office/drawing/2014/chart" uri="{C3380CC4-5D6E-409C-BE32-E72D297353CC}">
              <c16:uniqueId val="{00000000-9A28-4CE1-9B72-6C6223C900BB}"/>
            </c:ext>
          </c:extLst>
        </c:ser>
        <c:ser>
          <c:idx val="1"/>
          <c:order val="1"/>
          <c:tx>
            <c:strRef>
              <c:f>'[Saint John CMA.xlsx]Sheet2'!$D$4</c:f>
              <c:strCache>
                <c:ptCount val="1"/>
                <c:pt idx="0">
                  <c:v>New Brunswick</c:v>
                </c:pt>
              </c:strCache>
            </c:strRef>
          </c:tx>
          <c:spPr>
            <a:solidFill>
              <a:srgbClr val="0070C0"/>
            </a:solidFill>
            <a:ln>
              <a:noFill/>
            </a:ln>
            <a:effectLst/>
          </c:spPr>
          <c:invertIfNegative val="0"/>
          <c:cat>
            <c:strRef>
              <c:f>'[Saint John CMA.xlsx]Sheet2'!$B$5:$B$6</c:f>
              <c:strCache>
                <c:ptCount val="2"/>
                <c:pt idx="0">
                  <c:v>Real GDP</c:v>
                </c:pt>
                <c:pt idx="1">
                  <c:v>Labour Force</c:v>
                </c:pt>
              </c:strCache>
            </c:strRef>
          </c:cat>
          <c:val>
            <c:numRef>
              <c:f>'[Saint John CMA.xlsx]Sheet2'!$D$5:$D$6</c:f>
              <c:numCache>
                <c:formatCode>0%</c:formatCode>
                <c:ptCount val="2"/>
                <c:pt idx="0">
                  <c:v>6.8194112967382647E-2</c:v>
                </c:pt>
                <c:pt idx="1">
                  <c:v>-1.6493275818320274E-2</c:v>
                </c:pt>
              </c:numCache>
            </c:numRef>
          </c:val>
          <c:extLst>
            <c:ext xmlns:c16="http://schemas.microsoft.com/office/drawing/2014/chart" uri="{C3380CC4-5D6E-409C-BE32-E72D297353CC}">
              <c16:uniqueId val="{00000001-9A28-4CE1-9B72-6C6223C900BB}"/>
            </c:ext>
          </c:extLst>
        </c:ser>
        <c:ser>
          <c:idx val="2"/>
          <c:order val="2"/>
          <c:tx>
            <c:strRef>
              <c:f>'[Saint John CMA.xlsx]Sheet2'!$E$4</c:f>
              <c:strCache>
                <c:ptCount val="1"/>
                <c:pt idx="0">
                  <c:v>Saint John CMA*</c:v>
                </c:pt>
              </c:strCache>
            </c:strRef>
          </c:tx>
          <c:spPr>
            <a:solidFill>
              <a:schemeClr val="accent3"/>
            </a:solidFill>
            <a:ln>
              <a:noFill/>
            </a:ln>
            <a:effectLst/>
          </c:spPr>
          <c:invertIfNegative val="0"/>
          <c:cat>
            <c:strRef>
              <c:f>'[Saint John CMA.xlsx]Sheet2'!$B$5:$B$6</c:f>
              <c:strCache>
                <c:ptCount val="2"/>
                <c:pt idx="0">
                  <c:v>Real GDP</c:v>
                </c:pt>
                <c:pt idx="1">
                  <c:v>Labour Force</c:v>
                </c:pt>
              </c:strCache>
            </c:strRef>
          </c:cat>
          <c:val>
            <c:numRef>
              <c:f>'[Saint John CMA.xlsx]Sheet2'!$E$5:$E$6</c:f>
              <c:numCache>
                <c:formatCode>0%</c:formatCode>
                <c:ptCount val="2"/>
                <c:pt idx="1">
                  <c:v>7.1123755334281391E-3</c:v>
                </c:pt>
              </c:numCache>
            </c:numRef>
          </c:val>
          <c:extLst>
            <c:ext xmlns:c16="http://schemas.microsoft.com/office/drawing/2014/chart" uri="{C3380CC4-5D6E-409C-BE32-E72D297353CC}">
              <c16:uniqueId val="{00000002-9A28-4CE1-9B72-6C6223C900BB}"/>
            </c:ext>
          </c:extLst>
        </c:ser>
        <c:dLbls>
          <c:showLegendKey val="0"/>
          <c:showVal val="0"/>
          <c:showCatName val="0"/>
          <c:showSerName val="0"/>
          <c:showPercent val="0"/>
          <c:showBubbleSize val="0"/>
        </c:dLbls>
        <c:gapWidth val="219"/>
        <c:overlap val="-27"/>
        <c:axId val="1249454016"/>
        <c:axId val="1249453184"/>
      </c:barChart>
      <c:catAx>
        <c:axId val="1249454016"/>
        <c:scaling>
          <c:orientation val="minMax"/>
        </c:scaling>
        <c:delete val="0"/>
        <c:axPos val="b"/>
        <c:numFmt formatCode="General" sourceLinked="1"/>
        <c:majorTickMark val="none"/>
        <c:minorTickMark val="none"/>
        <c:tickLblPos val="low"/>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crossAx val="1249453184"/>
        <c:crosses val="autoZero"/>
        <c:auto val="1"/>
        <c:lblAlgn val="ctr"/>
        <c:lblOffset val="100"/>
        <c:noMultiLvlLbl val="0"/>
      </c:catAx>
      <c:valAx>
        <c:axId val="1249453184"/>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crossAx val="1249454016"/>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fr-FR" sz="1600" b="1" dirty="0" smtClean="0"/>
              <a:t>Population âgée de 15 et 65 ans</a:t>
            </a:r>
          </a:p>
          <a:p>
            <a:pPr>
              <a:defRPr/>
            </a:pPr>
            <a:r>
              <a:rPr lang="fr-FR" sz="1600" b="1" dirty="0" smtClean="0"/>
              <a:t>RMR de Saint John</a:t>
            </a:r>
            <a:endParaRPr lang="fr-CA" sz="1600" b="1" dirty="0"/>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0.11052332491457435"/>
          <c:y val="0.15811255804890723"/>
          <c:w val="0.86353327885901054"/>
          <c:h val="0.65452732763939858"/>
        </c:manualLayout>
      </c:layout>
      <c:lineChart>
        <c:grouping val="standard"/>
        <c:varyColors val="0"/>
        <c:ser>
          <c:idx val="0"/>
          <c:order val="0"/>
          <c:tx>
            <c:strRef>
              <c:f>'[Saint John CMA.xlsx]Sheet3'!$B$5</c:f>
              <c:strCache>
                <c:ptCount val="1"/>
                <c:pt idx="0">
                  <c:v>15 years</c:v>
                </c:pt>
              </c:strCache>
            </c:strRef>
          </c:tx>
          <c:spPr>
            <a:ln w="28575" cap="rnd">
              <a:solidFill>
                <a:schemeClr val="tx2">
                  <a:lumMod val="75000"/>
                </a:schemeClr>
              </a:solidFill>
              <a:round/>
            </a:ln>
            <a:effectLst/>
          </c:spPr>
          <c:marker>
            <c:symbol val="none"/>
          </c:marker>
          <c:cat>
            <c:numRef>
              <c:f>'[Saint John CMA.xlsx]Sheet3'!$C$4:$V$4</c:f>
              <c:numCache>
                <c:formatCode>General</c:formatCode>
                <c:ptCount val="20"/>
                <c:pt idx="0">
                  <c:v>2001</c:v>
                </c:pt>
                <c:pt idx="1">
                  <c:v>2002</c:v>
                </c:pt>
                <c:pt idx="2">
                  <c:v>2003</c:v>
                </c:pt>
                <c:pt idx="3">
                  <c:v>2004</c:v>
                </c:pt>
                <c:pt idx="4">
                  <c:v>2005</c:v>
                </c:pt>
                <c:pt idx="5">
                  <c:v>2006</c:v>
                </c:pt>
                <c:pt idx="6">
                  <c:v>2007</c:v>
                </c:pt>
                <c:pt idx="7">
                  <c:v>2008</c:v>
                </c:pt>
                <c:pt idx="8">
                  <c:v>2009</c:v>
                </c:pt>
                <c:pt idx="9">
                  <c:v>2010</c:v>
                </c:pt>
                <c:pt idx="10">
                  <c:v>2011</c:v>
                </c:pt>
                <c:pt idx="11">
                  <c:v>2012</c:v>
                </c:pt>
                <c:pt idx="12">
                  <c:v>2013</c:v>
                </c:pt>
                <c:pt idx="13">
                  <c:v>2014</c:v>
                </c:pt>
                <c:pt idx="14">
                  <c:v>2015</c:v>
                </c:pt>
                <c:pt idx="15">
                  <c:v>2016</c:v>
                </c:pt>
                <c:pt idx="16">
                  <c:v>2017</c:v>
                </c:pt>
                <c:pt idx="17">
                  <c:v>2018</c:v>
                </c:pt>
                <c:pt idx="18">
                  <c:v>2019</c:v>
                </c:pt>
                <c:pt idx="19">
                  <c:v>2020</c:v>
                </c:pt>
              </c:numCache>
            </c:numRef>
          </c:cat>
          <c:val>
            <c:numRef>
              <c:f>'[Saint John CMA.xlsx]Sheet3'!$C$5:$V$5</c:f>
              <c:numCache>
                <c:formatCode>#,##0</c:formatCode>
                <c:ptCount val="20"/>
                <c:pt idx="0">
                  <c:v>1805</c:v>
                </c:pt>
                <c:pt idx="1">
                  <c:v>1729</c:v>
                </c:pt>
                <c:pt idx="2">
                  <c:v>1714</c:v>
                </c:pt>
                <c:pt idx="3">
                  <c:v>1738</c:v>
                </c:pt>
                <c:pt idx="4">
                  <c:v>1758</c:v>
                </c:pt>
                <c:pt idx="5">
                  <c:v>1823</c:v>
                </c:pt>
                <c:pt idx="6">
                  <c:v>1759</c:v>
                </c:pt>
                <c:pt idx="7">
                  <c:v>1723</c:v>
                </c:pt>
                <c:pt idx="8">
                  <c:v>1804</c:v>
                </c:pt>
                <c:pt idx="9">
                  <c:v>1650</c:v>
                </c:pt>
                <c:pt idx="10">
                  <c:v>1646</c:v>
                </c:pt>
                <c:pt idx="11">
                  <c:v>1561</c:v>
                </c:pt>
                <c:pt idx="12">
                  <c:v>1528</c:v>
                </c:pt>
                <c:pt idx="13">
                  <c:v>1491</c:v>
                </c:pt>
                <c:pt idx="14">
                  <c:v>1453</c:v>
                </c:pt>
                <c:pt idx="15">
                  <c:v>1451</c:v>
                </c:pt>
                <c:pt idx="16">
                  <c:v>1404</c:v>
                </c:pt>
                <c:pt idx="17">
                  <c:v>1453</c:v>
                </c:pt>
                <c:pt idx="18">
                  <c:v>1465</c:v>
                </c:pt>
                <c:pt idx="19">
                  <c:v>1477</c:v>
                </c:pt>
              </c:numCache>
            </c:numRef>
          </c:val>
          <c:smooth val="1"/>
          <c:extLst>
            <c:ext xmlns:c16="http://schemas.microsoft.com/office/drawing/2014/chart" uri="{C3380CC4-5D6E-409C-BE32-E72D297353CC}">
              <c16:uniqueId val="{00000000-DB7E-46C0-B781-30BE0475C49F}"/>
            </c:ext>
          </c:extLst>
        </c:ser>
        <c:ser>
          <c:idx val="1"/>
          <c:order val="1"/>
          <c:tx>
            <c:strRef>
              <c:f>'[Saint John CMA.xlsx]Sheet3'!$B$6</c:f>
              <c:strCache>
                <c:ptCount val="1"/>
                <c:pt idx="0">
                  <c:v>65 years</c:v>
                </c:pt>
              </c:strCache>
            </c:strRef>
          </c:tx>
          <c:spPr>
            <a:ln w="28575" cap="rnd">
              <a:solidFill>
                <a:srgbClr val="FF0000"/>
              </a:solidFill>
              <a:round/>
            </a:ln>
            <a:effectLst/>
          </c:spPr>
          <c:marker>
            <c:symbol val="none"/>
          </c:marker>
          <c:cat>
            <c:numRef>
              <c:f>'[Saint John CMA.xlsx]Sheet3'!$C$4:$V$4</c:f>
              <c:numCache>
                <c:formatCode>General</c:formatCode>
                <c:ptCount val="20"/>
                <c:pt idx="0">
                  <c:v>2001</c:v>
                </c:pt>
                <c:pt idx="1">
                  <c:v>2002</c:v>
                </c:pt>
                <c:pt idx="2">
                  <c:v>2003</c:v>
                </c:pt>
                <c:pt idx="3">
                  <c:v>2004</c:v>
                </c:pt>
                <c:pt idx="4">
                  <c:v>2005</c:v>
                </c:pt>
                <c:pt idx="5">
                  <c:v>2006</c:v>
                </c:pt>
                <c:pt idx="6">
                  <c:v>2007</c:v>
                </c:pt>
                <c:pt idx="7">
                  <c:v>2008</c:v>
                </c:pt>
                <c:pt idx="8">
                  <c:v>2009</c:v>
                </c:pt>
                <c:pt idx="9">
                  <c:v>2010</c:v>
                </c:pt>
                <c:pt idx="10">
                  <c:v>2011</c:v>
                </c:pt>
                <c:pt idx="11">
                  <c:v>2012</c:v>
                </c:pt>
                <c:pt idx="12">
                  <c:v>2013</c:v>
                </c:pt>
                <c:pt idx="13">
                  <c:v>2014</c:v>
                </c:pt>
                <c:pt idx="14">
                  <c:v>2015</c:v>
                </c:pt>
                <c:pt idx="15">
                  <c:v>2016</c:v>
                </c:pt>
                <c:pt idx="16">
                  <c:v>2017</c:v>
                </c:pt>
                <c:pt idx="17">
                  <c:v>2018</c:v>
                </c:pt>
                <c:pt idx="18">
                  <c:v>2019</c:v>
                </c:pt>
                <c:pt idx="19">
                  <c:v>2020</c:v>
                </c:pt>
              </c:numCache>
            </c:numRef>
          </c:cat>
          <c:val>
            <c:numRef>
              <c:f>'[Saint John CMA.xlsx]Sheet3'!$C$6:$V$6</c:f>
              <c:numCache>
                <c:formatCode>General</c:formatCode>
                <c:ptCount val="20"/>
                <c:pt idx="0">
                  <c:v>910</c:v>
                </c:pt>
                <c:pt idx="1">
                  <c:v>891</c:v>
                </c:pt>
                <c:pt idx="2">
                  <c:v>973</c:v>
                </c:pt>
                <c:pt idx="3" formatCode="#,##0">
                  <c:v>1023</c:v>
                </c:pt>
                <c:pt idx="4">
                  <c:v>993</c:v>
                </c:pt>
                <c:pt idx="5" formatCode="#,##0">
                  <c:v>1157</c:v>
                </c:pt>
                <c:pt idx="6" formatCode="#,##0">
                  <c:v>1199</c:v>
                </c:pt>
                <c:pt idx="7" formatCode="#,##0">
                  <c:v>1226</c:v>
                </c:pt>
                <c:pt idx="8" formatCode="#,##0">
                  <c:v>1298</c:v>
                </c:pt>
                <c:pt idx="9" formatCode="#,##0">
                  <c:v>1198</c:v>
                </c:pt>
                <c:pt idx="10" formatCode="#,##0">
                  <c:v>1378</c:v>
                </c:pt>
                <c:pt idx="11" formatCode="#,##0">
                  <c:v>1646</c:v>
                </c:pt>
                <c:pt idx="12" formatCode="#,##0">
                  <c:v>1596</c:v>
                </c:pt>
                <c:pt idx="13" formatCode="#,##0">
                  <c:v>1612</c:v>
                </c:pt>
                <c:pt idx="14" formatCode="#,##0">
                  <c:v>1634</c:v>
                </c:pt>
                <c:pt idx="15" formatCode="#,##0">
                  <c:v>1642</c:v>
                </c:pt>
                <c:pt idx="16" formatCode="#,##0">
                  <c:v>1693</c:v>
                </c:pt>
                <c:pt idx="17" formatCode="#,##0">
                  <c:v>1711</c:v>
                </c:pt>
                <c:pt idx="18" formatCode="#,##0">
                  <c:v>1824</c:v>
                </c:pt>
                <c:pt idx="19" formatCode="#,##0">
                  <c:v>1914</c:v>
                </c:pt>
              </c:numCache>
            </c:numRef>
          </c:val>
          <c:smooth val="1"/>
          <c:extLst>
            <c:ext xmlns:c16="http://schemas.microsoft.com/office/drawing/2014/chart" uri="{C3380CC4-5D6E-409C-BE32-E72D297353CC}">
              <c16:uniqueId val="{00000001-DB7E-46C0-B781-30BE0475C49F}"/>
            </c:ext>
          </c:extLst>
        </c:ser>
        <c:dLbls>
          <c:showLegendKey val="0"/>
          <c:showVal val="0"/>
          <c:showCatName val="0"/>
          <c:showSerName val="0"/>
          <c:showPercent val="0"/>
          <c:showBubbleSize val="0"/>
        </c:dLbls>
        <c:smooth val="0"/>
        <c:axId val="1273440704"/>
        <c:axId val="1273441536"/>
      </c:lineChart>
      <c:catAx>
        <c:axId val="127344070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273441536"/>
        <c:crosses val="autoZero"/>
        <c:auto val="1"/>
        <c:lblAlgn val="ctr"/>
        <c:lblOffset val="100"/>
        <c:noMultiLvlLbl val="0"/>
      </c:catAx>
      <c:valAx>
        <c:axId val="1273441536"/>
        <c:scaling>
          <c:orientation val="minMax"/>
          <c:min val="80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crossAx val="1273440704"/>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fr-FR" sz="1800" b="1" dirty="0" smtClean="0"/>
              <a:t>Population âgée de 5 à 18 ans</a:t>
            </a:r>
            <a:endParaRPr lang="fr-CA" sz="1800" b="1" dirty="0"/>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lineChart>
        <c:grouping val="standard"/>
        <c:varyColors val="0"/>
        <c:ser>
          <c:idx val="0"/>
          <c:order val="0"/>
          <c:tx>
            <c:strRef>
              <c:f>'[Saint John CMA.xlsx]Sheet4'!$A$13</c:f>
              <c:strCache>
                <c:ptCount val="1"/>
                <c:pt idx="0">
                  <c:v>Saint John CMA </c:v>
                </c:pt>
              </c:strCache>
            </c:strRef>
          </c:tx>
          <c:spPr>
            <a:ln w="28575" cap="rnd">
              <a:solidFill>
                <a:srgbClr val="FF0000"/>
              </a:solidFill>
              <a:round/>
            </a:ln>
            <a:effectLst/>
          </c:spPr>
          <c:marker>
            <c:symbol val="none"/>
          </c:marker>
          <c:cat>
            <c:numRef>
              <c:f>'[Saint John CMA.xlsx]Sheet4'!$B$12:$L$12</c:f>
              <c:numCache>
                <c:formatCode>General</c:formatCode>
                <c:ptCount val="11"/>
                <c:pt idx="0">
                  <c:v>2010</c:v>
                </c:pt>
                <c:pt idx="1">
                  <c:v>2011</c:v>
                </c:pt>
                <c:pt idx="2">
                  <c:v>2012</c:v>
                </c:pt>
                <c:pt idx="3">
                  <c:v>2013</c:v>
                </c:pt>
                <c:pt idx="4">
                  <c:v>2014</c:v>
                </c:pt>
                <c:pt idx="5">
                  <c:v>2015</c:v>
                </c:pt>
                <c:pt idx="6">
                  <c:v>2016</c:v>
                </c:pt>
                <c:pt idx="7">
                  <c:v>2017</c:v>
                </c:pt>
                <c:pt idx="8">
                  <c:v>2018</c:v>
                </c:pt>
                <c:pt idx="9">
                  <c:v>2019</c:v>
                </c:pt>
                <c:pt idx="10">
                  <c:v>2020</c:v>
                </c:pt>
              </c:numCache>
            </c:numRef>
          </c:cat>
          <c:val>
            <c:numRef>
              <c:f>'[Saint John CMA.xlsx]Sheet4'!$B$13:$L$13</c:f>
              <c:numCache>
                <c:formatCode>General</c:formatCode>
                <c:ptCount val="11"/>
                <c:pt idx="0">
                  <c:v>21358</c:v>
                </c:pt>
                <c:pt idx="1">
                  <c:v>21123</c:v>
                </c:pt>
                <c:pt idx="2">
                  <c:v>20706</c:v>
                </c:pt>
                <c:pt idx="3">
                  <c:v>20248</c:v>
                </c:pt>
                <c:pt idx="4">
                  <c:v>19996</c:v>
                </c:pt>
                <c:pt idx="5">
                  <c:v>19863</c:v>
                </c:pt>
                <c:pt idx="6">
                  <c:v>20050</c:v>
                </c:pt>
                <c:pt idx="7">
                  <c:v>20088</c:v>
                </c:pt>
                <c:pt idx="8">
                  <c:v>20129</c:v>
                </c:pt>
                <c:pt idx="9">
                  <c:v>20194</c:v>
                </c:pt>
                <c:pt idx="10">
                  <c:v>20323</c:v>
                </c:pt>
              </c:numCache>
            </c:numRef>
          </c:val>
          <c:smooth val="1"/>
          <c:extLst>
            <c:ext xmlns:c16="http://schemas.microsoft.com/office/drawing/2014/chart" uri="{C3380CC4-5D6E-409C-BE32-E72D297353CC}">
              <c16:uniqueId val="{00000000-6EC9-4FF5-8C78-7CF3E1173BCB}"/>
            </c:ext>
          </c:extLst>
        </c:ser>
        <c:ser>
          <c:idx val="1"/>
          <c:order val="1"/>
          <c:tx>
            <c:strRef>
              <c:f>'[Saint John CMA.xlsx]Sheet4'!$A$14</c:f>
              <c:strCache>
                <c:ptCount val="1"/>
                <c:pt idx="0">
                  <c:v>Moncton CMA </c:v>
                </c:pt>
              </c:strCache>
            </c:strRef>
          </c:tx>
          <c:spPr>
            <a:ln w="28575" cap="rnd">
              <a:solidFill>
                <a:schemeClr val="tx2">
                  <a:lumMod val="75000"/>
                </a:schemeClr>
              </a:solidFill>
              <a:round/>
            </a:ln>
            <a:effectLst/>
          </c:spPr>
          <c:marker>
            <c:symbol val="none"/>
          </c:marker>
          <c:cat>
            <c:numRef>
              <c:f>'[Saint John CMA.xlsx]Sheet4'!$B$12:$L$12</c:f>
              <c:numCache>
                <c:formatCode>General</c:formatCode>
                <c:ptCount val="11"/>
                <c:pt idx="0">
                  <c:v>2010</c:v>
                </c:pt>
                <c:pt idx="1">
                  <c:v>2011</c:v>
                </c:pt>
                <c:pt idx="2">
                  <c:v>2012</c:v>
                </c:pt>
                <c:pt idx="3">
                  <c:v>2013</c:v>
                </c:pt>
                <c:pt idx="4">
                  <c:v>2014</c:v>
                </c:pt>
                <c:pt idx="5">
                  <c:v>2015</c:v>
                </c:pt>
                <c:pt idx="6">
                  <c:v>2016</c:v>
                </c:pt>
                <c:pt idx="7">
                  <c:v>2017</c:v>
                </c:pt>
                <c:pt idx="8">
                  <c:v>2018</c:v>
                </c:pt>
                <c:pt idx="9">
                  <c:v>2019</c:v>
                </c:pt>
                <c:pt idx="10">
                  <c:v>2020</c:v>
                </c:pt>
              </c:numCache>
            </c:numRef>
          </c:cat>
          <c:val>
            <c:numRef>
              <c:f>'[Saint John CMA.xlsx]Sheet4'!$B$14:$L$14</c:f>
              <c:numCache>
                <c:formatCode>General</c:formatCode>
                <c:ptCount val="11"/>
                <c:pt idx="0">
                  <c:v>20394</c:v>
                </c:pt>
                <c:pt idx="1">
                  <c:v>20420</c:v>
                </c:pt>
                <c:pt idx="2">
                  <c:v>20579</c:v>
                </c:pt>
                <c:pt idx="3">
                  <c:v>20724</c:v>
                </c:pt>
                <c:pt idx="4">
                  <c:v>21001</c:v>
                </c:pt>
                <c:pt idx="5">
                  <c:v>21187</c:v>
                </c:pt>
                <c:pt idx="6">
                  <c:v>21803</c:v>
                </c:pt>
                <c:pt idx="7">
                  <c:v>22125</c:v>
                </c:pt>
                <c:pt idx="8">
                  <c:v>22567</c:v>
                </c:pt>
                <c:pt idx="9">
                  <c:v>23049</c:v>
                </c:pt>
                <c:pt idx="10">
                  <c:v>23563</c:v>
                </c:pt>
              </c:numCache>
            </c:numRef>
          </c:val>
          <c:smooth val="1"/>
          <c:extLst>
            <c:ext xmlns:c16="http://schemas.microsoft.com/office/drawing/2014/chart" uri="{C3380CC4-5D6E-409C-BE32-E72D297353CC}">
              <c16:uniqueId val="{00000001-6EC9-4FF5-8C78-7CF3E1173BCB}"/>
            </c:ext>
          </c:extLst>
        </c:ser>
        <c:dLbls>
          <c:showLegendKey val="0"/>
          <c:showVal val="0"/>
          <c:showCatName val="0"/>
          <c:showSerName val="0"/>
          <c:showPercent val="0"/>
          <c:showBubbleSize val="0"/>
        </c:dLbls>
        <c:smooth val="0"/>
        <c:axId val="1561551104"/>
        <c:axId val="1561546528"/>
      </c:lineChart>
      <c:catAx>
        <c:axId val="156155110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crossAx val="1561546528"/>
        <c:crosses val="autoZero"/>
        <c:auto val="1"/>
        <c:lblAlgn val="ctr"/>
        <c:lblOffset val="100"/>
        <c:noMultiLvlLbl val="0"/>
      </c:catAx>
      <c:valAx>
        <c:axId val="1561546528"/>
        <c:scaling>
          <c:orientation val="minMax"/>
          <c:min val="1900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crossAx val="1561551104"/>
        <c:crosses val="autoZero"/>
        <c:crossBetween val="between"/>
        <c:majorUnit val="1000"/>
      </c:valAx>
      <c:spPr>
        <a:noFill/>
        <a:ln>
          <a:noFill/>
        </a:ln>
        <a:effectLst/>
      </c:spPr>
    </c:plotArea>
    <c:legend>
      <c:legendPos val="b"/>
      <c:overlay val="0"/>
      <c:spPr>
        <a:noFill/>
        <a:ln>
          <a:noFill/>
        </a:ln>
        <a:effectLst/>
      </c:spPr>
      <c:txPr>
        <a:bodyPr rot="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fr-FR" sz="1800" b="1" dirty="0" smtClean="0"/>
              <a:t>Emploi</a:t>
            </a:r>
          </a:p>
          <a:p>
            <a:pPr>
              <a:defRPr/>
            </a:pPr>
            <a:r>
              <a:rPr lang="fr-FR" sz="1800" b="1" dirty="0" smtClean="0"/>
              <a:t>RMR de Saint John</a:t>
            </a:r>
            <a:endParaRPr lang="fr-CA" sz="1800" b="1" dirty="0"/>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lineChart>
        <c:grouping val="standard"/>
        <c:varyColors val="0"/>
        <c:ser>
          <c:idx val="0"/>
          <c:order val="0"/>
          <c:tx>
            <c:strRef>
              <c:f>'[Saint John CMA.xlsx]Sheet5'!$A$9</c:f>
              <c:strCache>
                <c:ptCount val="1"/>
                <c:pt idx="0">
                  <c:v>Private Sector</c:v>
                </c:pt>
              </c:strCache>
            </c:strRef>
          </c:tx>
          <c:spPr>
            <a:ln w="28575" cap="rnd">
              <a:solidFill>
                <a:schemeClr val="tx2">
                  <a:lumMod val="75000"/>
                </a:schemeClr>
              </a:solidFill>
              <a:round/>
            </a:ln>
            <a:effectLst/>
          </c:spPr>
          <c:marker>
            <c:symbol val="none"/>
          </c:marker>
          <c:cat>
            <c:numRef>
              <c:f>'[Saint John CMA.xlsx]Sheet5'!$B$8:$U$8</c:f>
              <c:numCache>
                <c:formatCode>General</c:formatCode>
                <c:ptCount val="20"/>
                <c:pt idx="0">
                  <c:v>2001</c:v>
                </c:pt>
                <c:pt idx="1">
                  <c:v>2002</c:v>
                </c:pt>
                <c:pt idx="2">
                  <c:v>2003</c:v>
                </c:pt>
                <c:pt idx="3">
                  <c:v>2004</c:v>
                </c:pt>
                <c:pt idx="4">
                  <c:v>2005</c:v>
                </c:pt>
                <c:pt idx="5">
                  <c:v>2006</c:v>
                </c:pt>
                <c:pt idx="6">
                  <c:v>2007</c:v>
                </c:pt>
                <c:pt idx="7">
                  <c:v>2008</c:v>
                </c:pt>
                <c:pt idx="8">
                  <c:v>2009</c:v>
                </c:pt>
                <c:pt idx="9">
                  <c:v>2010</c:v>
                </c:pt>
                <c:pt idx="10">
                  <c:v>2011</c:v>
                </c:pt>
                <c:pt idx="11">
                  <c:v>2012</c:v>
                </c:pt>
                <c:pt idx="12">
                  <c:v>2013</c:v>
                </c:pt>
                <c:pt idx="13">
                  <c:v>2014</c:v>
                </c:pt>
                <c:pt idx="14">
                  <c:v>2015</c:v>
                </c:pt>
                <c:pt idx="15">
                  <c:v>2016</c:v>
                </c:pt>
                <c:pt idx="16">
                  <c:v>2017</c:v>
                </c:pt>
                <c:pt idx="17">
                  <c:v>2018</c:v>
                </c:pt>
                <c:pt idx="18">
                  <c:v>2019</c:v>
                </c:pt>
                <c:pt idx="19">
                  <c:v>2020</c:v>
                </c:pt>
              </c:numCache>
            </c:numRef>
          </c:cat>
          <c:val>
            <c:numRef>
              <c:f>'[Saint John CMA.xlsx]Sheet5'!$B$9:$U$9</c:f>
              <c:numCache>
                <c:formatCode>General</c:formatCode>
                <c:ptCount val="20"/>
                <c:pt idx="0">
                  <c:v>43300.000000000007</c:v>
                </c:pt>
                <c:pt idx="1">
                  <c:v>47000</c:v>
                </c:pt>
                <c:pt idx="2">
                  <c:v>44900</c:v>
                </c:pt>
                <c:pt idx="3">
                  <c:v>47199.999999999993</c:v>
                </c:pt>
                <c:pt idx="4">
                  <c:v>44699.999999999993</c:v>
                </c:pt>
                <c:pt idx="5">
                  <c:v>45500</c:v>
                </c:pt>
                <c:pt idx="6">
                  <c:v>48000</c:v>
                </c:pt>
                <c:pt idx="7">
                  <c:v>47500</c:v>
                </c:pt>
                <c:pt idx="8">
                  <c:v>49399.999999999993</c:v>
                </c:pt>
                <c:pt idx="9">
                  <c:v>49000.000000000007</c:v>
                </c:pt>
                <c:pt idx="10">
                  <c:v>50000</c:v>
                </c:pt>
                <c:pt idx="11">
                  <c:v>47000</c:v>
                </c:pt>
                <c:pt idx="12">
                  <c:v>46200</c:v>
                </c:pt>
                <c:pt idx="13">
                  <c:v>46900</c:v>
                </c:pt>
                <c:pt idx="14">
                  <c:v>47300.000000000015</c:v>
                </c:pt>
                <c:pt idx="15">
                  <c:v>47100</c:v>
                </c:pt>
                <c:pt idx="16">
                  <c:v>48499.999999999993</c:v>
                </c:pt>
                <c:pt idx="17">
                  <c:v>43300</c:v>
                </c:pt>
                <c:pt idx="18">
                  <c:v>46599.999999999993</c:v>
                </c:pt>
                <c:pt idx="19">
                  <c:v>41700</c:v>
                </c:pt>
              </c:numCache>
            </c:numRef>
          </c:val>
          <c:smooth val="1"/>
          <c:extLst>
            <c:ext xmlns:c16="http://schemas.microsoft.com/office/drawing/2014/chart" uri="{C3380CC4-5D6E-409C-BE32-E72D297353CC}">
              <c16:uniqueId val="{00000000-CC7A-4E96-AA79-C6B1D6C4722E}"/>
            </c:ext>
          </c:extLst>
        </c:ser>
        <c:dLbls>
          <c:showLegendKey val="0"/>
          <c:showVal val="0"/>
          <c:showCatName val="0"/>
          <c:showSerName val="0"/>
          <c:showPercent val="0"/>
          <c:showBubbleSize val="0"/>
        </c:dLbls>
        <c:marker val="1"/>
        <c:smooth val="0"/>
        <c:axId val="1190488816"/>
        <c:axId val="1190502960"/>
      </c:lineChart>
      <c:lineChart>
        <c:grouping val="standard"/>
        <c:varyColors val="0"/>
        <c:ser>
          <c:idx val="1"/>
          <c:order val="1"/>
          <c:tx>
            <c:strRef>
              <c:f>'[Saint John CMA.xlsx]Sheet5'!$A$10</c:f>
              <c:strCache>
                <c:ptCount val="1"/>
                <c:pt idx="0">
                  <c:v>Public Sector</c:v>
                </c:pt>
              </c:strCache>
            </c:strRef>
          </c:tx>
          <c:spPr>
            <a:ln w="28575" cap="rnd">
              <a:solidFill>
                <a:srgbClr val="FF0000"/>
              </a:solidFill>
              <a:round/>
            </a:ln>
            <a:effectLst/>
          </c:spPr>
          <c:marker>
            <c:symbol val="none"/>
          </c:marker>
          <c:cat>
            <c:numRef>
              <c:f>'[Saint John CMA.xlsx]Sheet5'!$B$8:$U$8</c:f>
              <c:numCache>
                <c:formatCode>General</c:formatCode>
                <c:ptCount val="20"/>
                <c:pt idx="0">
                  <c:v>2001</c:v>
                </c:pt>
                <c:pt idx="1">
                  <c:v>2002</c:v>
                </c:pt>
                <c:pt idx="2">
                  <c:v>2003</c:v>
                </c:pt>
                <c:pt idx="3">
                  <c:v>2004</c:v>
                </c:pt>
                <c:pt idx="4">
                  <c:v>2005</c:v>
                </c:pt>
                <c:pt idx="5">
                  <c:v>2006</c:v>
                </c:pt>
                <c:pt idx="6">
                  <c:v>2007</c:v>
                </c:pt>
                <c:pt idx="7">
                  <c:v>2008</c:v>
                </c:pt>
                <c:pt idx="8">
                  <c:v>2009</c:v>
                </c:pt>
                <c:pt idx="9">
                  <c:v>2010</c:v>
                </c:pt>
                <c:pt idx="10">
                  <c:v>2011</c:v>
                </c:pt>
                <c:pt idx="11">
                  <c:v>2012</c:v>
                </c:pt>
                <c:pt idx="12">
                  <c:v>2013</c:v>
                </c:pt>
                <c:pt idx="13">
                  <c:v>2014</c:v>
                </c:pt>
                <c:pt idx="14">
                  <c:v>2015</c:v>
                </c:pt>
                <c:pt idx="15">
                  <c:v>2016</c:v>
                </c:pt>
                <c:pt idx="16">
                  <c:v>2017</c:v>
                </c:pt>
                <c:pt idx="17">
                  <c:v>2018</c:v>
                </c:pt>
                <c:pt idx="18">
                  <c:v>2019</c:v>
                </c:pt>
                <c:pt idx="19">
                  <c:v>2020</c:v>
                </c:pt>
              </c:numCache>
            </c:numRef>
          </c:cat>
          <c:val>
            <c:numRef>
              <c:f>'[Saint John CMA.xlsx]Sheet5'!$B$10:$U$10</c:f>
              <c:numCache>
                <c:formatCode>General</c:formatCode>
                <c:ptCount val="20"/>
                <c:pt idx="0">
                  <c:v>14400</c:v>
                </c:pt>
                <c:pt idx="1">
                  <c:v>14300</c:v>
                </c:pt>
                <c:pt idx="2">
                  <c:v>14100</c:v>
                </c:pt>
                <c:pt idx="3">
                  <c:v>13700</c:v>
                </c:pt>
                <c:pt idx="4">
                  <c:v>16100.000000000002</c:v>
                </c:pt>
                <c:pt idx="5">
                  <c:v>15200</c:v>
                </c:pt>
                <c:pt idx="6">
                  <c:v>16800</c:v>
                </c:pt>
                <c:pt idx="7">
                  <c:v>16600</c:v>
                </c:pt>
                <c:pt idx="8">
                  <c:v>16900</c:v>
                </c:pt>
                <c:pt idx="9">
                  <c:v>15399.999999999998</c:v>
                </c:pt>
                <c:pt idx="10">
                  <c:v>15200</c:v>
                </c:pt>
                <c:pt idx="11">
                  <c:v>16900</c:v>
                </c:pt>
                <c:pt idx="12">
                  <c:v>17500</c:v>
                </c:pt>
                <c:pt idx="13">
                  <c:v>17400</c:v>
                </c:pt>
                <c:pt idx="14">
                  <c:v>16300</c:v>
                </c:pt>
                <c:pt idx="15">
                  <c:v>16500</c:v>
                </c:pt>
                <c:pt idx="16">
                  <c:v>17000</c:v>
                </c:pt>
                <c:pt idx="17">
                  <c:v>19600</c:v>
                </c:pt>
                <c:pt idx="18">
                  <c:v>19400</c:v>
                </c:pt>
                <c:pt idx="19">
                  <c:v>18400</c:v>
                </c:pt>
              </c:numCache>
            </c:numRef>
          </c:val>
          <c:smooth val="1"/>
          <c:extLst>
            <c:ext xmlns:c16="http://schemas.microsoft.com/office/drawing/2014/chart" uri="{C3380CC4-5D6E-409C-BE32-E72D297353CC}">
              <c16:uniqueId val="{00000001-CC7A-4E96-AA79-C6B1D6C4722E}"/>
            </c:ext>
          </c:extLst>
        </c:ser>
        <c:dLbls>
          <c:showLegendKey val="0"/>
          <c:showVal val="0"/>
          <c:showCatName val="0"/>
          <c:showSerName val="0"/>
          <c:showPercent val="0"/>
          <c:showBubbleSize val="0"/>
        </c:dLbls>
        <c:marker val="1"/>
        <c:smooth val="0"/>
        <c:axId val="1190500880"/>
        <c:axId val="1190491312"/>
      </c:lineChart>
      <c:catAx>
        <c:axId val="119048881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crossAx val="1190502960"/>
        <c:crosses val="autoZero"/>
        <c:auto val="1"/>
        <c:lblAlgn val="ctr"/>
        <c:lblOffset val="100"/>
        <c:noMultiLvlLbl val="0"/>
      </c:catAx>
      <c:valAx>
        <c:axId val="1190502960"/>
        <c:scaling>
          <c:orientation val="minMax"/>
          <c:min val="4000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crossAx val="1190488816"/>
        <c:crosses val="autoZero"/>
        <c:crossBetween val="between"/>
      </c:valAx>
      <c:valAx>
        <c:axId val="1190491312"/>
        <c:scaling>
          <c:orientation val="minMax"/>
          <c:min val="13000"/>
        </c:scaling>
        <c:delete val="0"/>
        <c:axPos val="r"/>
        <c:numFmt formatCode="General" sourceLinked="1"/>
        <c:majorTickMark val="out"/>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crossAx val="1190500880"/>
        <c:crosses val="max"/>
        <c:crossBetween val="between"/>
        <c:majorUnit val="2000"/>
      </c:valAx>
      <c:catAx>
        <c:axId val="1190500880"/>
        <c:scaling>
          <c:orientation val="minMax"/>
        </c:scaling>
        <c:delete val="1"/>
        <c:axPos val="b"/>
        <c:numFmt formatCode="General" sourceLinked="1"/>
        <c:majorTickMark val="out"/>
        <c:minorTickMark val="none"/>
        <c:tickLblPos val="nextTo"/>
        <c:crossAx val="1190491312"/>
        <c:crosses val="autoZero"/>
        <c:auto val="1"/>
        <c:lblAlgn val="ctr"/>
        <c:lblOffset val="100"/>
        <c:noMultiLvlLbl val="0"/>
      </c:catAx>
      <c:spPr>
        <a:noFill/>
        <a:ln>
          <a:noFill/>
        </a:ln>
        <a:effectLst/>
      </c:spPr>
    </c:plotArea>
    <c:legend>
      <c:legendPos val="b"/>
      <c:overlay val="0"/>
      <c:spPr>
        <a:noFill/>
        <a:ln>
          <a:noFill/>
        </a:ln>
        <a:effectLst/>
      </c:spPr>
      <c:txPr>
        <a:bodyPr rot="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fr-FR" sz="1600" b="1" dirty="0" smtClean="0"/>
              <a:t>Estimation des dépenses de santé supplémentaires annuelles induites par le vieillissement par rapport à 2020 Nouveau-Brunswick (2017 M $)</a:t>
            </a:r>
            <a:endParaRPr lang="en-CA" sz="1600" b="1" dirty="0"/>
          </a:p>
        </c:rich>
      </c:tx>
      <c:layout/>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9.4005320642220253E-2"/>
          <c:y val="0.20648442991611141"/>
          <c:w val="0.87656626962376727"/>
          <c:h val="0.68291023907390069"/>
        </c:manualLayout>
      </c:layout>
      <c:barChart>
        <c:barDir val="col"/>
        <c:grouping val="clustered"/>
        <c:varyColors val="0"/>
        <c:ser>
          <c:idx val="0"/>
          <c:order val="0"/>
          <c:spPr>
            <a:solidFill>
              <a:srgbClr val="C00000"/>
            </a:solidFill>
            <a:ln>
              <a:noFill/>
            </a:ln>
            <a:effectLst/>
          </c:spPr>
          <c:invertIfNegative val="0"/>
          <c:cat>
            <c:numRef>
              <c:f>Sheet1!$B$172:$D$172</c:f>
              <c:numCache>
                <c:formatCode>General</c:formatCode>
                <c:ptCount val="3"/>
                <c:pt idx="0">
                  <c:v>2025</c:v>
                </c:pt>
                <c:pt idx="1">
                  <c:v>2030</c:v>
                </c:pt>
                <c:pt idx="2">
                  <c:v>2035</c:v>
                </c:pt>
              </c:numCache>
            </c:numRef>
          </c:cat>
          <c:val>
            <c:numRef>
              <c:f>Sheet1!$B$173:$D$173</c:f>
              <c:numCache>
                <c:formatCode>0</c:formatCode>
                <c:ptCount val="3"/>
                <c:pt idx="0">
                  <c:v>343.59167343910315</c:v>
                </c:pt>
                <c:pt idx="1">
                  <c:v>712.81295863786647</c:v>
                </c:pt>
                <c:pt idx="2">
                  <c:v>1083.9887406541657</c:v>
                </c:pt>
              </c:numCache>
            </c:numRef>
          </c:val>
          <c:extLst>
            <c:ext xmlns:c16="http://schemas.microsoft.com/office/drawing/2014/chart" uri="{C3380CC4-5D6E-409C-BE32-E72D297353CC}">
              <c16:uniqueId val="{00000000-179F-41C9-A4F4-89FE4BB934CA}"/>
            </c:ext>
          </c:extLst>
        </c:ser>
        <c:dLbls>
          <c:showLegendKey val="0"/>
          <c:showVal val="0"/>
          <c:showCatName val="0"/>
          <c:showSerName val="0"/>
          <c:showPercent val="0"/>
          <c:showBubbleSize val="0"/>
        </c:dLbls>
        <c:gapWidth val="219"/>
        <c:overlap val="-27"/>
        <c:axId val="605728752"/>
        <c:axId val="605729584"/>
      </c:barChart>
      <c:catAx>
        <c:axId val="60572875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crossAx val="605729584"/>
        <c:crosses val="autoZero"/>
        <c:auto val="1"/>
        <c:lblAlgn val="ctr"/>
        <c:lblOffset val="100"/>
        <c:noMultiLvlLbl val="0"/>
      </c:catAx>
      <c:valAx>
        <c:axId val="605729584"/>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crossAx val="605728752"/>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stacked"/>
        <c:varyColors val="0"/>
        <c:ser>
          <c:idx val="0"/>
          <c:order val="0"/>
          <c:tx>
            <c:strRef>
              <c:f>Sheet1!$B$422</c:f>
              <c:strCache>
                <c:ptCount val="1"/>
                <c:pt idx="0">
                  <c:v>Moncton/Fredericton/Saint John</c:v>
                </c:pt>
              </c:strCache>
            </c:strRef>
          </c:tx>
          <c:spPr>
            <a:solidFill>
              <a:schemeClr val="accent1"/>
            </a:solidFill>
            <a:ln>
              <a:noFill/>
            </a:ln>
            <a:effectLst/>
          </c:spPr>
          <c:invertIfNegative val="0"/>
          <c:cat>
            <c:numRef>
              <c:f>Sheet1!$C$421:$E$421</c:f>
              <c:numCache>
                <c:formatCode>General</c:formatCode>
                <c:ptCount val="3"/>
                <c:pt idx="0">
                  <c:v>2017</c:v>
                </c:pt>
                <c:pt idx="1">
                  <c:v>2018</c:v>
                </c:pt>
                <c:pt idx="2">
                  <c:v>2019</c:v>
                </c:pt>
              </c:numCache>
            </c:numRef>
          </c:cat>
          <c:val>
            <c:numRef>
              <c:f>Sheet1!$C$422:$E$422</c:f>
              <c:numCache>
                <c:formatCode>_-* #,##0_-;\-* #,##0_-;_-* "-"??_-;_-@_-</c:formatCode>
                <c:ptCount val="3"/>
                <c:pt idx="0">
                  <c:v>3120</c:v>
                </c:pt>
                <c:pt idx="1">
                  <c:v>3745</c:v>
                </c:pt>
                <c:pt idx="2">
                  <c:v>4525</c:v>
                </c:pt>
              </c:numCache>
            </c:numRef>
          </c:val>
          <c:extLst>
            <c:ext xmlns:c16="http://schemas.microsoft.com/office/drawing/2014/chart" uri="{C3380CC4-5D6E-409C-BE32-E72D297353CC}">
              <c16:uniqueId val="{00000000-D6AB-4512-A16D-5F2688E2E48F}"/>
            </c:ext>
          </c:extLst>
        </c:ser>
        <c:ser>
          <c:idx val="1"/>
          <c:order val="1"/>
          <c:tx>
            <c:strRef>
              <c:f>Sheet1!$B$423</c:f>
              <c:strCache>
                <c:ptCount val="1"/>
                <c:pt idx="0">
                  <c:v>Other urban centres</c:v>
                </c:pt>
              </c:strCache>
            </c:strRef>
          </c:tx>
          <c:spPr>
            <a:solidFill>
              <a:schemeClr val="accent2"/>
            </a:solidFill>
            <a:ln>
              <a:noFill/>
            </a:ln>
            <a:effectLst/>
          </c:spPr>
          <c:invertIfNegative val="0"/>
          <c:cat>
            <c:numRef>
              <c:f>Sheet1!$C$421:$E$421</c:f>
              <c:numCache>
                <c:formatCode>General</c:formatCode>
                <c:ptCount val="3"/>
                <c:pt idx="0">
                  <c:v>2017</c:v>
                </c:pt>
                <c:pt idx="1">
                  <c:v>2018</c:v>
                </c:pt>
                <c:pt idx="2">
                  <c:v>2019</c:v>
                </c:pt>
              </c:numCache>
            </c:numRef>
          </c:cat>
          <c:val>
            <c:numRef>
              <c:f>Sheet1!$C$423:$E$423</c:f>
              <c:numCache>
                <c:formatCode>_-* #,##0_-;\-* #,##0_-;_-* "-"??_-;_-@_-</c:formatCode>
                <c:ptCount val="3"/>
                <c:pt idx="0">
                  <c:v>165</c:v>
                </c:pt>
                <c:pt idx="1">
                  <c:v>205</c:v>
                </c:pt>
                <c:pt idx="2">
                  <c:v>400</c:v>
                </c:pt>
              </c:numCache>
            </c:numRef>
          </c:val>
          <c:extLst>
            <c:ext xmlns:c16="http://schemas.microsoft.com/office/drawing/2014/chart" uri="{C3380CC4-5D6E-409C-BE32-E72D297353CC}">
              <c16:uniqueId val="{00000001-D6AB-4512-A16D-5F2688E2E48F}"/>
            </c:ext>
          </c:extLst>
        </c:ser>
        <c:ser>
          <c:idx val="2"/>
          <c:order val="2"/>
          <c:tx>
            <c:strRef>
              <c:f>Sheet1!$B$424</c:f>
              <c:strCache>
                <c:ptCount val="1"/>
                <c:pt idx="0">
                  <c:v>Rest of New Brunswick</c:v>
                </c:pt>
              </c:strCache>
            </c:strRef>
          </c:tx>
          <c:spPr>
            <a:solidFill>
              <a:schemeClr val="accent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800" b="0"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Sheet1!$C$421:$E$421</c:f>
              <c:numCache>
                <c:formatCode>General</c:formatCode>
                <c:ptCount val="3"/>
                <c:pt idx="0">
                  <c:v>2017</c:v>
                </c:pt>
                <c:pt idx="1">
                  <c:v>2018</c:v>
                </c:pt>
                <c:pt idx="2">
                  <c:v>2019</c:v>
                </c:pt>
              </c:numCache>
            </c:numRef>
          </c:cat>
          <c:val>
            <c:numRef>
              <c:f>Sheet1!$C$424:$E$424</c:f>
              <c:numCache>
                <c:formatCode>_-* #,##0_-;\-* #,##0_-;_-* "-"??_-;_-@_-</c:formatCode>
                <c:ptCount val="3"/>
                <c:pt idx="0">
                  <c:v>360</c:v>
                </c:pt>
                <c:pt idx="1">
                  <c:v>660</c:v>
                </c:pt>
                <c:pt idx="2">
                  <c:v>1075</c:v>
                </c:pt>
              </c:numCache>
            </c:numRef>
          </c:val>
          <c:extLst>
            <c:ext xmlns:c16="http://schemas.microsoft.com/office/drawing/2014/chart" uri="{C3380CC4-5D6E-409C-BE32-E72D297353CC}">
              <c16:uniqueId val="{00000002-D6AB-4512-A16D-5F2688E2E48F}"/>
            </c:ext>
          </c:extLst>
        </c:ser>
        <c:dLbls>
          <c:showLegendKey val="0"/>
          <c:showVal val="0"/>
          <c:showCatName val="0"/>
          <c:showSerName val="0"/>
          <c:showPercent val="0"/>
          <c:showBubbleSize val="0"/>
        </c:dLbls>
        <c:gapWidth val="75"/>
        <c:overlap val="100"/>
        <c:axId val="673768008"/>
        <c:axId val="673763848"/>
      </c:barChart>
      <c:catAx>
        <c:axId val="67376800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800" b="0" i="0" u="none" strike="noStrike" kern="1200" baseline="0">
                <a:solidFill>
                  <a:schemeClr val="tx1"/>
                </a:solidFill>
                <a:latin typeface="+mn-lt"/>
                <a:ea typeface="+mn-ea"/>
                <a:cs typeface="+mn-cs"/>
              </a:defRPr>
            </a:pPr>
            <a:endParaRPr lang="en-US"/>
          </a:p>
        </c:txPr>
        <c:crossAx val="673763848"/>
        <c:crosses val="autoZero"/>
        <c:auto val="1"/>
        <c:lblAlgn val="ctr"/>
        <c:lblOffset val="100"/>
        <c:noMultiLvlLbl val="0"/>
      </c:catAx>
      <c:valAx>
        <c:axId val="673763848"/>
        <c:scaling>
          <c:orientation val="minMax"/>
        </c:scaling>
        <c:delete val="0"/>
        <c:axPos val="l"/>
        <c:numFmt formatCode="_-* #,##0_-;\-* #,##0_-;_-* &quot;-&quot;??_-;_-@_-" sourceLinked="1"/>
        <c:majorTickMark val="none"/>
        <c:minorTickMark val="none"/>
        <c:tickLblPos val="nextTo"/>
        <c:spPr>
          <a:noFill/>
          <a:ln>
            <a:noFill/>
          </a:ln>
          <a:effectLst/>
        </c:spPr>
        <c:txPr>
          <a:bodyPr rot="-60000000" spcFirstLastPara="1" vertOverflow="ellipsis" vert="horz" wrap="square" anchor="ctr" anchorCtr="1"/>
          <a:lstStyle/>
          <a:p>
            <a:pPr>
              <a:defRPr sz="1800" b="0" i="0" u="none" strike="noStrike" kern="1200" baseline="0">
                <a:solidFill>
                  <a:schemeClr val="tx1"/>
                </a:solidFill>
                <a:latin typeface="+mn-lt"/>
                <a:ea typeface="+mn-ea"/>
                <a:cs typeface="+mn-cs"/>
              </a:defRPr>
            </a:pPr>
            <a:endParaRPr lang="en-US"/>
          </a:p>
        </c:txPr>
        <c:crossAx val="67376800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800" b="0" i="0" u="none" strike="noStrike" kern="1200" baseline="0">
              <a:solidFill>
                <a:schemeClr val="tx1"/>
              </a:solidFill>
              <a:latin typeface="+mn-lt"/>
              <a:ea typeface="+mn-ea"/>
              <a:cs typeface="+mn-cs"/>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solidFill>
      <a:schemeClr val="bg1"/>
    </a:solidFill>
    <a:ln w="9525" cap="flat" cmpd="sng" algn="ctr">
      <a:noFill/>
      <a:round/>
    </a:ln>
    <a:effectLst/>
  </c:spPr>
  <c:txPr>
    <a:bodyPr/>
    <a:lstStyle/>
    <a:p>
      <a:pPr>
        <a:defRPr sz="1800">
          <a:solidFill>
            <a:schemeClr val="tx1"/>
          </a:solidFill>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9.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
        <p:cNvGrpSpPr/>
        <p:nvPr/>
      </p:nvGrpSpPr>
      <p:grpSpPr>
        <a:xfrm>
          <a:off x="0" y="0"/>
          <a:ext cx="0" cy="0"/>
          <a:chOff x="0" y="0"/>
          <a:chExt cx="0" cy="0"/>
        </a:xfrm>
      </p:grpSpPr>
      <p:sp>
        <p:nvSpPr>
          <p:cNvPr id="58" name="Google Shape;58;p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59" name="Google Shape;59;p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17851690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
        <p:cNvGrpSpPr/>
        <p:nvPr/>
      </p:nvGrpSpPr>
      <p:grpSpPr>
        <a:xfrm>
          <a:off x="0" y="0"/>
          <a:ext cx="0" cy="0"/>
          <a:chOff x="0" y="0"/>
          <a:chExt cx="0" cy="0"/>
        </a:xfrm>
      </p:grpSpPr>
      <p:sp>
        <p:nvSpPr>
          <p:cNvPr id="58" name="Google Shape;58;p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59" name="Google Shape;59;p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57803807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
        <p:cNvGrpSpPr/>
        <p:nvPr/>
      </p:nvGrpSpPr>
      <p:grpSpPr>
        <a:xfrm>
          <a:off x="0" y="0"/>
          <a:ext cx="0" cy="0"/>
          <a:chOff x="0" y="0"/>
          <a:chExt cx="0" cy="0"/>
        </a:xfrm>
      </p:grpSpPr>
      <p:sp>
        <p:nvSpPr>
          <p:cNvPr id="58" name="Google Shape;58;p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59" name="Google Shape;59;p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20226687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
        <p:cNvGrpSpPr/>
        <p:nvPr/>
      </p:nvGrpSpPr>
      <p:grpSpPr>
        <a:xfrm>
          <a:off x="0" y="0"/>
          <a:ext cx="0" cy="0"/>
          <a:chOff x="0" y="0"/>
          <a:chExt cx="0" cy="0"/>
        </a:xfrm>
      </p:grpSpPr>
      <p:sp>
        <p:nvSpPr>
          <p:cNvPr id="58" name="Google Shape;58;p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
        <p:nvSpPr>
          <p:cNvPr id="59" name="Google Shape;59;p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16586135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3"/>
        <p:cNvGrpSpPr/>
        <p:nvPr/>
      </p:nvGrpSpPr>
      <p:grpSpPr>
        <a:xfrm>
          <a:off x="0" y="0"/>
          <a:ext cx="0" cy="0"/>
          <a:chOff x="0" y="0"/>
          <a:chExt cx="0" cy="0"/>
        </a:xfrm>
      </p:grpSpPr>
      <p:sp>
        <p:nvSpPr>
          <p:cNvPr id="84" name="Google Shape;84;p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85" name="Google Shape;85;p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BILINGUAL -">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38067131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HEADLINE-BODYTEXT">
  <p:cSld name="HEADLINE-BODYTEXT">
    <p:bg>
      <p:bgPr>
        <a:blipFill>
          <a:blip r:embed="rId2">
            <a:alphaModFix/>
          </a:blip>
          <a:stretch>
            <a:fillRect/>
          </a:stretch>
        </a:blipFill>
        <a:effectLst/>
      </p:bgPr>
    </p:bg>
    <p:spTree>
      <p:nvGrpSpPr>
        <p:cNvPr id="1" name="Shape 14"/>
        <p:cNvGrpSpPr/>
        <p:nvPr/>
      </p:nvGrpSpPr>
      <p:grpSpPr>
        <a:xfrm>
          <a:off x="0" y="0"/>
          <a:ext cx="0" cy="0"/>
          <a:chOff x="0" y="0"/>
          <a:chExt cx="0" cy="0"/>
        </a:xfrm>
      </p:grpSpPr>
      <p:sp>
        <p:nvSpPr>
          <p:cNvPr id="15" name="Google Shape;15;p12"/>
          <p:cNvSpPr txBox="1">
            <a:spLocks noGrp="1"/>
          </p:cNvSpPr>
          <p:nvPr>
            <p:ph type="body" idx="1"/>
          </p:nvPr>
        </p:nvSpPr>
        <p:spPr>
          <a:xfrm>
            <a:off x="1584325" y="1126671"/>
            <a:ext cx="3330576" cy="310243"/>
          </a:xfrm>
          <a:prstGeom prst="rect">
            <a:avLst/>
          </a:prstGeom>
          <a:noFill/>
          <a:ln>
            <a:noFill/>
          </a:ln>
        </p:spPr>
        <p:txBody>
          <a:bodyPr spcFirstLastPara="1" wrap="square" lIns="91425" tIns="45700" rIns="91425" bIns="45700" anchor="t" anchorCtr="0">
            <a:normAutofit/>
          </a:bodyPr>
          <a:lstStyle>
            <a:lvl1pPr marL="457200" lvl="0" indent="-228600" algn="l">
              <a:lnSpc>
                <a:spcPct val="100000"/>
              </a:lnSpc>
              <a:spcBef>
                <a:spcPts val="1000"/>
              </a:spcBef>
              <a:spcAft>
                <a:spcPts val="0"/>
              </a:spcAft>
              <a:buClr>
                <a:schemeClr val="lt1"/>
              </a:buClr>
              <a:buSzPts val="2000"/>
              <a:buNone/>
              <a:defRPr sz="2000" b="1">
                <a:solidFill>
                  <a:schemeClr val="lt1"/>
                </a:solidFill>
                <a:highlight>
                  <a:srgbClr val="E43D30"/>
                </a:highlight>
              </a:defRPr>
            </a:lvl1pPr>
            <a:lvl2pPr marL="914400" lvl="1" indent="-228600" algn="l">
              <a:lnSpc>
                <a:spcPct val="90000"/>
              </a:lnSpc>
              <a:spcBef>
                <a:spcPts val="500"/>
              </a:spcBef>
              <a:spcAft>
                <a:spcPts val="0"/>
              </a:spcAft>
              <a:buClr>
                <a:srgbClr val="E43D30"/>
              </a:buClr>
              <a:buSzPts val="2400"/>
              <a:buNone/>
              <a:defRPr/>
            </a:lvl2pPr>
            <a:lvl3pPr marL="1371600" lvl="2" indent="-228600" algn="l">
              <a:lnSpc>
                <a:spcPct val="90000"/>
              </a:lnSpc>
              <a:spcBef>
                <a:spcPts val="500"/>
              </a:spcBef>
              <a:spcAft>
                <a:spcPts val="0"/>
              </a:spcAft>
              <a:buClr>
                <a:srgbClr val="E43D30"/>
              </a:buClr>
              <a:buSzPts val="2000"/>
              <a:buNone/>
              <a:defRPr/>
            </a:lvl3pPr>
            <a:lvl4pPr marL="1828800" lvl="3" indent="-228600" algn="l">
              <a:lnSpc>
                <a:spcPct val="90000"/>
              </a:lnSpc>
              <a:spcBef>
                <a:spcPts val="500"/>
              </a:spcBef>
              <a:spcAft>
                <a:spcPts val="0"/>
              </a:spcAft>
              <a:buClr>
                <a:srgbClr val="E43D30"/>
              </a:buClr>
              <a:buSzPts val="1800"/>
              <a:buNone/>
              <a:defRPr/>
            </a:lvl4pPr>
            <a:lvl5pPr marL="2286000" lvl="4" indent="-228600" algn="l">
              <a:lnSpc>
                <a:spcPct val="90000"/>
              </a:lnSpc>
              <a:spcBef>
                <a:spcPts val="500"/>
              </a:spcBef>
              <a:spcAft>
                <a:spcPts val="0"/>
              </a:spcAft>
              <a:buClr>
                <a:srgbClr val="E43D30"/>
              </a:buClr>
              <a:buSzPts val="1800"/>
              <a:buNone/>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6" name="Google Shape;16;p12"/>
          <p:cNvSpPr txBox="1">
            <a:spLocks noGrp="1"/>
          </p:cNvSpPr>
          <p:nvPr>
            <p:ph type="body" idx="2"/>
          </p:nvPr>
        </p:nvSpPr>
        <p:spPr>
          <a:xfrm>
            <a:off x="1584325" y="1714953"/>
            <a:ext cx="8882289" cy="1191532"/>
          </a:xfrm>
          <a:prstGeom prst="rect">
            <a:avLst/>
          </a:prstGeom>
          <a:noFill/>
          <a:ln>
            <a:noFill/>
          </a:ln>
        </p:spPr>
        <p:txBody>
          <a:bodyPr spcFirstLastPara="1" wrap="square" lIns="91425" tIns="45700" rIns="91425" bIns="45700" anchor="t" anchorCtr="0">
            <a:noAutofit/>
          </a:bodyPr>
          <a:lstStyle>
            <a:lvl1pPr marL="457200" lvl="0" indent="-228600" algn="l">
              <a:lnSpc>
                <a:spcPct val="100000"/>
              </a:lnSpc>
              <a:spcBef>
                <a:spcPts val="1000"/>
              </a:spcBef>
              <a:spcAft>
                <a:spcPts val="0"/>
              </a:spcAft>
              <a:buClr>
                <a:srgbClr val="E43D30"/>
              </a:buClr>
              <a:buSzPts val="4200"/>
              <a:buNone/>
              <a:defRPr sz="4200" b="1" i="0">
                <a:latin typeface="Inter"/>
                <a:ea typeface="Inter"/>
                <a:cs typeface="Inter"/>
                <a:sym typeface="Inter"/>
              </a:defRPr>
            </a:lvl1pPr>
            <a:lvl2pPr marL="914400" lvl="1" indent="-228600" algn="l">
              <a:lnSpc>
                <a:spcPct val="90000"/>
              </a:lnSpc>
              <a:spcBef>
                <a:spcPts val="500"/>
              </a:spcBef>
              <a:spcAft>
                <a:spcPts val="0"/>
              </a:spcAft>
              <a:buClr>
                <a:srgbClr val="E43D30"/>
              </a:buClr>
              <a:buSzPts val="2400"/>
              <a:buNone/>
              <a:defRPr/>
            </a:lvl2pPr>
            <a:lvl3pPr marL="1371600" lvl="2" indent="-228600" algn="l">
              <a:lnSpc>
                <a:spcPct val="90000"/>
              </a:lnSpc>
              <a:spcBef>
                <a:spcPts val="500"/>
              </a:spcBef>
              <a:spcAft>
                <a:spcPts val="0"/>
              </a:spcAft>
              <a:buClr>
                <a:srgbClr val="E43D30"/>
              </a:buClr>
              <a:buSzPts val="1800"/>
              <a:buNone/>
              <a:defRPr/>
            </a:lvl3pPr>
            <a:lvl4pPr marL="1828800" lvl="3" indent="-342900" algn="l">
              <a:lnSpc>
                <a:spcPct val="90000"/>
              </a:lnSpc>
              <a:spcBef>
                <a:spcPts val="500"/>
              </a:spcBef>
              <a:spcAft>
                <a:spcPts val="0"/>
              </a:spcAft>
              <a:buClr>
                <a:srgbClr val="E43D30"/>
              </a:buClr>
              <a:buSzPts val="1800"/>
              <a:buChar char="•"/>
              <a:defRPr/>
            </a:lvl4pPr>
            <a:lvl5pPr marL="2286000" lvl="4" indent="-342900" algn="l">
              <a:lnSpc>
                <a:spcPct val="90000"/>
              </a:lnSpc>
              <a:spcBef>
                <a:spcPts val="500"/>
              </a:spcBef>
              <a:spcAft>
                <a:spcPts val="0"/>
              </a:spcAft>
              <a:buClr>
                <a:srgbClr val="E43D30"/>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7" name="Google Shape;17;p12"/>
          <p:cNvSpPr txBox="1">
            <a:spLocks noGrp="1"/>
          </p:cNvSpPr>
          <p:nvPr>
            <p:ph type="body" idx="3"/>
          </p:nvPr>
        </p:nvSpPr>
        <p:spPr>
          <a:xfrm>
            <a:off x="1584325" y="3608388"/>
            <a:ext cx="8882063" cy="2416175"/>
          </a:xfrm>
          <a:prstGeom prst="rect">
            <a:avLst/>
          </a:prstGeom>
          <a:noFill/>
          <a:ln>
            <a:noFill/>
          </a:ln>
        </p:spPr>
        <p:txBody>
          <a:bodyPr spcFirstLastPara="1" wrap="square" lIns="91425" tIns="45700" rIns="91425" bIns="45700" anchor="t" anchorCtr="0">
            <a:normAutofit/>
          </a:bodyPr>
          <a:lstStyle>
            <a:lvl1pPr marL="457200" marR="0" lvl="0" indent="-228600" algn="l">
              <a:lnSpc>
                <a:spcPct val="150000"/>
              </a:lnSpc>
              <a:spcBef>
                <a:spcPts val="1000"/>
              </a:spcBef>
              <a:spcAft>
                <a:spcPts val="0"/>
              </a:spcAft>
              <a:buClr>
                <a:srgbClr val="E43D30"/>
              </a:buClr>
              <a:buSzPts val="1800"/>
              <a:buFont typeface="Arial"/>
              <a:buNone/>
              <a:defRPr sz="1800" b="0" i="0">
                <a:latin typeface="Inter"/>
                <a:ea typeface="Inter"/>
                <a:cs typeface="Inter"/>
                <a:sym typeface="Inter"/>
              </a:defRPr>
            </a:lvl1pPr>
            <a:lvl2pPr marL="914400" lvl="1" indent="-228600" algn="l">
              <a:lnSpc>
                <a:spcPct val="90000"/>
              </a:lnSpc>
              <a:spcBef>
                <a:spcPts val="500"/>
              </a:spcBef>
              <a:spcAft>
                <a:spcPts val="0"/>
              </a:spcAft>
              <a:buClr>
                <a:srgbClr val="E43D30"/>
              </a:buClr>
              <a:buSzPts val="1800"/>
              <a:buNone/>
              <a:defRPr/>
            </a:lvl2pPr>
            <a:lvl3pPr marL="1371600" lvl="2" indent="-228600" algn="l">
              <a:lnSpc>
                <a:spcPct val="90000"/>
              </a:lnSpc>
              <a:spcBef>
                <a:spcPts val="500"/>
              </a:spcBef>
              <a:spcAft>
                <a:spcPts val="0"/>
              </a:spcAft>
              <a:buClr>
                <a:srgbClr val="E43D30"/>
              </a:buClr>
              <a:buSzPts val="1800"/>
              <a:buNone/>
              <a:defRPr/>
            </a:lvl3pPr>
            <a:lvl4pPr marL="1828800" lvl="3" indent="-342900" algn="l">
              <a:lnSpc>
                <a:spcPct val="90000"/>
              </a:lnSpc>
              <a:spcBef>
                <a:spcPts val="500"/>
              </a:spcBef>
              <a:spcAft>
                <a:spcPts val="0"/>
              </a:spcAft>
              <a:buClr>
                <a:srgbClr val="E43D30"/>
              </a:buClr>
              <a:buSzPts val="1800"/>
              <a:buChar char="•"/>
              <a:defRPr/>
            </a:lvl4pPr>
            <a:lvl5pPr marL="2286000" lvl="4" indent="-342900" algn="l">
              <a:lnSpc>
                <a:spcPct val="90000"/>
              </a:lnSpc>
              <a:spcBef>
                <a:spcPts val="500"/>
              </a:spcBef>
              <a:spcAft>
                <a:spcPts val="0"/>
              </a:spcAft>
              <a:buClr>
                <a:srgbClr val="E43D30"/>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PARAGRAPH-IMAGE-1">
  <p:cSld name="PARAGRAPH-IMAGE-1">
    <p:bg>
      <p:bgPr>
        <a:blipFill>
          <a:blip r:embed="rId2">
            <a:alphaModFix/>
          </a:blip>
          <a:stretch>
            <a:fillRect/>
          </a:stretch>
        </a:blipFill>
        <a:effectLst/>
      </p:bgPr>
    </p:bg>
    <p:spTree>
      <p:nvGrpSpPr>
        <p:cNvPr id="1" name="Shape 18"/>
        <p:cNvGrpSpPr/>
        <p:nvPr/>
      </p:nvGrpSpPr>
      <p:grpSpPr>
        <a:xfrm>
          <a:off x="0" y="0"/>
          <a:ext cx="0" cy="0"/>
          <a:chOff x="0" y="0"/>
          <a:chExt cx="0" cy="0"/>
        </a:xfrm>
      </p:grpSpPr>
      <p:sp>
        <p:nvSpPr>
          <p:cNvPr id="19" name="Google Shape;19;p13"/>
          <p:cNvSpPr>
            <a:spLocks noGrp="1"/>
          </p:cNvSpPr>
          <p:nvPr>
            <p:ph type="pic" idx="2"/>
          </p:nvPr>
        </p:nvSpPr>
        <p:spPr>
          <a:xfrm>
            <a:off x="954157" y="0"/>
            <a:ext cx="5610156" cy="6858000"/>
          </a:xfrm>
          <a:prstGeom prst="rect">
            <a:avLst/>
          </a:prstGeom>
          <a:noFill/>
          <a:ln>
            <a:noFill/>
          </a:ln>
        </p:spPr>
        <p:txBody>
          <a:bodyPr spcFirstLastPara="1" wrap="square" lIns="91425" tIns="45700" rIns="91425" bIns="45700" anchor="t" anchorCtr="0">
            <a:normAutofit/>
          </a:bodyPr>
          <a:lstStyle>
            <a:lvl1pPr marR="0" lvl="0" algn="l" rtl="0">
              <a:lnSpc>
                <a:spcPct val="150000"/>
              </a:lnSpc>
              <a:spcBef>
                <a:spcPts val="1000"/>
              </a:spcBef>
              <a:spcAft>
                <a:spcPts val="0"/>
              </a:spcAft>
              <a:buClr>
                <a:srgbClr val="E43D30"/>
              </a:buClr>
              <a:buSzPts val="1800"/>
              <a:buFont typeface="Arial"/>
              <a:buNone/>
              <a:defRPr sz="1800" b="0" i="0" u="none" strike="noStrike" cap="none">
                <a:solidFill>
                  <a:srgbClr val="E43D30"/>
                </a:solidFill>
                <a:latin typeface="Inter"/>
                <a:ea typeface="Inter"/>
                <a:cs typeface="Inter"/>
                <a:sym typeface="Inter"/>
              </a:defRPr>
            </a:lvl1pPr>
            <a:lvl2pPr marR="0" lvl="1" algn="l" rtl="0">
              <a:lnSpc>
                <a:spcPct val="90000"/>
              </a:lnSpc>
              <a:spcBef>
                <a:spcPts val="500"/>
              </a:spcBef>
              <a:spcAft>
                <a:spcPts val="0"/>
              </a:spcAft>
              <a:buClr>
                <a:srgbClr val="E43D30"/>
              </a:buClr>
              <a:buSzPts val="2400"/>
              <a:buFont typeface="Arial"/>
              <a:buNone/>
              <a:defRPr sz="2400" b="0" i="0" u="none" strike="noStrike" cap="none">
                <a:solidFill>
                  <a:srgbClr val="E43D30"/>
                </a:solidFill>
                <a:latin typeface="Calibri"/>
                <a:ea typeface="Calibri"/>
                <a:cs typeface="Calibri"/>
                <a:sym typeface="Calibri"/>
              </a:defRPr>
            </a:lvl2pPr>
            <a:lvl3pPr marR="0" lvl="2" algn="l" rtl="0">
              <a:lnSpc>
                <a:spcPct val="90000"/>
              </a:lnSpc>
              <a:spcBef>
                <a:spcPts val="500"/>
              </a:spcBef>
              <a:spcAft>
                <a:spcPts val="0"/>
              </a:spcAft>
              <a:buClr>
                <a:srgbClr val="E43D30"/>
              </a:buClr>
              <a:buSzPts val="2000"/>
              <a:buFont typeface="Arial"/>
              <a:buNone/>
              <a:defRPr sz="2000" b="0" i="0" u="none" strike="noStrike" cap="none">
                <a:solidFill>
                  <a:srgbClr val="E43D30"/>
                </a:solidFill>
                <a:latin typeface="Calibri"/>
                <a:ea typeface="Calibri"/>
                <a:cs typeface="Calibri"/>
                <a:sym typeface="Calibri"/>
              </a:defRPr>
            </a:lvl3pPr>
            <a:lvl4pPr marR="0" lvl="3" algn="l" rtl="0">
              <a:lnSpc>
                <a:spcPct val="90000"/>
              </a:lnSpc>
              <a:spcBef>
                <a:spcPts val="500"/>
              </a:spcBef>
              <a:spcAft>
                <a:spcPts val="0"/>
              </a:spcAft>
              <a:buClr>
                <a:srgbClr val="E43D30"/>
              </a:buClr>
              <a:buSzPts val="1800"/>
              <a:buFont typeface="Arial"/>
              <a:buChar char="•"/>
              <a:defRPr sz="1800" b="0" i="0" u="none" strike="noStrike" cap="none">
                <a:solidFill>
                  <a:srgbClr val="E43D30"/>
                </a:solidFill>
                <a:latin typeface="Calibri"/>
                <a:ea typeface="Calibri"/>
                <a:cs typeface="Calibri"/>
                <a:sym typeface="Calibri"/>
              </a:defRPr>
            </a:lvl4pPr>
            <a:lvl5pPr marR="0" lvl="4" algn="l" rtl="0">
              <a:lnSpc>
                <a:spcPct val="90000"/>
              </a:lnSpc>
              <a:spcBef>
                <a:spcPts val="500"/>
              </a:spcBef>
              <a:spcAft>
                <a:spcPts val="0"/>
              </a:spcAft>
              <a:buClr>
                <a:srgbClr val="E43D30"/>
              </a:buClr>
              <a:buSzPts val="1800"/>
              <a:buFont typeface="Arial"/>
              <a:buChar char="•"/>
              <a:defRPr sz="1800" b="0" i="0" u="none" strike="noStrike" cap="none">
                <a:solidFill>
                  <a:srgbClr val="E43D30"/>
                </a:solidFill>
                <a:latin typeface="Calibri"/>
                <a:ea typeface="Calibri"/>
                <a:cs typeface="Calibri"/>
                <a:sym typeface="Calibri"/>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20" name="Google Shape;20;p13"/>
          <p:cNvSpPr txBox="1">
            <a:spLocks noGrp="1"/>
          </p:cNvSpPr>
          <p:nvPr>
            <p:ph type="body" idx="1"/>
          </p:nvPr>
        </p:nvSpPr>
        <p:spPr>
          <a:xfrm>
            <a:off x="7081284" y="658813"/>
            <a:ext cx="4657060" cy="1190625"/>
          </a:xfrm>
          <a:prstGeom prst="rect">
            <a:avLst/>
          </a:prstGeom>
          <a:noFill/>
          <a:ln>
            <a:noFill/>
          </a:ln>
        </p:spPr>
        <p:txBody>
          <a:bodyPr spcFirstLastPara="1" wrap="square" lIns="91425" tIns="45700" rIns="91425" bIns="45700" anchor="t" anchorCtr="0">
            <a:normAutofit/>
          </a:bodyPr>
          <a:lstStyle>
            <a:lvl1pPr marL="457200" lvl="0" indent="-228600" algn="l">
              <a:lnSpc>
                <a:spcPct val="100000"/>
              </a:lnSpc>
              <a:spcBef>
                <a:spcPts val="1000"/>
              </a:spcBef>
              <a:spcAft>
                <a:spcPts val="0"/>
              </a:spcAft>
              <a:buClr>
                <a:srgbClr val="E43D30"/>
              </a:buClr>
              <a:buSzPts val="3200"/>
              <a:buNone/>
              <a:defRPr sz="3200"/>
            </a:lvl1pPr>
            <a:lvl2pPr marL="914400" lvl="1" indent="-228600" algn="l">
              <a:lnSpc>
                <a:spcPct val="90000"/>
              </a:lnSpc>
              <a:spcBef>
                <a:spcPts val="500"/>
              </a:spcBef>
              <a:spcAft>
                <a:spcPts val="0"/>
              </a:spcAft>
              <a:buClr>
                <a:srgbClr val="E43D30"/>
              </a:buClr>
              <a:buSzPts val="1800"/>
              <a:buNone/>
              <a:defRPr/>
            </a:lvl2pPr>
            <a:lvl3pPr marL="1371600" lvl="2" indent="-228600" algn="l">
              <a:lnSpc>
                <a:spcPct val="90000"/>
              </a:lnSpc>
              <a:spcBef>
                <a:spcPts val="500"/>
              </a:spcBef>
              <a:spcAft>
                <a:spcPts val="0"/>
              </a:spcAft>
              <a:buClr>
                <a:srgbClr val="E43D30"/>
              </a:buClr>
              <a:buSzPts val="1800"/>
              <a:buNone/>
              <a:defRPr/>
            </a:lvl3pPr>
            <a:lvl4pPr marL="1828800" lvl="3" indent="-342900" algn="l">
              <a:lnSpc>
                <a:spcPct val="90000"/>
              </a:lnSpc>
              <a:spcBef>
                <a:spcPts val="500"/>
              </a:spcBef>
              <a:spcAft>
                <a:spcPts val="0"/>
              </a:spcAft>
              <a:buClr>
                <a:srgbClr val="E43D30"/>
              </a:buClr>
              <a:buSzPts val="1800"/>
              <a:buChar char="•"/>
              <a:defRPr/>
            </a:lvl4pPr>
            <a:lvl5pPr marL="2286000" lvl="4" indent="-342900" algn="l">
              <a:lnSpc>
                <a:spcPct val="90000"/>
              </a:lnSpc>
              <a:spcBef>
                <a:spcPts val="500"/>
              </a:spcBef>
              <a:spcAft>
                <a:spcPts val="0"/>
              </a:spcAft>
              <a:buClr>
                <a:srgbClr val="E43D30"/>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1" name="Google Shape;21;p13"/>
          <p:cNvSpPr txBox="1">
            <a:spLocks noGrp="1"/>
          </p:cNvSpPr>
          <p:nvPr>
            <p:ph type="body" idx="3"/>
          </p:nvPr>
        </p:nvSpPr>
        <p:spPr>
          <a:xfrm>
            <a:off x="7081838" y="2192338"/>
            <a:ext cx="4656137" cy="3962400"/>
          </a:xfrm>
          <a:prstGeom prst="rect">
            <a:avLst/>
          </a:prstGeom>
          <a:noFill/>
          <a:ln>
            <a:noFill/>
          </a:ln>
        </p:spPr>
        <p:txBody>
          <a:bodyPr spcFirstLastPara="1" wrap="square" lIns="91425" tIns="45700" rIns="91425" bIns="45700" anchor="t" anchorCtr="0">
            <a:normAutofit/>
          </a:bodyPr>
          <a:lstStyle>
            <a:lvl1pPr marL="457200" lvl="0" indent="-228600" algn="l">
              <a:lnSpc>
                <a:spcPct val="150000"/>
              </a:lnSpc>
              <a:spcBef>
                <a:spcPts val="1000"/>
              </a:spcBef>
              <a:spcAft>
                <a:spcPts val="0"/>
              </a:spcAft>
              <a:buClr>
                <a:srgbClr val="E43D30"/>
              </a:buClr>
              <a:buSzPts val="1800"/>
              <a:buNone/>
              <a:defRPr/>
            </a:lvl1pPr>
            <a:lvl2pPr marL="914400" lvl="1" indent="-228600" algn="l">
              <a:lnSpc>
                <a:spcPct val="90000"/>
              </a:lnSpc>
              <a:spcBef>
                <a:spcPts val="500"/>
              </a:spcBef>
              <a:spcAft>
                <a:spcPts val="0"/>
              </a:spcAft>
              <a:buClr>
                <a:srgbClr val="E43D30"/>
              </a:buClr>
              <a:buSzPts val="1800"/>
              <a:buNone/>
              <a:defRPr/>
            </a:lvl2pPr>
            <a:lvl3pPr marL="1371600" lvl="2" indent="-228600" algn="l">
              <a:lnSpc>
                <a:spcPct val="90000"/>
              </a:lnSpc>
              <a:spcBef>
                <a:spcPts val="500"/>
              </a:spcBef>
              <a:spcAft>
                <a:spcPts val="0"/>
              </a:spcAft>
              <a:buClr>
                <a:srgbClr val="E43D30"/>
              </a:buClr>
              <a:buSzPts val="1800"/>
              <a:buNone/>
              <a:defRPr/>
            </a:lvl3pPr>
            <a:lvl4pPr marL="1828800" lvl="3" indent="-342900" algn="l">
              <a:lnSpc>
                <a:spcPct val="90000"/>
              </a:lnSpc>
              <a:spcBef>
                <a:spcPts val="500"/>
              </a:spcBef>
              <a:spcAft>
                <a:spcPts val="0"/>
              </a:spcAft>
              <a:buClr>
                <a:srgbClr val="E43D30"/>
              </a:buClr>
              <a:buSzPts val="1800"/>
              <a:buChar char="•"/>
              <a:defRPr/>
            </a:lvl4pPr>
            <a:lvl5pPr marL="2286000" lvl="4" indent="-342900" algn="l">
              <a:lnSpc>
                <a:spcPct val="90000"/>
              </a:lnSpc>
              <a:spcBef>
                <a:spcPts val="500"/>
              </a:spcBef>
              <a:spcAft>
                <a:spcPts val="0"/>
              </a:spcAft>
              <a:buClr>
                <a:srgbClr val="E43D30"/>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extLst>
    <p:ext uri="{DCECCB84-F9BA-43D5-87BE-67443E8EF086}">
      <p15:sldGuideLst xmlns:p15="http://schemas.microsoft.com/office/powerpoint/2012/main">
        <p15:guide id="1" orient="horz" pos="2160">
          <p15:clr>
            <a:srgbClr val="FBAE40"/>
          </p15:clr>
        </p15:guide>
        <p15:guide id="2" pos="4135">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PARAGRAPH-IMAGE-3" userDrawn="1">
  <p:cSld name="PARAGRAPH-IMAGE-3">
    <p:bg>
      <p:bgRef idx="1001">
        <a:schemeClr val="bg1"/>
      </p:bgRef>
    </p:bg>
    <p:spTree>
      <p:nvGrpSpPr>
        <p:cNvPr id="1" name="Shape 22"/>
        <p:cNvGrpSpPr/>
        <p:nvPr/>
      </p:nvGrpSpPr>
      <p:grpSpPr>
        <a:xfrm>
          <a:off x="0" y="0"/>
          <a:ext cx="0" cy="0"/>
          <a:chOff x="0" y="0"/>
          <a:chExt cx="0" cy="0"/>
        </a:xfrm>
      </p:grpSpPr>
      <p:pic>
        <p:nvPicPr>
          <p:cNvPr id="3" name="Picture 2" descr="Shape, arrow&#10;&#10;Description automatically generated">
            <a:extLst>
              <a:ext uri="{FF2B5EF4-FFF2-40B4-BE49-F238E27FC236}">
                <a16:creationId xmlns:a16="http://schemas.microsoft.com/office/drawing/2014/main" id="{5C89CC62-AB16-1943-A118-F9EFDB80FEBF}"/>
              </a:ext>
            </a:extLst>
          </p:cNvPr>
          <p:cNvPicPr>
            <a:picLocks noChangeAspect="1"/>
          </p:cNvPicPr>
          <p:nvPr userDrawn="1"/>
        </p:nvPicPr>
        <p:blipFill>
          <a:blip r:embed="rId2"/>
          <a:stretch>
            <a:fillRect/>
          </a:stretch>
        </p:blipFill>
        <p:spPr>
          <a:xfrm>
            <a:off x="0" y="0"/>
            <a:ext cx="12192000" cy="6858000"/>
          </a:xfrm>
          <a:prstGeom prst="rect">
            <a:avLst/>
          </a:prstGeom>
        </p:spPr>
      </p:pic>
      <p:sp>
        <p:nvSpPr>
          <p:cNvPr id="24" name="Google Shape;24;p14"/>
          <p:cNvSpPr txBox="1">
            <a:spLocks noGrp="1"/>
          </p:cNvSpPr>
          <p:nvPr>
            <p:ph type="body" idx="1"/>
          </p:nvPr>
        </p:nvSpPr>
        <p:spPr>
          <a:xfrm>
            <a:off x="1384935" y="670561"/>
            <a:ext cx="5229225" cy="5510106"/>
          </a:xfrm>
          <a:prstGeom prst="rect">
            <a:avLst/>
          </a:prstGeom>
          <a:noFill/>
          <a:ln>
            <a:noFill/>
          </a:ln>
        </p:spPr>
        <p:txBody>
          <a:bodyPr spcFirstLastPara="1" wrap="square" lIns="91425" tIns="45700" rIns="91425" bIns="45700" anchor="ctr" anchorCtr="0">
            <a:normAutofit/>
          </a:bodyPr>
          <a:lstStyle>
            <a:lvl1pPr marL="457200" lvl="0" indent="-228600" algn="l">
              <a:lnSpc>
                <a:spcPct val="150000"/>
              </a:lnSpc>
              <a:spcBef>
                <a:spcPts val="1000"/>
              </a:spcBef>
              <a:spcAft>
                <a:spcPts val="0"/>
              </a:spcAft>
              <a:buClr>
                <a:srgbClr val="E43D30"/>
              </a:buClr>
              <a:buSzPts val="2400"/>
              <a:buNone/>
              <a:defRPr sz="2400"/>
            </a:lvl1pPr>
            <a:lvl2pPr marL="914400" lvl="1" indent="-228600" algn="l">
              <a:lnSpc>
                <a:spcPct val="90000"/>
              </a:lnSpc>
              <a:spcBef>
                <a:spcPts val="500"/>
              </a:spcBef>
              <a:spcAft>
                <a:spcPts val="0"/>
              </a:spcAft>
              <a:buClr>
                <a:srgbClr val="E43D30"/>
              </a:buClr>
              <a:buSzPts val="1800"/>
              <a:buNone/>
              <a:defRPr/>
            </a:lvl2pPr>
            <a:lvl3pPr marL="1371600" lvl="2" indent="-228600" algn="l">
              <a:lnSpc>
                <a:spcPct val="90000"/>
              </a:lnSpc>
              <a:spcBef>
                <a:spcPts val="500"/>
              </a:spcBef>
              <a:spcAft>
                <a:spcPts val="0"/>
              </a:spcAft>
              <a:buClr>
                <a:srgbClr val="E43D30"/>
              </a:buClr>
              <a:buSzPts val="1800"/>
              <a:buNone/>
              <a:defRPr/>
            </a:lvl3pPr>
            <a:lvl4pPr marL="1828800" lvl="3" indent="-342900" algn="l">
              <a:lnSpc>
                <a:spcPct val="90000"/>
              </a:lnSpc>
              <a:spcBef>
                <a:spcPts val="500"/>
              </a:spcBef>
              <a:spcAft>
                <a:spcPts val="0"/>
              </a:spcAft>
              <a:buClr>
                <a:srgbClr val="E43D30"/>
              </a:buClr>
              <a:buSzPts val="1800"/>
              <a:buChar char="•"/>
              <a:defRPr/>
            </a:lvl4pPr>
            <a:lvl5pPr marL="2286000" lvl="4" indent="-342900" algn="l">
              <a:lnSpc>
                <a:spcPct val="90000"/>
              </a:lnSpc>
              <a:spcBef>
                <a:spcPts val="500"/>
              </a:spcBef>
              <a:spcAft>
                <a:spcPts val="0"/>
              </a:spcAft>
              <a:buClr>
                <a:srgbClr val="E43D30"/>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dirty="0"/>
          </a:p>
        </p:txBody>
      </p:sp>
      <p:sp>
        <p:nvSpPr>
          <p:cNvPr id="4" name="Picture Placeholder 3">
            <a:extLst>
              <a:ext uri="{FF2B5EF4-FFF2-40B4-BE49-F238E27FC236}">
                <a16:creationId xmlns:a16="http://schemas.microsoft.com/office/drawing/2014/main" id="{EE15996B-8CD4-804E-941C-93E76F1A23F7}"/>
              </a:ext>
            </a:extLst>
          </p:cNvPr>
          <p:cNvSpPr>
            <a:spLocks noGrp="1"/>
          </p:cNvSpPr>
          <p:nvPr>
            <p:ph type="pic" sz="quarter" idx="10"/>
          </p:nvPr>
        </p:nvSpPr>
        <p:spPr>
          <a:xfrm>
            <a:off x="7399068" y="523208"/>
            <a:ext cx="4801790" cy="4572458"/>
          </a:xfrm>
          <a:custGeom>
            <a:avLst/>
            <a:gdLst>
              <a:gd name="connsiteX0" fmla="*/ 0 w 4840287"/>
              <a:gd name="connsiteY0" fmla="*/ 2394744 h 4789488"/>
              <a:gd name="connsiteX1" fmla="*/ 1197372 w 4840287"/>
              <a:gd name="connsiteY1" fmla="*/ 1 h 4789488"/>
              <a:gd name="connsiteX2" fmla="*/ 3642915 w 4840287"/>
              <a:gd name="connsiteY2" fmla="*/ 1 h 4789488"/>
              <a:gd name="connsiteX3" fmla="*/ 4840287 w 4840287"/>
              <a:gd name="connsiteY3" fmla="*/ 2394744 h 4789488"/>
              <a:gd name="connsiteX4" fmla="*/ 3642915 w 4840287"/>
              <a:gd name="connsiteY4" fmla="*/ 4789487 h 4789488"/>
              <a:gd name="connsiteX5" fmla="*/ 1197372 w 4840287"/>
              <a:gd name="connsiteY5" fmla="*/ 4789487 h 4789488"/>
              <a:gd name="connsiteX6" fmla="*/ 0 w 4840287"/>
              <a:gd name="connsiteY6" fmla="*/ 2394744 h 4789488"/>
              <a:gd name="connsiteX0" fmla="*/ 0 w 4840287"/>
              <a:gd name="connsiteY0" fmla="*/ 2394743 h 4789486"/>
              <a:gd name="connsiteX1" fmla="*/ 66404 w 4840287"/>
              <a:gd name="connsiteY1" fmla="*/ 360947 h 4789486"/>
              <a:gd name="connsiteX2" fmla="*/ 3642915 w 4840287"/>
              <a:gd name="connsiteY2" fmla="*/ 0 h 4789486"/>
              <a:gd name="connsiteX3" fmla="*/ 4840287 w 4840287"/>
              <a:gd name="connsiteY3" fmla="*/ 2394743 h 4789486"/>
              <a:gd name="connsiteX4" fmla="*/ 3642915 w 4840287"/>
              <a:gd name="connsiteY4" fmla="*/ 4789486 h 4789486"/>
              <a:gd name="connsiteX5" fmla="*/ 1197372 w 4840287"/>
              <a:gd name="connsiteY5" fmla="*/ 4789486 h 4789486"/>
              <a:gd name="connsiteX6" fmla="*/ 0 w 4840287"/>
              <a:gd name="connsiteY6" fmla="*/ 2394743 h 4789486"/>
              <a:gd name="connsiteX0" fmla="*/ 0 w 4840287"/>
              <a:gd name="connsiteY0" fmla="*/ 2382711 h 4777454"/>
              <a:gd name="connsiteX1" fmla="*/ 66404 w 4840287"/>
              <a:gd name="connsiteY1" fmla="*/ 348915 h 4777454"/>
              <a:gd name="connsiteX2" fmla="*/ 4822009 w 4840287"/>
              <a:gd name="connsiteY2" fmla="*/ 0 h 4777454"/>
              <a:gd name="connsiteX3" fmla="*/ 4840287 w 4840287"/>
              <a:gd name="connsiteY3" fmla="*/ 2382711 h 4777454"/>
              <a:gd name="connsiteX4" fmla="*/ 3642915 w 4840287"/>
              <a:gd name="connsiteY4" fmla="*/ 4777454 h 4777454"/>
              <a:gd name="connsiteX5" fmla="*/ 1197372 w 4840287"/>
              <a:gd name="connsiteY5" fmla="*/ 4777454 h 4777454"/>
              <a:gd name="connsiteX6" fmla="*/ 0 w 4840287"/>
              <a:gd name="connsiteY6" fmla="*/ 2382711 h 4777454"/>
              <a:gd name="connsiteX0" fmla="*/ 162196 w 4773883"/>
              <a:gd name="connsiteY0" fmla="*/ 2767722 h 4777454"/>
              <a:gd name="connsiteX1" fmla="*/ 0 w 4773883"/>
              <a:gd name="connsiteY1" fmla="*/ 348915 h 4777454"/>
              <a:gd name="connsiteX2" fmla="*/ 4755605 w 4773883"/>
              <a:gd name="connsiteY2" fmla="*/ 0 h 4777454"/>
              <a:gd name="connsiteX3" fmla="*/ 4773883 w 4773883"/>
              <a:gd name="connsiteY3" fmla="*/ 2382711 h 4777454"/>
              <a:gd name="connsiteX4" fmla="*/ 3576511 w 4773883"/>
              <a:gd name="connsiteY4" fmla="*/ 4777454 h 4777454"/>
              <a:gd name="connsiteX5" fmla="*/ 1130968 w 4773883"/>
              <a:gd name="connsiteY5" fmla="*/ 4777454 h 4777454"/>
              <a:gd name="connsiteX6" fmla="*/ 162196 w 4773883"/>
              <a:gd name="connsiteY6" fmla="*/ 2767722 h 4777454"/>
              <a:gd name="connsiteX0" fmla="*/ 162196 w 4773883"/>
              <a:gd name="connsiteY0" fmla="*/ 2767722 h 4777454"/>
              <a:gd name="connsiteX1" fmla="*/ 0 w 4773883"/>
              <a:gd name="connsiteY1" fmla="*/ 348915 h 4777454"/>
              <a:gd name="connsiteX2" fmla="*/ 4755605 w 4773883"/>
              <a:gd name="connsiteY2" fmla="*/ 0 h 4777454"/>
              <a:gd name="connsiteX3" fmla="*/ 4773883 w 4773883"/>
              <a:gd name="connsiteY3" fmla="*/ 2382711 h 4777454"/>
              <a:gd name="connsiteX4" fmla="*/ 3576511 w 4773883"/>
              <a:gd name="connsiteY4" fmla="*/ 4777454 h 4777454"/>
              <a:gd name="connsiteX5" fmla="*/ 974558 w 4773883"/>
              <a:gd name="connsiteY5" fmla="*/ 2695991 h 4777454"/>
              <a:gd name="connsiteX6" fmla="*/ 162196 w 4773883"/>
              <a:gd name="connsiteY6" fmla="*/ 2767722 h 4777454"/>
              <a:gd name="connsiteX0" fmla="*/ 162196 w 4773883"/>
              <a:gd name="connsiteY0" fmla="*/ 2767722 h 4380412"/>
              <a:gd name="connsiteX1" fmla="*/ 0 w 4773883"/>
              <a:gd name="connsiteY1" fmla="*/ 348915 h 4380412"/>
              <a:gd name="connsiteX2" fmla="*/ 4755605 w 4773883"/>
              <a:gd name="connsiteY2" fmla="*/ 0 h 4380412"/>
              <a:gd name="connsiteX3" fmla="*/ 4773883 w 4773883"/>
              <a:gd name="connsiteY3" fmla="*/ 2382711 h 4380412"/>
              <a:gd name="connsiteX4" fmla="*/ 857374 w 4773883"/>
              <a:gd name="connsiteY4" fmla="*/ 4380412 h 4380412"/>
              <a:gd name="connsiteX5" fmla="*/ 974558 w 4773883"/>
              <a:gd name="connsiteY5" fmla="*/ 2695991 h 4380412"/>
              <a:gd name="connsiteX6" fmla="*/ 162196 w 4773883"/>
              <a:gd name="connsiteY6" fmla="*/ 2767722 h 4380412"/>
              <a:gd name="connsiteX0" fmla="*/ 162196 w 4785915"/>
              <a:gd name="connsiteY0" fmla="*/ 2767722 h 4572458"/>
              <a:gd name="connsiteX1" fmla="*/ 0 w 4785915"/>
              <a:gd name="connsiteY1" fmla="*/ 348915 h 4572458"/>
              <a:gd name="connsiteX2" fmla="*/ 4755605 w 4785915"/>
              <a:gd name="connsiteY2" fmla="*/ 0 h 4572458"/>
              <a:gd name="connsiteX3" fmla="*/ 4785915 w 4785915"/>
              <a:gd name="connsiteY3" fmla="*/ 4572458 h 4572458"/>
              <a:gd name="connsiteX4" fmla="*/ 857374 w 4785915"/>
              <a:gd name="connsiteY4" fmla="*/ 4380412 h 4572458"/>
              <a:gd name="connsiteX5" fmla="*/ 974558 w 4785915"/>
              <a:gd name="connsiteY5" fmla="*/ 2695991 h 4572458"/>
              <a:gd name="connsiteX6" fmla="*/ 162196 w 4785915"/>
              <a:gd name="connsiteY6" fmla="*/ 2767722 h 4572458"/>
              <a:gd name="connsiteX0" fmla="*/ 162196 w 4785915"/>
              <a:gd name="connsiteY0" fmla="*/ 2767722 h 4572458"/>
              <a:gd name="connsiteX1" fmla="*/ 0 w 4785915"/>
              <a:gd name="connsiteY1" fmla="*/ 348915 h 4572458"/>
              <a:gd name="connsiteX2" fmla="*/ 4755605 w 4785915"/>
              <a:gd name="connsiteY2" fmla="*/ 0 h 4572458"/>
              <a:gd name="connsiteX3" fmla="*/ 4785915 w 4785915"/>
              <a:gd name="connsiteY3" fmla="*/ 4572458 h 4572458"/>
              <a:gd name="connsiteX4" fmla="*/ 857374 w 4785915"/>
              <a:gd name="connsiteY4" fmla="*/ 4380412 h 4572458"/>
              <a:gd name="connsiteX5" fmla="*/ 876133 w 4785915"/>
              <a:gd name="connsiteY5" fmla="*/ 2794416 h 4572458"/>
              <a:gd name="connsiteX6" fmla="*/ 162196 w 4785915"/>
              <a:gd name="connsiteY6" fmla="*/ 2767722 h 4572458"/>
              <a:gd name="connsiteX0" fmla="*/ 162196 w 4785915"/>
              <a:gd name="connsiteY0" fmla="*/ 2767722 h 4572458"/>
              <a:gd name="connsiteX1" fmla="*/ 0 w 4785915"/>
              <a:gd name="connsiteY1" fmla="*/ 348915 h 4572458"/>
              <a:gd name="connsiteX2" fmla="*/ 4755605 w 4785915"/>
              <a:gd name="connsiteY2" fmla="*/ 0 h 4572458"/>
              <a:gd name="connsiteX3" fmla="*/ 4785915 w 4785915"/>
              <a:gd name="connsiteY3" fmla="*/ 4572458 h 4572458"/>
              <a:gd name="connsiteX4" fmla="*/ 857374 w 4785915"/>
              <a:gd name="connsiteY4" fmla="*/ 4380412 h 4572458"/>
              <a:gd name="connsiteX5" fmla="*/ 961858 w 4785915"/>
              <a:gd name="connsiteY5" fmla="*/ 2692816 h 4572458"/>
              <a:gd name="connsiteX6" fmla="*/ 162196 w 4785915"/>
              <a:gd name="connsiteY6" fmla="*/ 2767722 h 4572458"/>
              <a:gd name="connsiteX0" fmla="*/ 108221 w 4785915"/>
              <a:gd name="connsiteY0" fmla="*/ 2837572 h 4572458"/>
              <a:gd name="connsiteX1" fmla="*/ 0 w 4785915"/>
              <a:gd name="connsiteY1" fmla="*/ 348915 h 4572458"/>
              <a:gd name="connsiteX2" fmla="*/ 4755605 w 4785915"/>
              <a:gd name="connsiteY2" fmla="*/ 0 h 4572458"/>
              <a:gd name="connsiteX3" fmla="*/ 4785915 w 4785915"/>
              <a:gd name="connsiteY3" fmla="*/ 4572458 h 4572458"/>
              <a:gd name="connsiteX4" fmla="*/ 857374 w 4785915"/>
              <a:gd name="connsiteY4" fmla="*/ 4380412 h 4572458"/>
              <a:gd name="connsiteX5" fmla="*/ 961858 w 4785915"/>
              <a:gd name="connsiteY5" fmla="*/ 2692816 h 4572458"/>
              <a:gd name="connsiteX6" fmla="*/ 108221 w 4785915"/>
              <a:gd name="connsiteY6" fmla="*/ 2837572 h 4572458"/>
              <a:gd name="connsiteX0" fmla="*/ 146321 w 4785915"/>
              <a:gd name="connsiteY0" fmla="*/ 2764547 h 4572458"/>
              <a:gd name="connsiteX1" fmla="*/ 0 w 4785915"/>
              <a:gd name="connsiteY1" fmla="*/ 348915 h 4572458"/>
              <a:gd name="connsiteX2" fmla="*/ 4755605 w 4785915"/>
              <a:gd name="connsiteY2" fmla="*/ 0 h 4572458"/>
              <a:gd name="connsiteX3" fmla="*/ 4785915 w 4785915"/>
              <a:gd name="connsiteY3" fmla="*/ 4572458 h 4572458"/>
              <a:gd name="connsiteX4" fmla="*/ 857374 w 4785915"/>
              <a:gd name="connsiteY4" fmla="*/ 4380412 h 4572458"/>
              <a:gd name="connsiteX5" fmla="*/ 961858 w 4785915"/>
              <a:gd name="connsiteY5" fmla="*/ 2692816 h 4572458"/>
              <a:gd name="connsiteX6" fmla="*/ 146321 w 4785915"/>
              <a:gd name="connsiteY6" fmla="*/ 2764547 h 4572458"/>
              <a:gd name="connsiteX0" fmla="*/ 165371 w 4804965"/>
              <a:gd name="connsiteY0" fmla="*/ 2764547 h 4572458"/>
              <a:gd name="connsiteX1" fmla="*/ 0 w 4804965"/>
              <a:gd name="connsiteY1" fmla="*/ 352090 h 4572458"/>
              <a:gd name="connsiteX2" fmla="*/ 4774655 w 4804965"/>
              <a:gd name="connsiteY2" fmla="*/ 0 h 4572458"/>
              <a:gd name="connsiteX3" fmla="*/ 4804965 w 4804965"/>
              <a:gd name="connsiteY3" fmla="*/ 4572458 h 4572458"/>
              <a:gd name="connsiteX4" fmla="*/ 876424 w 4804965"/>
              <a:gd name="connsiteY4" fmla="*/ 4380412 h 4572458"/>
              <a:gd name="connsiteX5" fmla="*/ 980908 w 4804965"/>
              <a:gd name="connsiteY5" fmla="*/ 2692816 h 4572458"/>
              <a:gd name="connsiteX6" fmla="*/ 165371 w 4804965"/>
              <a:gd name="connsiteY6" fmla="*/ 2764547 h 4572458"/>
              <a:gd name="connsiteX0" fmla="*/ 165371 w 4804965"/>
              <a:gd name="connsiteY0" fmla="*/ 2758197 h 4566108"/>
              <a:gd name="connsiteX1" fmla="*/ 0 w 4804965"/>
              <a:gd name="connsiteY1" fmla="*/ 345740 h 4566108"/>
              <a:gd name="connsiteX2" fmla="*/ 4793705 w 4804965"/>
              <a:gd name="connsiteY2" fmla="*/ 0 h 4566108"/>
              <a:gd name="connsiteX3" fmla="*/ 4804965 w 4804965"/>
              <a:gd name="connsiteY3" fmla="*/ 4566108 h 4566108"/>
              <a:gd name="connsiteX4" fmla="*/ 876424 w 4804965"/>
              <a:gd name="connsiteY4" fmla="*/ 4374062 h 4566108"/>
              <a:gd name="connsiteX5" fmla="*/ 980908 w 4804965"/>
              <a:gd name="connsiteY5" fmla="*/ 2686466 h 4566108"/>
              <a:gd name="connsiteX6" fmla="*/ 165371 w 4804965"/>
              <a:gd name="connsiteY6" fmla="*/ 2758197 h 4566108"/>
              <a:gd name="connsiteX0" fmla="*/ 165371 w 4793783"/>
              <a:gd name="connsiteY0" fmla="*/ 2758197 h 4604208"/>
              <a:gd name="connsiteX1" fmla="*/ 0 w 4793783"/>
              <a:gd name="connsiteY1" fmla="*/ 345740 h 4604208"/>
              <a:gd name="connsiteX2" fmla="*/ 4793705 w 4793783"/>
              <a:gd name="connsiteY2" fmla="*/ 0 h 4604208"/>
              <a:gd name="connsiteX3" fmla="*/ 4668440 w 4793783"/>
              <a:gd name="connsiteY3" fmla="*/ 4604208 h 4604208"/>
              <a:gd name="connsiteX4" fmla="*/ 876424 w 4793783"/>
              <a:gd name="connsiteY4" fmla="*/ 4374062 h 4604208"/>
              <a:gd name="connsiteX5" fmla="*/ 980908 w 4793783"/>
              <a:gd name="connsiteY5" fmla="*/ 2686466 h 4604208"/>
              <a:gd name="connsiteX6" fmla="*/ 165371 w 4793783"/>
              <a:gd name="connsiteY6" fmla="*/ 2758197 h 4604208"/>
              <a:gd name="connsiteX0" fmla="*/ 165371 w 4801790"/>
              <a:gd name="connsiteY0" fmla="*/ 2758197 h 4572458"/>
              <a:gd name="connsiteX1" fmla="*/ 0 w 4801790"/>
              <a:gd name="connsiteY1" fmla="*/ 345740 h 4572458"/>
              <a:gd name="connsiteX2" fmla="*/ 4793705 w 4801790"/>
              <a:gd name="connsiteY2" fmla="*/ 0 h 4572458"/>
              <a:gd name="connsiteX3" fmla="*/ 4801790 w 4801790"/>
              <a:gd name="connsiteY3" fmla="*/ 4572458 h 4572458"/>
              <a:gd name="connsiteX4" fmla="*/ 876424 w 4801790"/>
              <a:gd name="connsiteY4" fmla="*/ 4374062 h 4572458"/>
              <a:gd name="connsiteX5" fmla="*/ 980908 w 4801790"/>
              <a:gd name="connsiteY5" fmla="*/ 2686466 h 4572458"/>
              <a:gd name="connsiteX6" fmla="*/ 165371 w 4801790"/>
              <a:gd name="connsiteY6" fmla="*/ 2758197 h 4572458"/>
              <a:gd name="connsiteX0" fmla="*/ 165371 w 4801790"/>
              <a:gd name="connsiteY0" fmla="*/ 2758197 h 4572458"/>
              <a:gd name="connsiteX1" fmla="*/ 0 w 4801790"/>
              <a:gd name="connsiteY1" fmla="*/ 345740 h 4572458"/>
              <a:gd name="connsiteX2" fmla="*/ 4793705 w 4801790"/>
              <a:gd name="connsiteY2" fmla="*/ 0 h 4572458"/>
              <a:gd name="connsiteX3" fmla="*/ 4801790 w 4801790"/>
              <a:gd name="connsiteY3" fmla="*/ 4572458 h 4572458"/>
              <a:gd name="connsiteX4" fmla="*/ 816099 w 4801790"/>
              <a:gd name="connsiteY4" fmla="*/ 4437562 h 4572458"/>
              <a:gd name="connsiteX5" fmla="*/ 980908 w 4801790"/>
              <a:gd name="connsiteY5" fmla="*/ 2686466 h 4572458"/>
              <a:gd name="connsiteX6" fmla="*/ 165371 w 4801790"/>
              <a:gd name="connsiteY6" fmla="*/ 2758197 h 4572458"/>
              <a:gd name="connsiteX0" fmla="*/ 165371 w 4801790"/>
              <a:gd name="connsiteY0" fmla="*/ 2758197 h 4572458"/>
              <a:gd name="connsiteX1" fmla="*/ 0 w 4801790"/>
              <a:gd name="connsiteY1" fmla="*/ 345740 h 4572458"/>
              <a:gd name="connsiteX2" fmla="*/ 4793705 w 4801790"/>
              <a:gd name="connsiteY2" fmla="*/ 0 h 4572458"/>
              <a:gd name="connsiteX3" fmla="*/ 4801790 w 4801790"/>
              <a:gd name="connsiteY3" fmla="*/ 4572458 h 4572458"/>
              <a:gd name="connsiteX4" fmla="*/ 889124 w 4801790"/>
              <a:gd name="connsiteY4" fmla="*/ 4374062 h 4572458"/>
              <a:gd name="connsiteX5" fmla="*/ 980908 w 4801790"/>
              <a:gd name="connsiteY5" fmla="*/ 2686466 h 4572458"/>
              <a:gd name="connsiteX6" fmla="*/ 165371 w 4801790"/>
              <a:gd name="connsiteY6" fmla="*/ 2758197 h 45724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801790" h="4572458">
                <a:moveTo>
                  <a:pt x="165371" y="2758197"/>
                </a:moveTo>
                <a:lnTo>
                  <a:pt x="0" y="345740"/>
                </a:lnTo>
                <a:lnTo>
                  <a:pt x="4793705" y="0"/>
                </a:lnTo>
                <a:cubicBezTo>
                  <a:pt x="4797458" y="1522036"/>
                  <a:pt x="4798037" y="3050422"/>
                  <a:pt x="4801790" y="4572458"/>
                </a:cubicBezTo>
                <a:lnTo>
                  <a:pt x="889124" y="4374062"/>
                </a:lnTo>
                <a:lnTo>
                  <a:pt x="980908" y="2686466"/>
                </a:lnTo>
                <a:lnTo>
                  <a:pt x="165371" y="2758197"/>
                </a:lnTo>
                <a:close/>
              </a:path>
            </a:pathLst>
          </a:custGeom>
          <a:noFill/>
          <a:ln>
            <a:noFill/>
          </a:ln>
        </p:spPr>
        <p:txBody>
          <a:bodyPr/>
          <a:lstStyle/>
          <a:p>
            <a:endParaRPr lang="en-CL"/>
          </a:p>
        </p:txBody>
      </p:sp>
    </p:spTree>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15:guide id="1" orient="horz" pos="2160">
          <p15:clr>
            <a:srgbClr val="FBAE40"/>
          </p15:clr>
        </p15:guide>
        <p15:guide id="2" pos="4656">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and Vertical Text" userDrawn="1">
  <p:cSld name="TITLE-PARAGRAPH-IMAGE">
    <p:bg>
      <p:bgRef idx="1001">
        <a:schemeClr val="bg1"/>
      </p:bgRef>
    </p:bg>
    <p:spTree>
      <p:nvGrpSpPr>
        <p:cNvPr id="1" name="Shape 29"/>
        <p:cNvGrpSpPr/>
        <p:nvPr/>
      </p:nvGrpSpPr>
      <p:grpSpPr>
        <a:xfrm>
          <a:off x="0" y="0"/>
          <a:ext cx="0" cy="0"/>
          <a:chOff x="0" y="0"/>
          <a:chExt cx="0" cy="0"/>
        </a:xfrm>
      </p:grpSpPr>
      <p:pic>
        <p:nvPicPr>
          <p:cNvPr id="5" name="Picture 4" descr="A picture containing text&#10;&#10;Description automatically generated">
            <a:extLst>
              <a:ext uri="{FF2B5EF4-FFF2-40B4-BE49-F238E27FC236}">
                <a16:creationId xmlns:a16="http://schemas.microsoft.com/office/drawing/2014/main" id="{EB70313F-A889-494D-9989-994062DD597C}"/>
              </a:ext>
            </a:extLst>
          </p:cNvPr>
          <p:cNvPicPr>
            <a:picLocks noChangeAspect="1"/>
          </p:cNvPicPr>
          <p:nvPr userDrawn="1"/>
        </p:nvPicPr>
        <p:blipFill>
          <a:blip r:embed="rId2"/>
          <a:stretch>
            <a:fillRect/>
          </a:stretch>
        </p:blipFill>
        <p:spPr>
          <a:xfrm>
            <a:off x="0" y="0"/>
            <a:ext cx="12192000" cy="6858000"/>
          </a:xfrm>
          <a:prstGeom prst="rect">
            <a:avLst/>
          </a:prstGeom>
        </p:spPr>
      </p:pic>
      <p:sp>
        <p:nvSpPr>
          <p:cNvPr id="31" name="Google Shape;31;p16"/>
          <p:cNvSpPr txBox="1">
            <a:spLocks noGrp="1"/>
          </p:cNvSpPr>
          <p:nvPr>
            <p:ph type="body" idx="1"/>
          </p:nvPr>
        </p:nvSpPr>
        <p:spPr>
          <a:xfrm>
            <a:off x="1570038" y="954088"/>
            <a:ext cx="4910137" cy="1192764"/>
          </a:xfrm>
          <a:prstGeom prst="rect">
            <a:avLst/>
          </a:prstGeom>
          <a:noFill/>
          <a:ln>
            <a:noFill/>
          </a:ln>
        </p:spPr>
        <p:txBody>
          <a:bodyPr spcFirstLastPara="1" wrap="square" lIns="91425" tIns="45700" rIns="91425" bIns="45700" anchor="t" anchorCtr="0">
            <a:normAutofit/>
          </a:bodyPr>
          <a:lstStyle>
            <a:lvl1pPr marL="457200" lvl="0" indent="-228600" algn="l">
              <a:lnSpc>
                <a:spcPct val="100000"/>
              </a:lnSpc>
              <a:spcBef>
                <a:spcPts val="1000"/>
              </a:spcBef>
              <a:spcAft>
                <a:spcPts val="0"/>
              </a:spcAft>
              <a:buClr>
                <a:srgbClr val="E43D30"/>
              </a:buClr>
              <a:buSzPts val="2800"/>
              <a:buNone/>
              <a:defRPr sz="2800"/>
            </a:lvl1pPr>
            <a:lvl2pPr marL="914400" lvl="1" indent="-228600" algn="l">
              <a:lnSpc>
                <a:spcPct val="90000"/>
              </a:lnSpc>
              <a:spcBef>
                <a:spcPts val="500"/>
              </a:spcBef>
              <a:spcAft>
                <a:spcPts val="0"/>
              </a:spcAft>
              <a:buClr>
                <a:srgbClr val="E43D30"/>
              </a:buClr>
              <a:buSzPts val="1800"/>
              <a:buNone/>
              <a:defRPr/>
            </a:lvl2pPr>
            <a:lvl3pPr marL="1371600" lvl="2" indent="-228600" algn="l">
              <a:lnSpc>
                <a:spcPct val="90000"/>
              </a:lnSpc>
              <a:spcBef>
                <a:spcPts val="500"/>
              </a:spcBef>
              <a:spcAft>
                <a:spcPts val="0"/>
              </a:spcAft>
              <a:buClr>
                <a:srgbClr val="E43D30"/>
              </a:buClr>
              <a:buSzPts val="1800"/>
              <a:buNone/>
              <a:defRPr/>
            </a:lvl3pPr>
            <a:lvl4pPr marL="1828800" lvl="3" indent="-342900" algn="l">
              <a:lnSpc>
                <a:spcPct val="90000"/>
              </a:lnSpc>
              <a:spcBef>
                <a:spcPts val="500"/>
              </a:spcBef>
              <a:spcAft>
                <a:spcPts val="0"/>
              </a:spcAft>
              <a:buClr>
                <a:srgbClr val="E43D30"/>
              </a:buClr>
              <a:buSzPts val="1800"/>
              <a:buChar char="•"/>
              <a:defRPr/>
            </a:lvl4pPr>
            <a:lvl5pPr marL="2286000" lvl="4" indent="-342900" algn="l">
              <a:lnSpc>
                <a:spcPct val="90000"/>
              </a:lnSpc>
              <a:spcBef>
                <a:spcPts val="500"/>
              </a:spcBef>
              <a:spcAft>
                <a:spcPts val="0"/>
              </a:spcAft>
              <a:buClr>
                <a:srgbClr val="E43D30"/>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2" name="Google Shape;32;p16"/>
          <p:cNvSpPr txBox="1">
            <a:spLocks noGrp="1"/>
          </p:cNvSpPr>
          <p:nvPr>
            <p:ph type="body" idx="3"/>
          </p:nvPr>
        </p:nvSpPr>
        <p:spPr>
          <a:xfrm>
            <a:off x="1550987" y="2524124"/>
            <a:ext cx="4910137" cy="3379787"/>
          </a:xfrm>
          <a:prstGeom prst="rect">
            <a:avLst/>
          </a:prstGeom>
          <a:noFill/>
          <a:ln>
            <a:noFill/>
          </a:ln>
        </p:spPr>
        <p:txBody>
          <a:bodyPr spcFirstLastPara="1" wrap="square" lIns="91425" tIns="45700" rIns="91425" bIns="45700" anchor="t" anchorCtr="0">
            <a:normAutofit/>
          </a:bodyPr>
          <a:lstStyle>
            <a:lvl1pPr marL="457200" lvl="0" indent="-228600" algn="l">
              <a:lnSpc>
                <a:spcPct val="150000"/>
              </a:lnSpc>
              <a:spcBef>
                <a:spcPts val="1000"/>
              </a:spcBef>
              <a:spcAft>
                <a:spcPts val="0"/>
              </a:spcAft>
              <a:buClr>
                <a:srgbClr val="E43D30"/>
              </a:buClr>
              <a:buSzPts val="1800"/>
              <a:buNone/>
              <a:defRPr/>
            </a:lvl1pPr>
            <a:lvl2pPr marL="914400" lvl="1" indent="-228600" algn="l">
              <a:lnSpc>
                <a:spcPct val="90000"/>
              </a:lnSpc>
              <a:spcBef>
                <a:spcPts val="500"/>
              </a:spcBef>
              <a:spcAft>
                <a:spcPts val="0"/>
              </a:spcAft>
              <a:buClr>
                <a:srgbClr val="E43D30"/>
              </a:buClr>
              <a:buSzPts val="1800"/>
              <a:buNone/>
              <a:defRPr/>
            </a:lvl2pPr>
            <a:lvl3pPr marL="1371600" lvl="2" indent="-228600" algn="l">
              <a:lnSpc>
                <a:spcPct val="90000"/>
              </a:lnSpc>
              <a:spcBef>
                <a:spcPts val="500"/>
              </a:spcBef>
              <a:spcAft>
                <a:spcPts val="0"/>
              </a:spcAft>
              <a:buClr>
                <a:srgbClr val="E43D30"/>
              </a:buClr>
              <a:buSzPts val="1800"/>
              <a:buNone/>
              <a:defRPr/>
            </a:lvl3pPr>
            <a:lvl4pPr marL="1828800" lvl="3" indent="-342900" algn="l">
              <a:lnSpc>
                <a:spcPct val="90000"/>
              </a:lnSpc>
              <a:spcBef>
                <a:spcPts val="500"/>
              </a:spcBef>
              <a:spcAft>
                <a:spcPts val="0"/>
              </a:spcAft>
              <a:buClr>
                <a:srgbClr val="E43D30"/>
              </a:buClr>
              <a:buSzPts val="1800"/>
              <a:buChar char="•"/>
              <a:defRPr/>
            </a:lvl4pPr>
            <a:lvl5pPr marL="2286000" lvl="4" indent="-342900" algn="l">
              <a:lnSpc>
                <a:spcPct val="90000"/>
              </a:lnSpc>
              <a:spcBef>
                <a:spcPts val="500"/>
              </a:spcBef>
              <a:spcAft>
                <a:spcPts val="0"/>
              </a:spcAft>
              <a:buClr>
                <a:srgbClr val="E43D30"/>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 name="Picture Placeholder 2">
            <a:extLst>
              <a:ext uri="{FF2B5EF4-FFF2-40B4-BE49-F238E27FC236}">
                <a16:creationId xmlns:a16="http://schemas.microsoft.com/office/drawing/2014/main" id="{E6B3E2F1-A998-0543-A6F2-D2EAD82D12A5}"/>
              </a:ext>
            </a:extLst>
          </p:cNvPr>
          <p:cNvSpPr>
            <a:spLocks noGrp="1"/>
          </p:cNvSpPr>
          <p:nvPr>
            <p:ph type="pic" sz="quarter" idx="10"/>
          </p:nvPr>
        </p:nvSpPr>
        <p:spPr>
          <a:xfrm>
            <a:off x="7587090" y="274779"/>
            <a:ext cx="4608409" cy="6273659"/>
          </a:xfrm>
          <a:custGeom>
            <a:avLst/>
            <a:gdLst>
              <a:gd name="connsiteX0" fmla="*/ 0 w 4614862"/>
              <a:gd name="connsiteY0" fmla="*/ 3086100 h 6172200"/>
              <a:gd name="connsiteX1" fmla="*/ 440680 w 4614862"/>
              <a:gd name="connsiteY1" fmla="*/ 1178789 h 6172200"/>
              <a:gd name="connsiteX2" fmla="*/ 1594396 w 4614862"/>
              <a:gd name="connsiteY2" fmla="*/ 7 h 6172200"/>
              <a:gd name="connsiteX3" fmla="*/ 3020466 w 4614862"/>
              <a:gd name="connsiteY3" fmla="*/ 7 h 6172200"/>
              <a:gd name="connsiteX4" fmla="*/ 4174182 w 4614862"/>
              <a:gd name="connsiteY4" fmla="*/ 1178789 h 6172200"/>
              <a:gd name="connsiteX5" fmla="*/ 4614862 w 4614862"/>
              <a:gd name="connsiteY5" fmla="*/ 3086100 h 6172200"/>
              <a:gd name="connsiteX6" fmla="*/ 4174182 w 4614862"/>
              <a:gd name="connsiteY6" fmla="*/ 4993411 h 6172200"/>
              <a:gd name="connsiteX7" fmla="*/ 3020466 w 4614862"/>
              <a:gd name="connsiteY7" fmla="*/ 6172193 h 6172200"/>
              <a:gd name="connsiteX8" fmla="*/ 1594396 w 4614862"/>
              <a:gd name="connsiteY8" fmla="*/ 6172193 h 6172200"/>
              <a:gd name="connsiteX9" fmla="*/ 440680 w 4614862"/>
              <a:gd name="connsiteY9" fmla="*/ 4993411 h 6172200"/>
              <a:gd name="connsiteX10" fmla="*/ 0 w 4614862"/>
              <a:gd name="connsiteY10" fmla="*/ 3086100 h 6172200"/>
              <a:gd name="connsiteX0" fmla="*/ 0 w 4210260"/>
              <a:gd name="connsiteY0" fmla="*/ 3053725 h 6172186"/>
              <a:gd name="connsiteX1" fmla="*/ 36078 w 4210260"/>
              <a:gd name="connsiteY1" fmla="*/ 1178782 h 6172186"/>
              <a:gd name="connsiteX2" fmla="*/ 1189794 w 4210260"/>
              <a:gd name="connsiteY2" fmla="*/ 0 h 6172186"/>
              <a:gd name="connsiteX3" fmla="*/ 2615864 w 4210260"/>
              <a:gd name="connsiteY3" fmla="*/ 0 h 6172186"/>
              <a:gd name="connsiteX4" fmla="*/ 3769580 w 4210260"/>
              <a:gd name="connsiteY4" fmla="*/ 1178782 h 6172186"/>
              <a:gd name="connsiteX5" fmla="*/ 4210260 w 4210260"/>
              <a:gd name="connsiteY5" fmla="*/ 3086093 h 6172186"/>
              <a:gd name="connsiteX6" fmla="*/ 3769580 w 4210260"/>
              <a:gd name="connsiteY6" fmla="*/ 4993404 h 6172186"/>
              <a:gd name="connsiteX7" fmla="*/ 2615864 w 4210260"/>
              <a:gd name="connsiteY7" fmla="*/ 6172186 h 6172186"/>
              <a:gd name="connsiteX8" fmla="*/ 1189794 w 4210260"/>
              <a:gd name="connsiteY8" fmla="*/ 6172186 h 6172186"/>
              <a:gd name="connsiteX9" fmla="*/ 36078 w 4210260"/>
              <a:gd name="connsiteY9" fmla="*/ 4993404 h 6172186"/>
              <a:gd name="connsiteX10" fmla="*/ 0 w 4210260"/>
              <a:gd name="connsiteY10" fmla="*/ 3053725 h 6172186"/>
              <a:gd name="connsiteX0" fmla="*/ 368524 w 4578784"/>
              <a:gd name="connsiteY0" fmla="*/ 3053725 h 6172186"/>
              <a:gd name="connsiteX1" fmla="*/ 0 w 4578784"/>
              <a:gd name="connsiteY1" fmla="*/ 895560 h 6172186"/>
              <a:gd name="connsiteX2" fmla="*/ 1558318 w 4578784"/>
              <a:gd name="connsiteY2" fmla="*/ 0 h 6172186"/>
              <a:gd name="connsiteX3" fmla="*/ 2984388 w 4578784"/>
              <a:gd name="connsiteY3" fmla="*/ 0 h 6172186"/>
              <a:gd name="connsiteX4" fmla="*/ 4138104 w 4578784"/>
              <a:gd name="connsiteY4" fmla="*/ 1178782 h 6172186"/>
              <a:gd name="connsiteX5" fmla="*/ 4578784 w 4578784"/>
              <a:gd name="connsiteY5" fmla="*/ 3086093 h 6172186"/>
              <a:gd name="connsiteX6" fmla="*/ 4138104 w 4578784"/>
              <a:gd name="connsiteY6" fmla="*/ 4993404 h 6172186"/>
              <a:gd name="connsiteX7" fmla="*/ 2984388 w 4578784"/>
              <a:gd name="connsiteY7" fmla="*/ 6172186 h 6172186"/>
              <a:gd name="connsiteX8" fmla="*/ 1558318 w 4578784"/>
              <a:gd name="connsiteY8" fmla="*/ 6172186 h 6172186"/>
              <a:gd name="connsiteX9" fmla="*/ 404602 w 4578784"/>
              <a:gd name="connsiteY9" fmla="*/ 4993404 h 6172186"/>
              <a:gd name="connsiteX10" fmla="*/ 368524 w 4578784"/>
              <a:gd name="connsiteY10" fmla="*/ 3053725 h 6172186"/>
              <a:gd name="connsiteX0" fmla="*/ 368524 w 4578784"/>
              <a:gd name="connsiteY0" fmla="*/ 3053725 h 6172186"/>
              <a:gd name="connsiteX1" fmla="*/ 0 w 4578784"/>
              <a:gd name="connsiteY1" fmla="*/ 895560 h 6172186"/>
              <a:gd name="connsiteX2" fmla="*/ 1558318 w 4578784"/>
              <a:gd name="connsiteY2" fmla="*/ 0 h 6172186"/>
              <a:gd name="connsiteX3" fmla="*/ 2984388 w 4578784"/>
              <a:gd name="connsiteY3" fmla="*/ 0 h 6172186"/>
              <a:gd name="connsiteX4" fmla="*/ 4138104 w 4578784"/>
              <a:gd name="connsiteY4" fmla="*/ 1178782 h 6172186"/>
              <a:gd name="connsiteX5" fmla="*/ 4578784 w 4578784"/>
              <a:gd name="connsiteY5" fmla="*/ 3086093 h 6172186"/>
              <a:gd name="connsiteX6" fmla="*/ 4138104 w 4578784"/>
              <a:gd name="connsiteY6" fmla="*/ 4993404 h 6172186"/>
              <a:gd name="connsiteX7" fmla="*/ 2984388 w 4578784"/>
              <a:gd name="connsiteY7" fmla="*/ 6172186 h 6172186"/>
              <a:gd name="connsiteX8" fmla="*/ 1558318 w 4578784"/>
              <a:gd name="connsiteY8" fmla="*/ 6172186 h 6172186"/>
              <a:gd name="connsiteX9" fmla="*/ 3002145 w 4578784"/>
              <a:gd name="connsiteY9" fmla="*/ 2670990 h 6172186"/>
              <a:gd name="connsiteX10" fmla="*/ 368524 w 4578784"/>
              <a:gd name="connsiteY10" fmla="*/ 3053725 h 6172186"/>
              <a:gd name="connsiteX0" fmla="*/ 368524 w 4578784"/>
              <a:gd name="connsiteY0" fmla="*/ 3053725 h 6172186"/>
              <a:gd name="connsiteX1" fmla="*/ 0 w 4578784"/>
              <a:gd name="connsiteY1" fmla="*/ 895560 h 6172186"/>
              <a:gd name="connsiteX2" fmla="*/ 1558318 w 4578784"/>
              <a:gd name="connsiteY2" fmla="*/ 0 h 6172186"/>
              <a:gd name="connsiteX3" fmla="*/ 2984388 w 4578784"/>
              <a:gd name="connsiteY3" fmla="*/ 0 h 6172186"/>
              <a:gd name="connsiteX4" fmla="*/ 4138104 w 4578784"/>
              <a:gd name="connsiteY4" fmla="*/ 1178782 h 6172186"/>
              <a:gd name="connsiteX5" fmla="*/ 4578784 w 4578784"/>
              <a:gd name="connsiteY5" fmla="*/ 3086093 h 6172186"/>
              <a:gd name="connsiteX6" fmla="*/ 4138104 w 4578784"/>
              <a:gd name="connsiteY6" fmla="*/ 4993404 h 6172186"/>
              <a:gd name="connsiteX7" fmla="*/ 2984388 w 4578784"/>
              <a:gd name="connsiteY7" fmla="*/ 6172186 h 6172186"/>
              <a:gd name="connsiteX8" fmla="*/ 2998700 w 4578784"/>
              <a:gd name="connsiteY8" fmla="*/ 3307605 h 6172186"/>
              <a:gd name="connsiteX9" fmla="*/ 3002145 w 4578784"/>
              <a:gd name="connsiteY9" fmla="*/ 2670990 h 6172186"/>
              <a:gd name="connsiteX10" fmla="*/ 368524 w 4578784"/>
              <a:gd name="connsiteY10" fmla="*/ 3053725 h 6172186"/>
              <a:gd name="connsiteX0" fmla="*/ 368524 w 4578784"/>
              <a:gd name="connsiteY0" fmla="*/ 3053725 h 6172186"/>
              <a:gd name="connsiteX1" fmla="*/ 0 w 4578784"/>
              <a:gd name="connsiteY1" fmla="*/ 895560 h 6172186"/>
              <a:gd name="connsiteX2" fmla="*/ 1558318 w 4578784"/>
              <a:gd name="connsiteY2" fmla="*/ 0 h 6172186"/>
              <a:gd name="connsiteX3" fmla="*/ 2984388 w 4578784"/>
              <a:gd name="connsiteY3" fmla="*/ 0 h 6172186"/>
              <a:gd name="connsiteX4" fmla="*/ 4138104 w 4578784"/>
              <a:gd name="connsiteY4" fmla="*/ 1178782 h 6172186"/>
              <a:gd name="connsiteX5" fmla="*/ 4578784 w 4578784"/>
              <a:gd name="connsiteY5" fmla="*/ 3086093 h 6172186"/>
              <a:gd name="connsiteX6" fmla="*/ 4097644 w 4578784"/>
              <a:gd name="connsiteY6" fmla="*/ 5794516 h 6172186"/>
              <a:gd name="connsiteX7" fmla="*/ 2984388 w 4578784"/>
              <a:gd name="connsiteY7" fmla="*/ 6172186 h 6172186"/>
              <a:gd name="connsiteX8" fmla="*/ 2998700 w 4578784"/>
              <a:gd name="connsiteY8" fmla="*/ 3307605 h 6172186"/>
              <a:gd name="connsiteX9" fmla="*/ 3002145 w 4578784"/>
              <a:gd name="connsiteY9" fmla="*/ 2670990 h 6172186"/>
              <a:gd name="connsiteX10" fmla="*/ 368524 w 4578784"/>
              <a:gd name="connsiteY10" fmla="*/ 3053725 h 6172186"/>
              <a:gd name="connsiteX0" fmla="*/ 368524 w 4578784"/>
              <a:gd name="connsiteY0" fmla="*/ 3053725 h 6172186"/>
              <a:gd name="connsiteX1" fmla="*/ 0 w 4578784"/>
              <a:gd name="connsiteY1" fmla="*/ 895560 h 6172186"/>
              <a:gd name="connsiteX2" fmla="*/ 1558318 w 4578784"/>
              <a:gd name="connsiteY2" fmla="*/ 0 h 6172186"/>
              <a:gd name="connsiteX3" fmla="*/ 2984388 w 4578784"/>
              <a:gd name="connsiteY3" fmla="*/ 0 h 6172186"/>
              <a:gd name="connsiteX4" fmla="*/ 4138104 w 4578784"/>
              <a:gd name="connsiteY4" fmla="*/ 1178782 h 6172186"/>
              <a:gd name="connsiteX5" fmla="*/ 4578784 w 4578784"/>
              <a:gd name="connsiteY5" fmla="*/ 3086093 h 6172186"/>
              <a:gd name="connsiteX6" fmla="*/ 4542706 w 4578784"/>
              <a:gd name="connsiteY6" fmla="*/ 6166749 h 6172186"/>
              <a:gd name="connsiteX7" fmla="*/ 2984388 w 4578784"/>
              <a:gd name="connsiteY7" fmla="*/ 6172186 h 6172186"/>
              <a:gd name="connsiteX8" fmla="*/ 2998700 w 4578784"/>
              <a:gd name="connsiteY8" fmla="*/ 3307605 h 6172186"/>
              <a:gd name="connsiteX9" fmla="*/ 3002145 w 4578784"/>
              <a:gd name="connsiteY9" fmla="*/ 2670990 h 6172186"/>
              <a:gd name="connsiteX10" fmla="*/ 368524 w 4578784"/>
              <a:gd name="connsiteY10" fmla="*/ 3053725 h 6172186"/>
              <a:gd name="connsiteX0" fmla="*/ 368524 w 4578784"/>
              <a:gd name="connsiteY0" fmla="*/ 3053725 h 6166749"/>
              <a:gd name="connsiteX1" fmla="*/ 0 w 4578784"/>
              <a:gd name="connsiteY1" fmla="*/ 895560 h 6166749"/>
              <a:gd name="connsiteX2" fmla="*/ 1558318 w 4578784"/>
              <a:gd name="connsiteY2" fmla="*/ 0 h 6166749"/>
              <a:gd name="connsiteX3" fmla="*/ 2984388 w 4578784"/>
              <a:gd name="connsiteY3" fmla="*/ 0 h 6166749"/>
              <a:gd name="connsiteX4" fmla="*/ 4138104 w 4578784"/>
              <a:gd name="connsiteY4" fmla="*/ 1178782 h 6166749"/>
              <a:gd name="connsiteX5" fmla="*/ 4578784 w 4578784"/>
              <a:gd name="connsiteY5" fmla="*/ 3086093 h 6166749"/>
              <a:gd name="connsiteX6" fmla="*/ 4542706 w 4578784"/>
              <a:gd name="connsiteY6" fmla="*/ 6166749 h 6166749"/>
              <a:gd name="connsiteX7" fmla="*/ 2998700 w 4578784"/>
              <a:gd name="connsiteY7" fmla="*/ 3307605 h 6166749"/>
              <a:gd name="connsiteX8" fmla="*/ 3002145 w 4578784"/>
              <a:gd name="connsiteY8" fmla="*/ 2670990 h 6166749"/>
              <a:gd name="connsiteX9" fmla="*/ 368524 w 4578784"/>
              <a:gd name="connsiteY9" fmla="*/ 3053725 h 6166749"/>
              <a:gd name="connsiteX0" fmla="*/ 368524 w 4578784"/>
              <a:gd name="connsiteY0" fmla="*/ 3053725 h 3307605"/>
              <a:gd name="connsiteX1" fmla="*/ 0 w 4578784"/>
              <a:gd name="connsiteY1" fmla="*/ 895560 h 3307605"/>
              <a:gd name="connsiteX2" fmla="*/ 1558318 w 4578784"/>
              <a:gd name="connsiteY2" fmla="*/ 0 h 3307605"/>
              <a:gd name="connsiteX3" fmla="*/ 2984388 w 4578784"/>
              <a:gd name="connsiteY3" fmla="*/ 0 h 3307605"/>
              <a:gd name="connsiteX4" fmla="*/ 4138104 w 4578784"/>
              <a:gd name="connsiteY4" fmla="*/ 1178782 h 3307605"/>
              <a:gd name="connsiteX5" fmla="*/ 4578784 w 4578784"/>
              <a:gd name="connsiteY5" fmla="*/ 3086093 h 3307605"/>
              <a:gd name="connsiteX6" fmla="*/ 1695003 w 4578784"/>
              <a:gd name="connsiteY6" fmla="*/ 3136166 h 3307605"/>
              <a:gd name="connsiteX7" fmla="*/ 2998700 w 4578784"/>
              <a:gd name="connsiteY7" fmla="*/ 3307605 h 3307605"/>
              <a:gd name="connsiteX8" fmla="*/ 3002145 w 4578784"/>
              <a:gd name="connsiteY8" fmla="*/ 2670990 h 3307605"/>
              <a:gd name="connsiteX9" fmla="*/ 368524 w 4578784"/>
              <a:gd name="connsiteY9" fmla="*/ 3053725 h 3307605"/>
              <a:gd name="connsiteX0" fmla="*/ 368524 w 4330590"/>
              <a:gd name="connsiteY0" fmla="*/ 3053725 h 6273431"/>
              <a:gd name="connsiteX1" fmla="*/ 0 w 4330590"/>
              <a:gd name="connsiteY1" fmla="*/ 895560 h 6273431"/>
              <a:gd name="connsiteX2" fmla="*/ 1558318 w 4330590"/>
              <a:gd name="connsiteY2" fmla="*/ 0 h 6273431"/>
              <a:gd name="connsiteX3" fmla="*/ 2984388 w 4330590"/>
              <a:gd name="connsiteY3" fmla="*/ 0 h 6273431"/>
              <a:gd name="connsiteX4" fmla="*/ 4138104 w 4330590"/>
              <a:gd name="connsiteY4" fmla="*/ 1178782 h 6273431"/>
              <a:gd name="connsiteX5" fmla="*/ 4330590 w 4330590"/>
              <a:gd name="connsiteY5" fmla="*/ 6273431 h 6273431"/>
              <a:gd name="connsiteX6" fmla="*/ 1695003 w 4330590"/>
              <a:gd name="connsiteY6" fmla="*/ 3136166 h 6273431"/>
              <a:gd name="connsiteX7" fmla="*/ 2998700 w 4330590"/>
              <a:gd name="connsiteY7" fmla="*/ 3307605 h 6273431"/>
              <a:gd name="connsiteX8" fmla="*/ 3002145 w 4330590"/>
              <a:gd name="connsiteY8" fmla="*/ 2670990 h 6273431"/>
              <a:gd name="connsiteX9" fmla="*/ 368524 w 4330590"/>
              <a:gd name="connsiteY9" fmla="*/ 3053725 h 6273431"/>
              <a:gd name="connsiteX0" fmla="*/ 368524 w 4817372"/>
              <a:gd name="connsiteY0" fmla="*/ 3053725 h 6273431"/>
              <a:gd name="connsiteX1" fmla="*/ 0 w 4817372"/>
              <a:gd name="connsiteY1" fmla="*/ 895560 h 6273431"/>
              <a:gd name="connsiteX2" fmla="*/ 1558318 w 4817372"/>
              <a:gd name="connsiteY2" fmla="*/ 0 h 6273431"/>
              <a:gd name="connsiteX3" fmla="*/ 2984388 w 4817372"/>
              <a:gd name="connsiteY3" fmla="*/ 0 h 6273431"/>
              <a:gd name="connsiteX4" fmla="*/ 4817372 w 4817372"/>
              <a:gd name="connsiteY4" fmla="*/ 3843605 h 6273431"/>
              <a:gd name="connsiteX5" fmla="*/ 4330590 w 4817372"/>
              <a:gd name="connsiteY5" fmla="*/ 6273431 h 6273431"/>
              <a:gd name="connsiteX6" fmla="*/ 1695003 w 4817372"/>
              <a:gd name="connsiteY6" fmla="*/ 3136166 h 6273431"/>
              <a:gd name="connsiteX7" fmla="*/ 2998700 w 4817372"/>
              <a:gd name="connsiteY7" fmla="*/ 3307605 h 6273431"/>
              <a:gd name="connsiteX8" fmla="*/ 3002145 w 4817372"/>
              <a:gd name="connsiteY8" fmla="*/ 2670990 h 6273431"/>
              <a:gd name="connsiteX9" fmla="*/ 368524 w 4817372"/>
              <a:gd name="connsiteY9" fmla="*/ 3053725 h 6273431"/>
              <a:gd name="connsiteX0" fmla="*/ 368524 w 4817372"/>
              <a:gd name="connsiteY0" fmla="*/ 3053725 h 6273431"/>
              <a:gd name="connsiteX1" fmla="*/ 0 w 4817372"/>
              <a:gd name="connsiteY1" fmla="*/ 895560 h 6273431"/>
              <a:gd name="connsiteX2" fmla="*/ 1558318 w 4817372"/>
              <a:gd name="connsiteY2" fmla="*/ 0 h 6273431"/>
              <a:gd name="connsiteX3" fmla="*/ 3924914 w 4817372"/>
              <a:gd name="connsiteY3" fmla="*/ 130628 h 6273431"/>
              <a:gd name="connsiteX4" fmla="*/ 4817372 w 4817372"/>
              <a:gd name="connsiteY4" fmla="*/ 3843605 h 6273431"/>
              <a:gd name="connsiteX5" fmla="*/ 4330590 w 4817372"/>
              <a:gd name="connsiteY5" fmla="*/ 6273431 h 6273431"/>
              <a:gd name="connsiteX6" fmla="*/ 1695003 w 4817372"/>
              <a:gd name="connsiteY6" fmla="*/ 3136166 h 6273431"/>
              <a:gd name="connsiteX7" fmla="*/ 2998700 w 4817372"/>
              <a:gd name="connsiteY7" fmla="*/ 3307605 h 6273431"/>
              <a:gd name="connsiteX8" fmla="*/ 3002145 w 4817372"/>
              <a:gd name="connsiteY8" fmla="*/ 2670990 h 6273431"/>
              <a:gd name="connsiteX9" fmla="*/ 368524 w 4817372"/>
              <a:gd name="connsiteY9" fmla="*/ 3053725 h 6273431"/>
              <a:gd name="connsiteX0" fmla="*/ 368524 w 4817372"/>
              <a:gd name="connsiteY0" fmla="*/ 3053725 h 5672539"/>
              <a:gd name="connsiteX1" fmla="*/ 0 w 4817372"/>
              <a:gd name="connsiteY1" fmla="*/ 895560 h 5672539"/>
              <a:gd name="connsiteX2" fmla="*/ 1558318 w 4817372"/>
              <a:gd name="connsiteY2" fmla="*/ 0 h 5672539"/>
              <a:gd name="connsiteX3" fmla="*/ 3924914 w 4817372"/>
              <a:gd name="connsiteY3" fmla="*/ 130628 h 5672539"/>
              <a:gd name="connsiteX4" fmla="*/ 4817372 w 4817372"/>
              <a:gd name="connsiteY4" fmla="*/ 3843605 h 5672539"/>
              <a:gd name="connsiteX5" fmla="*/ 1260818 w 4817372"/>
              <a:gd name="connsiteY5" fmla="*/ 5672539 h 5672539"/>
              <a:gd name="connsiteX6" fmla="*/ 1695003 w 4817372"/>
              <a:gd name="connsiteY6" fmla="*/ 3136166 h 5672539"/>
              <a:gd name="connsiteX7" fmla="*/ 2998700 w 4817372"/>
              <a:gd name="connsiteY7" fmla="*/ 3307605 h 5672539"/>
              <a:gd name="connsiteX8" fmla="*/ 3002145 w 4817372"/>
              <a:gd name="connsiteY8" fmla="*/ 2670990 h 5672539"/>
              <a:gd name="connsiteX9" fmla="*/ 368524 w 4817372"/>
              <a:gd name="connsiteY9" fmla="*/ 3053725 h 5672539"/>
              <a:gd name="connsiteX0" fmla="*/ 368524 w 4569178"/>
              <a:gd name="connsiteY0" fmla="*/ 3053725 h 6234108"/>
              <a:gd name="connsiteX1" fmla="*/ 0 w 4569178"/>
              <a:gd name="connsiteY1" fmla="*/ 895560 h 6234108"/>
              <a:gd name="connsiteX2" fmla="*/ 1558318 w 4569178"/>
              <a:gd name="connsiteY2" fmla="*/ 0 h 6234108"/>
              <a:gd name="connsiteX3" fmla="*/ 3924914 w 4569178"/>
              <a:gd name="connsiteY3" fmla="*/ 130628 h 6234108"/>
              <a:gd name="connsiteX4" fmla="*/ 4569178 w 4569178"/>
              <a:gd name="connsiteY4" fmla="*/ 6234108 h 6234108"/>
              <a:gd name="connsiteX5" fmla="*/ 1260818 w 4569178"/>
              <a:gd name="connsiteY5" fmla="*/ 5672539 h 6234108"/>
              <a:gd name="connsiteX6" fmla="*/ 1695003 w 4569178"/>
              <a:gd name="connsiteY6" fmla="*/ 3136166 h 6234108"/>
              <a:gd name="connsiteX7" fmla="*/ 2998700 w 4569178"/>
              <a:gd name="connsiteY7" fmla="*/ 3307605 h 6234108"/>
              <a:gd name="connsiteX8" fmla="*/ 3002145 w 4569178"/>
              <a:gd name="connsiteY8" fmla="*/ 2670990 h 6234108"/>
              <a:gd name="connsiteX9" fmla="*/ 368524 w 4569178"/>
              <a:gd name="connsiteY9" fmla="*/ 3053725 h 6234108"/>
              <a:gd name="connsiteX0" fmla="*/ 394650 w 4595304"/>
              <a:gd name="connsiteY0" fmla="*/ 3053725 h 6234108"/>
              <a:gd name="connsiteX1" fmla="*/ 0 w 4595304"/>
              <a:gd name="connsiteY1" fmla="*/ 529800 h 6234108"/>
              <a:gd name="connsiteX2" fmla="*/ 1584444 w 4595304"/>
              <a:gd name="connsiteY2" fmla="*/ 0 h 6234108"/>
              <a:gd name="connsiteX3" fmla="*/ 3951040 w 4595304"/>
              <a:gd name="connsiteY3" fmla="*/ 130628 h 6234108"/>
              <a:gd name="connsiteX4" fmla="*/ 4595304 w 4595304"/>
              <a:gd name="connsiteY4" fmla="*/ 6234108 h 6234108"/>
              <a:gd name="connsiteX5" fmla="*/ 1286944 w 4595304"/>
              <a:gd name="connsiteY5" fmla="*/ 5672539 h 6234108"/>
              <a:gd name="connsiteX6" fmla="*/ 1721129 w 4595304"/>
              <a:gd name="connsiteY6" fmla="*/ 3136166 h 6234108"/>
              <a:gd name="connsiteX7" fmla="*/ 3024826 w 4595304"/>
              <a:gd name="connsiteY7" fmla="*/ 3307605 h 6234108"/>
              <a:gd name="connsiteX8" fmla="*/ 3028271 w 4595304"/>
              <a:gd name="connsiteY8" fmla="*/ 2670990 h 6234108"/>
              <a:gd name="connsiteX9" fmla="*/ 394650 w 4595304"/>
              <a:gd name="connsiteY9" fmla="*/ 3053725 h 6234108"/>
              <a:gd name="connsiteX0" fmla="*/ 394650 w 4595304"/>
              <a:gd name="connsiteY0" fmla="*/ 3053725 h 6234108"/>
              <a:gd name="connsiteX1" fmla="*/ 0 w 4595304"/>
              <a:gd name="connsiteY1" fmla="*/ 529800 h 6234108"/>
              <a:gd name="connsiteX2" fmla="*/ 1584444 w 4595304"/>
              <a:gd name="connsiteY2" fmla="*/ 0 h 6234108"/>
              <a:gd name="connsiteX3" fmla="*/ 3846537 w 4595304"/>
              <a:gd name="connsiteY3" fmla="*/ 770708 h 6234108"/>
              <a:gd name="connsiteX4" fmla="*/ 4595304 w 4595304"/>
              <a:gd name="connsiteY4" fmla="*/ 6234108 h 6234108"/>
              <a:gd name="connsiteX5" fmla="*/ 1286944 w 4595304"/>
              <a:gd name="connsiteY5" fmla="*/ 5672539 h 6234108"/>
              <a:gd name="connsiteX6" fmla="*/ 1721129 w 4595304"/>
              <a:gd name="connsiteY6" fmla="*/ 3136166 h 6234108"/>
              <a:gd name="connsiteX7" fmla="*/ 3024826 w 4595304"/>
              <a:gd name="connsiteY7" fmla="*/ 3307605 h 6234108"/>
              <a:gd name="connsiteX8" fmla="*/ 3028271 w 4595304"/>
              <a:gd name="connsiteY8" fmla="*/ 2670990 h 6234108"/>
              <a:gd name="connsiteX9" fmla="*/ 394650 w 4595304"/>
              <a:gd name="connsiteY9" fmla="*/ 3053725 h 6234108"/>
              <a:gd name="connsiteX0" fmla="*/ 394650 w 4595304"/>
              <a:gd name="connsiteY0" fmla="*/ 3105976 h 6286359"/>
              <a:gd name="connsiteX1" fmla="*/ 0 w 4595304"/>
              <a:gd name="connsiteY1" fmla="*/ 582051 h 6286359"/>
              <a:gd name="connsiteX2" fmla="*/ 3583061 w 4595304"/>
              <a:gd name="connsiteY2" fmla="*/ 0 h 6286359"/>
              <a:gd name="connsiteX3" fmla="*/ 3846537 w 4595304"/>
              <a:gd name="connsiteY3" fmla="*/ 822959 h 6286359"/>
              <a:gd name="connsiteX4" fmla="*/ 4595304 w 4595304"/>
              <a:gd name="connsiteY4" fmla="*/ 6286359 h 6286359"/>
              <a:gd name="connsiteX5" fmla="*/ 1286944 w 4595304"/>
              <a:gd name="connsiteY5" fmla="*/ 5724790 h 6286359"/>
              <a:gd name="connsiteX6" fmla="*/ 1721129 w 4595304"/>
              <a:gd name="connsiteY6" fmla="*/ 3188417 h 6286359"/>
              <a:gd name="connsiteX7" fmla="*/ 3024826 w 4595304"/>
              <a:gd name="connsiteY7" fmla="*/ 3359856 h 6286359"/>
              <a:gd name="connsiteX8" fmla="*/ 3028271 w 4595304"/>
              <a:gd name="connsiteY8" fmla="*/ 2723241 h 6286359"/>
              <a:gd name="connsiteX9" fmla="*/ 394650 w 4595304"/>
              <a:gd name="connsiteY9" fmla="*/ 3105976 h 6286359"/>
              <a:gd name="connsiteX0" fmla="*/ 394650 w 4595304"/>
              <a:gd name="connsiteY0" fmla="*/ 3105976 h 6286359"/>
              <a:gd name="connsiteX1" fmla="*/ 0 w 4595304"/>
              <a:gd name="connsiteY1" fmla="*/ 582051 h 6286359"/>
              <a:gd name="connsiteX2" fmla="*/ 3583061 w 4595304"/>
              <a:gd name="connsiteY2" fmla="*/ 0 h 6286359"/>
              <a:gd name="connsiteX3" fmla="*/ 3846537 w 4595304"/>
              <a:gd name="connsiteY3" fmla="*/ 822959 h 6286359"/>
              <a:gd name="connsiteX4" fmla="*/ 3882099 w 4595304"/>
              <a:gd name="connsiteY4" fmla="*/ 1303014 h 6286359"/>
              <a:gd name="connsiteX5" fmla="*/ 4595304 w 4595304"/>
              <a:gd name="connsiteY5" fmla="*/ 6286359 h 6286359"/>
              <a:gd name="connsiteX6" fmla="*/ 1286944 w 4595304"/>
              <a:gd name="connsiteY6" fmla="*/ 5724790 h 6286359"/>
              <a:gd name="connsiteX7" fmla="*/ 1721129 w 4595304"/>
              <a:gd name="connsiteY7" fmla="*/ 3188417 h 6286359"/>
              <a:gd name="connsiteX8" fmla="*/ 3024826 w 4595304"/>
              <a:gd name="connsiteY8" fmla="*/ 3359856 h 6286359"/>
              <a:gd name="connsiteX9" fmla="*/ 3028271 w 4595304"/>
              <a:gd name="connsiteY9" fmla="*/ 2723241 h 6286359"/>
              <a:gd name="connsiteX10" fmla="*/ 394650 w 4595304"/>
              <a:gd name="connsiteY10" fmla="*/ 3105976 h 6286359"/>
              <a:gd name="connsiteX0" fmla="*/ 394650 w 4600556"/>
              <a:gd name="connsiteY0" fmla="*/ 3105976 h 6286359"/>
              <a:gd name="connsiteX1" fmla="*/ 0 w 4600556"/>
              <a:gd name="connsiteY1" fmla="*/ 582051 h 6286359"/>
              <a:gd name="connsiteX2" fmla="*/ 3583061 w 4600556"/>
              <a:gd name="connsiteY2" fmla="*/ 0 h 6286359"/>
              <a:gd name="connsiteX3" fmla="*/ 3846537 w 4600556"/>
              <a:gd name="connsiteY3" fmla="*/ 822959 h 6286359"/>
              <a:gd name="connsiteX4" fmla="*/ 4600556 w 4600556"/>
              <a:gd name="connsiteY4" fmla="*/ 976443 h 6286359"/>
              <a:gd name="connsiteX5" fmla="*/ 4595304 w 4600556"/>
              <a:gd name="connsiteY5" fmla="*/ 6286359 h 6286359"/>
              <a:gd name="connsiteX6" fmla="*/ 1286944 w 4600556"/>
              <a:gd name="connsiteY6" fmla="*/ 5724790 h 6286359"/>
              <a:gd name="connsiteX7" fmla="*/ 1721129 w 4600556"/>
              <a:gd name="connsiteY7" fmla="*/ 3188417 h 6286359"/>
              <a:gd name="connsiteX8" fmla="*/ 3024826 w 4600556"/>
              <a:gd name="connsiteY8" fmla="*/ 3359856 h 6286359"/>
              <a:gd name="connsiteX9" fmla="*/ 3028271 w 4600556"/>
              <a:gd name="connsiteY9" fmla="*/ 2723241 h 6286359"/>
              <a:gd name="connsiteX10" fmla="*/ 394650 w 4600556"/>
              <a:gd name="connsiteY10" fmla="*/ 3105976 h 6286359"/>
              <a:gd name="connsiteX0" fmla="*/ 394650 w 4600556"/>
              <a:gd name="connsiteY0" fmla="*/ 3105976 h 6286359"/>
              <a:gd name="connsiteX1" fmla="*/ 0 w 4600556"/>
              <a:gd name="connsiteY1" fmla="*/ 582051 h 6286359"/>
              <a:gd name="connsiteX2" fmla="*/ 3583061 w 4600556"/>
              <a:gd name="connsiteY2" fmla="*/ 0 h 6286359"/>
              <a:gd name="connsiteX3" fmla="*/ 3715908 w 4600556"/>
              <a:gd name="connsiteY3" fmla="*/ 966651 h 6286359"/>
              <a:gd name="connsiteX4" fmla="*/ 4600556 w 4600556"/>
              <a:gd name="connsiteY4" fmla="*/ 976443 h 6286359"/>
              <a:gd name="connsiteX5" fmla="*/ 4595304 w 4600556"/>
              <a:gd name="connsiteY5" fmla="*/ 6286359 h 6286359"/>
              <a:gd name="connsiteX6" fmla="*/ 1286944 w 4600556"/>
              <a:gd name="connsiteY6" fmla="*/ 5724790 h 6286359"/>
              <a:gd name="connsiteX7" fmla="*/ 1721129 w 4600556"/>
              <a:gd name="connsiteY7" fmla="*/ 3188417 h 6286359"/>
              <a:gd name="connsiteX8" fmla="*/ 3024826 w 4600556"/>
              <a:gd name="connsiteY8" fmla="*/ 3359856 h 6286359"/>
              <a:gd name="connsiteX9" fmla="*/ 3028271 w 4600556"/>
              <a:gd name="connsiteY9" fmla="*/ 2723241 h 6286359"/>
              <a:gd name="connsiteX10" fmla="*/ 394650 w 4600556"/>
              <a:gd name="connsiteY10" fmla="*/ 3105976 h 6286359"/>
              <a:gd name="connsiteX0" fmla="*/ 394650 w 4600556"/>
              <a:gd name="connsiteY0" fmla="*/ 3105976 h 6286359"/>
              <a:gd name="connsiteX1" fmla="*/ 0 w 4600556"/>
              <a:gd name="connsiteY1" fmla="*/ 582051 h 6286359"/>
              <a:gd name="connsiteX2" fmla="*/ 3583061 w 4600556"/>
              <a:gd name="connsiteY2" fmla="*/ 0 h 6286359"/>
              <a:gd name="connsiteX3" fmla="*/ 3715908 w 4600556"/>
              <a:gd name="connsiteY3" fmla="*/ 966651 h 6286359"/>
              <a:gd name="connsiteX4" fmla="*/ 4600556 w 4600556"/>
              <a:gd name="connsiteY4" fmla="*/ 976443 h 6286359"/>
              <a:gd name="connsiteX5" fmla="*/ 4595304 w 4600556"/>
              <a:gd name="connsiteY5" fmla="*/ 6286359 h 6286359"/>
              <a:gd name="connsiteX6" fmla="*/ 1286944 w 4600556"/>
              <a:gd name="connsiteY6" fmla="*/ 5724790 h 6286359"/>
              <a:gd name="connsiteX7" fmla="*/ 1721129 w 4600556"/>
              <a:gd name="connsiteY7" fmla="*/ 3188417 h 6286359"/>
              <a:gd name="connsiteX8" fmla="*/ 3024826 w 4600556"/>
              <a:gd name="connsiteY8" fmla="*/ 3359856 h 6286359"/>
              <a:gd name="connsiteX9" fmla="*/ 3028271 w 4600556"/>
              <a:gd name="connsiteY9" fmla="*/ 2713716 h 6286359"/>
              <a:gd name="connsiteX10" fmla="*/ 394650 w 4600556"/>
              <a:gd name="connsiteY10" fmla="*/ 3105976 h 6286359"/>
              <a:gd name="connsiteX0" fmla="*/ 394650 w 4600556"/>
              <a:gd name="connsiteY0" fmla="*/ 3105976 h 6286359"/>
              <a:gd name="connsiteX1" fmla="*/ 0 w 4600556"/>
              <a:gd name="connsiteY1" fmla="*/ 582051 h 6286359"/>
              <a:gd name="connsiteX2" fmla="*/ 3583061 w 4600556"/>
              <a:gd name="connsiteY2" fmla="*/ 0 h 6286359"/>
              <a:gd name="connsiteX3" fmla="*/ 3715908 w 4600556"/>
              <a:gd name="connsiteY3" fmla="*/ 966651 h 6286359"/>
              <a:gd name="connsiteX4" fmla="*/ 4600556 w 4600556"/>
              <a:gd name="connsiteY4" fmla="*/ 976443 h 6286359"/>
              <a:gd name="connsiteX5" fmla="*/ 4595304 w 4600556"/>
              <a:gd name="connsiteY5" fmla="*/ 6286359 h 6286359"/>
              <a:gd name="connsiteX6" fmla="*/ 1286944 w 4600556"/>
              <a:gd name="connsiteY6" fmla="*/ 5724790 h 6286359"/>
              <a:gd name="connsiteX7" fmla="*/ 1721129 w 4600556"/>
              <a:gd name="connsiteY7" fmla="*/ 3188417 h 6286359"/>
              <a:gd name="connsiteX8" fmla="*/ 3024826 w 4600556"/>
              <a:gd name="connsiteY8" fmla="*/ 3375731 h 6286359"/>
              <a:gd name="connsiteX9" fmla="*/ 3028271 w 4600556"/>
              <a:gd name="connsiteY9" fmla="*/ 2713716 h 6286359"/>
              <a:gd name="connsiteX10" fmla="*/ 394650 w 4600556"/>
              <a:gd name="connsiteY10" fmla="*/ 3105976 h 6286359"/>
              <a:gd name="connsiteX0" fmla="*/ 394650 w 4600556"/>
              <a:gd name="connsiteY0" fmla="*/ 3105976 h 6286359"/>
              <a:gd name="connsiteX1" fmla="*/ 0 w 4600556"/>
              <a:gd name="connsiteY1" fmla="*/ 582051 h 6286359"/>
              <a:gd name="connsiteX2" fmla="*/ 3583061 w 4600556"/>
              <a:gd name="connsiteY2" fmla="*/ 0 h 6286359"/>
              <a:gd name="connsiteX3" fmla="*/ 3715908 w 4600556"/>
              <a:gd name="connsiteY3" fmla="*/ 966651 h 6286359"/>
              <a:gd name="connsiteX4" fmla="*/ 4600556 w 4600556"/>
              <a:gd name="connsiteY4" fmla="*/ 976443 h 6286359"/>
              <a:gd name="connsiteX5" fmla="*/ 4595304 w 4600556"/>
              <a:gd name="connsiteY5" fmla="*/ 6286359 h 6286359"/>
              <a:gd name="connsiteX6" fmla="*/ 1286944 w 4600556"/>
              <a:gd name="connsiteY6" fmla="*/ 5724790 h 6286359"/>
              <a:gd name="connsiteX7" fmla="*/ 1711604 w 4600556"/>
              <a:gd name="connsiteY7" fmla="*/ 3153492 h 6286359"/>
              <a:gd name="connsiteX8" fmla="*/ 3024826 w 4600556"/>
              <a:gd name="connsiteY8" fmla="*/ 3375731 h 6286359"/>
              <a:gd name="connsiteX9" fmla="*/ 3028271 w 4600556"/>
              <a:gd name="connsiteY9" fmla="*/ 2713716 h 6286359"/>
              <a:gd name="connsiteX10" fmla="*/ 394650 w 4600556"/>
              <a:gd name="connsiteY10" fmla="*/ 3105976 h 6286359"/>
              <a:gd name="connsiteX0" fmla="*/ 394650 w 4600556"/>
              <a:gd name="connsiteY0" fmla="*/ 3105976 h 6286359"/>
              <a:gd name="connsiteX1" fmla="*/ 0 w 4600556"/>
              <a:gd name="connsiteY1" fmla="*/ 582051 h 6286359"/>
              <a:gd name="connsiteX2" fmla="*/ 3583061 w 4600556"/>
              <a:gd name="connsiteY2" fmla="*/ 0 h 6286359"/>
              <a:gd name="connsiteX3" fmla="*/ 3715908 w 4600556"/>
              <a:gd name="connsiteY3" fmla="*/ 966651 h 6286359"/>
              <a:gd name="connsiteX4" fmla="*/ 4600556 w 4600556"/>
              <a:gd name="connsiteY4" fmla="*/ 976443 h 6286359"/>
              <a:gd name="connsiteX5" fmla="*/ 4595304 w 4600556"/>
              <a:gd name="connsiteY5" fmla="*/ 6286359 h 6286359"/>
              <a:gd name="connsiteX6" fmla="*/ 1283769 w 4600556"/>
              <a:gd name="connsiteY6" fmla="*/ 5693040 h 6286359"/>
              <a:gd name="connsiteX7" fmla="*/ 1711604 w 4600556"/>
              <a:gd name="connsiteY7" fmla="*/ 3153492 h 6286359"/>
              <a:gd name="connsiteX8" fmla="*/ 3024826 w 4600556"/>
              <a:gd name="connsiteY8" fmla="*/ 3375731 h 6286359"/>
              <a:gd name="connsiteX9" fmla="*/ 3028271 w 4600556"/>
              <a:gd name="connsiteY9" fmla="*/ 2713716 h 6286359"/>
              <a:gd name="connsiteX10" fmla="*/ 394650 w 4600556"/>
              <a:gd name="connsiteY10" fmla="*/ 3105976 h 6286359"/>
              <a:gd name="connsiteX0" fmla="*/ 394650 w 4608194"/>
              <a:gd name="connsiteY0" fmla="*/ 3105976 h 6257784"/>
              <a:gd name="connsiteX1" fmla="*/ 0 w 4608194"/>
              <a:gd name="connsiteY1" fmla="*/ 582051 h 6257784"/>
              <a:gd name="connsiteX2" fmla="*/ 3583061 w 4608194"/>
              <a:gd name="connsiteY2" fmla="*/ 0 h 6257784"/>
              <a:gd name="connsiteX3" fmla="*/ 3715908 w 4608194"/>
              <a:gd name="connsiteY3" fmla="*/ 966651 h 6257784"/>
              <a:gd name="connsiteX4" fmla="*/ 4600556 w 4608194"/>
              <a:gd name="connsiteY4" fmla="*/ 976443 h 6257784"/>
              <a:gd name="connsiteX5" fmla="*/ 4608004 w 4608194"/>
              <a:gd name="connsiteY5" fmla="*/ 6257784 h 6257784"/>
              <a:gd name="connsiteX6" fmla="*/ 1283769 w 4608194"/>
              <a:gd name="connsiteY6" fmla="*/ 5693040 h 6257784"/>
              <a:gd name="connsiteX7" fmla="*/ 1711604 w 4608194"/>
              <a:gd name="connsiteY7" fmla="*/ 3153492 h 6257784"/>
              <a:gd name="connsiteX8" fmla="*/ 3024826 w 4608194"/>
              <a:gd name="connsiteY8" fmla="*/ 3375731 h 6257784"/>
              <a:gd name="connsiteX9" fmla="*/ 3028271 w 4608194"/>
              <a:gd name="connsiteY9" fmla="*/ 2713716 h 6257784"/>
              <a:gd name="connsiteX10" fmla="*/ 394650 w 4608194"/>
              <a:gd name="connsiteY10" fmla="*/ 3105976 h 6257784"/>
              <a:gd name="connsiteX0" fmla="*/ 359725 w 4608194"/>
              <a:gd name="connsiteY0" fmla="*/ 3207576 h 6257784"/>
              <a:gd name="connsiteX1" fmla="*/ 0 w 4608194"/>
              <a:gd name="connsiteY1" fmla="*/ 582051 h 6257784"/>
              <a:gd name="connsiteX2" fmla="*/ 3583061 w 4608194"/>
              <a:gd name="connsiteY2" fmla="*/ 0 h 6257784"/>
              <a:gd name="connsiteX3" fmla="*/ 3715908 w 4608194"/>
              <a:gd name="connsiteY3" fmla="*/ 966651 h 6257784"/>
              <a:gd name="connsiteX4" fmla="*/ 4600556 w 4608194"/>
              <a:gd name="connsiteY4" fmla="*/ 976443 h 6257784"/>
              <a:gd name="connsiteX5" fmla="*/ 4608004 w 4608194"/>
              <a:gd name="connsiteY5" fmla="*/ 6257784 h 6257784"/>
              <a:gd name="connsiteX6" fmla="*/ 1283769 w 4608194"/>
              <a:gd name="connsiteY6" fmla="*/ 5693040 h 6257784"/>
              <a:gd name="connsiteX7" fmla="*/ 1711604 w 4608194"/>
              <a:gd name="connsiteY7" fmla="*/ 3153492 h 6257784"/>
              <a:gd name="connsiteX8" fmla="*/ 3024826 w 4608194"/>
              <a:gd name="connsiteY8" fmla="*/ 3375731 h 6257784"/>
              <a:gd name="connsiteX9" fmla="*/ 3028271 w 4608194"/>
              <a:gd name="connsiteY9" fmla="*/ 2713716 h 6257784"/>
              <a:gd name="connsiteX10" fmla="*/ 359725 w 4608194"/>
              <a:gd name="connsiteY10" fmla="*/ 3207576 h 6257784"/>
              <a:gd name="connsiteX0" fmla="*/ 394650 w 4608194"/>
              <a:gd name="connsiteY0" fmla="*/ 3125026 h 6257784"/>
              <a:gd name="connsiteX1" fmla="*/ 0 w 4608194"/>
              <a:gd name="connsiteY1" fmla="*/ 582051 h 6257784"/>
              <a:gd name="connsiteX2" fmla="*/ 3583061 w 4608194"/>
              <a:gd name="connsiteY2" fmla="*/ 0 h 6257784"/>
              <a:gd name="connsiteX3" fmla="*/ 3715908 w 4608194"/>
              <a:gd name="connsiteY3" fmla="*/ 966651 h 6257784"/>
              <a:gd name="connsiteX4" fmla="*/ 4600556 w 4608194"/>
              <a:gd name="connsiteY4" fmla="*/ 976443 h 6257784"/>
              <a:gd name="connsiteX5" fmla="*/ 4608004 w 4608194"/>
              <a:gd name="connsiteY5" fmla="*/ 6257784 h 6257784"/>
              <a:gd name="connsiteX6" fmla="*/ 1283769 w 4608194"/>
              <a:gd name="connsiteY6" fmla="*/ 5693040 h 6257784"/>
              <a:gd name="connsiteX7" fmla="*/ 1711604 w 4608194"/>
              <a:gd name="connsiteY7" fmla="*/ 3153492 h 6257784"/>
              <a:gd name="connsiteX8" fmla="*/ 3024826 w 4608194"/>
              <a:gd name="connsiteY8" fmla="*/ 3375731 h 6257784"/>
              <a:gd name="connsiteX9" fmla="*/ 3028271 w 4608194"/>
              <a:gd name="connsiteY9" fmla="*/ 2713716 h 6257784"/>
              <a:gd name="connsiteX10" fmla="*/ 394650 w 4608194"/>
              <a:gd name="connsiteY10" fmla="*/ 3125026 h 6257784"/>
              <a:gd name="connsiteX0" fmla="*/ 429575 w 4643119"/>
              <a:gd name="connsiteY0" fmla="*/ 3125026 h 6257784"/>
              <a:gd name="connsiteX1" fmla="*/ 0 w 4643119"/>
              <a:gd name="connsiteY1" fmla="*/ 515376 h 6257784"/>
              <a:gd name="connsiteX2" fmla="*/ 3617986 w 4643119"/>
              <a:gd name="connsiteY2" fmla="*/ 0 h 6257784"/>
              <a:gd name="connsiteX3" fmla="*/ 3750833 w 4643119"/>
              <a:gd name="connsiteY3" fmla="*/ 966651 h 6257784"/>
              <a:gd name="connsiteX4" fmla="*/ 4635481 w 4643119"/>
              <a:gd name="connsiteY4" fmla="*/ 976443 h 6257784"/>
              <a:gd name="connsiteX5" fmla="*/ 4642929 w 4643119"/>
              <a:gd name="connsiteY5" fmla="*/ 6257784 h 6257784"/>
              <a:gd name="connsiteX6" fmla="*/ 1318694 w 4643119"/>
              <a:gd name="connsiteY6" fmla="*/ 5693040 h 6257784"/>
              <a:gd name="connsiteX7" fmla="*/ 1746529 w 4643119"/>
              <a:gd name="connsiteY7" fmla="*/ 3153492 h 6257784"/>
              <a:gd name="connsiteX8" fmla="*/ 3059751 w 4643119"/>
              <a:gd name="connsiteY8" fmla="*/ 3375731 h 6257784"/>
              <a:gd name="connsiteX9" fmla="*/ 3063196 w 4643119"/>
              <a:gd name="connsiteY9" fmla="*/ 2713716 h 6257784"/>
              <a:gd name="connsiteX10" fmla="*/ 429575 w 4643119"/>
              <a:gd name="connsiteY10" fmla="*/ 3125026 h 6257784"/>
              <a:gd name="connsiteX0" fmla="*/ 394650 w 4608194"/>
              <a:gd name="connsiteY0" fmla="*/ 3125026 h 6257784"/>
              <a:gd name="connsiteX1" fmla="*/ 0 w 4608194"/>
              <a:gd name="connsiteY1" fmla="*/ 547126 h 6257784"/>
              <a:gd name="connsiteX2" fmla="*/ 3583061 w 4608194"/>
              <a:gd name="connsiteY2" fmla="*/ 0 h 6257784"/>
              <a:gd name="connsiteX3" fmla="*/ 3715908 w 4608194"/>
              <a:gd name="connsiteY3" fmla="*/ 966651 h 6257784"/>
              <a:gd name="connsiteX4" fmla="*/ 4600556 w 4608194"/>
              <a:gd name="connsiteY4" fmla="*/ 976443 h 6257784"/>
              <a:gd name="connsiteX5" fmla="*/ 4608004 w 4608194"/>
              <a:gd name="connsiteY5" fmla="*/ 6257784 h 6257784"/>
              <a:gd name="connsiteX6" fmla="*/ 1283769 w 4608194"/>
              <a:gd name="connsiteY6" fmla="*/ 5693040 h 6257784"/>
              <a:gd name="connsiteX7" fmla="*/ 1711604 w 4608194"/>
              <a:gd name="connsiteY7" fmla="*/ 3153492 h 6257784"/>
              <a:gd name="connsiteX8" fmla="*/ 3024826 w 4608194"/>
              <a:gd name="connsiteY8" fmla="*/ 3375731 h 6257784"/>
              <a:gd name="connsiteX9" fmla="*/ 3028271 w 4608194"/>
              <a:gd name="connsiteY9" fmla="*/ 2713716 h 6257784"/>
              <a:gd name="connsiteX10" fmla="*/ 394650 w 4608194"/>
              <a:gd name="connsiteY10" fmla="*/ 3125026 h 6257784"/>
              <a:gd name="connsiteX0" fmla="*/ 394650 w 4608194"/>
              <a:gd name="connsiteY0" fmla="*/ 3140901 h 6273659"/>
              <a:gd name="connsiteX1" fmla="*/ 0 w 4608194"/>
              <a:gd name="connsiteY1" fmla="*/ 563001 h 6273659"/>
              <a:gd name="connsiteX2" fmla="*/ 3646561 w 4608194"/>
              <a:gd name="connsiteY2" fmla="*/ 0 h 6273659"/>
              <a:gd name="connsiteX3" fmla="*/ 3715908 w 4608194"/>
              <a:gd name="connsiteY3" fmla="*/ 982526 h 6273659"/>
              <a:gd name="connsiteX4" fmla="*/ 4600556 w 4608194"/>
              <a:gd name="connsiteY4" fmla="*/ 992318 h 6273659"/>
              <a:gd name="connsiteX5" fmla="*/ 4608004 w 4608194"/>
              <a:gd name="connsiteY5" fmla="*/ 6273659 h 6273659"/>
              <a:gd name="connsiteX6" fmla="*/ 1283769 w 4608194"/>
              <a:gd name="connsiteY6" fmla="*/ 5708915 h 6273659"/>
              <a:gd name="connsiteX7" fmla="*/ 1711604 w 4608194"/>
              <a:gd name="connsiteY7" fmla="*/ 3169367 h 6273659"/>
              <a:gd name="connsiteX8" fmla="*/ 3024826 w 4608194"/>
              <a:gd name="connsiteY8" fmla="*/ 3391606 h 6273659"/>
              <a:gd name="connsiteX9" fmla="*/ 3028271 w 4608194"/>
              <a:gd name="connsiteY9" fmla="*/ 2729591 h 6273659"/>
              <a:gd name="connsiteX10" fmla="*/ 394650 w 4608194"/>
              <a:gd name="connsiteY10" fmla="*/ 3140901 h 6273659"/>
              <a:gd name="connsiteX0" fmla="*/ 394650 w 4608194"/>
              <a:gd name="connsiteY0" fmla="*/ 3140901 h 6273659"/>
              <a:gd name="connsiteX1" fmla="*/ 0 w 4608194"/>
              <a:gd name="connsiteY1" fmla="*/ 563001 h 6273659"/>
              <a:gd name="connsiteX2" fmla="*/ 3646561 w 4608194"/>
              <a:gd name="connsiteY2" fmla="*/ 0 h 6273659"/>
              <a:gd name="connsiteX3" fmla="*/ 3779408 w 4608194"/>
              <a:gd name="connsiteY3" fmla="*/ 915851 h 6273659"/>
              <a:gd name="connsiteX4" fmla="*/ 4600556 w 4608194"/>
              <a:gd name="connsiteY4" fmla="*/ 992318 h 6273659"/>
              <a:gd name="connsiteX5" fmla="*/ 4608004 w 4608194"/>
              <a:gd name="connsiteY5" fmla="*/ 6273659 h 6273659"/>
              <a:gd name="connsiteX6" fmla="*/ 1283769 w 4608194"/>
              <a:gd name="connsiteY6" fmla="*/ 5708915 h 6273659"/>
              <a:gd name="connsiteX7" fmla="*/ 1711604 w 4608194"/>
              <a:gd name="connsiteY7" fmla="*/ 3169367 h 6273659"/>
              <a:gd name="connsiteX8" fmla="*/ 3024826 w 4608194"/>
              <a:gd name="connsiteY8" fmla="*/ 3391606 h 6273659"/>
              <a:gd name="connsiteX9" fmla="*/ 3028271 w 4608194"/>
              <a:gd name="connsiteY9" fmla="*/ 2729591 h 6273659"/>
              <a:gd name="connsiteX10" fmla="*/ 394650 w 4608194"/>
              <a:gd name="connsiteY10" fmla="*/ 3140901 h 6273659"/>
              <a:gd name="connsiteX0" fmla="*/ 394650 w 4608409"/>
              <a:gd name="connsiteY0" fmla="*/ 3140901 h 6273659"/>
              <a:gd name="connsiteX1" fmla="*/ 0 w 4608409"/>
              <a:gd name="connsiteY1" fmla="*/ 563001 h 6273659"/>
              <a:gd name="connsiteX2" fmla="*/ 3646561 w 4608409"/>
              <a:gd name="connsiteY2" fmla="*/ 0 h 6273659"/>
              <a:gd name="connsiteX3" fmla="*/ 3779408 w 4608409"/>
              <a:gd name="connsiteY3" fmla="*/ 915851 h 6273659"/>
              <a:gd name="connsiteX4" fmla="*/ 4606906 w 4608409"/>
              <a:gd name="connsiteY4" fmla="*/ 922468 h 6273659"/>
              <a:gd name="connsiteX5" fmla="*/ 4608004 w 4608409"/>
              <a:gd name="connsiteY5" fmla="*/ 6273659 h 6273659"/>
              <a:gd name="connsiteX6" fmla="*/ 1283769 w 4608409"/>
              <a:gd name="connsiteY6" fmla="*/ 5708915 h 6273659"/>
              <a:gd name="connsiteX7" fmla="*/ 1711604 w 4608409"/>
              <a:gd name="connsiteY7" fmla="*/ 3169367 h 6273659"/>
              <a:gd name="connsiteX8" fmla="*/ 3024826 w 4608409"/>
              <a:gd name="connsiteY8" fmla="*/ 3391606 h 6273659"/>
              <a:gd name="connsiteX9" fmla="*/ 3028271 w 4608409"/>
              <a:gd name="connsiteY9" fmla="*/ 2729591 h 6273659"/>
              <a:gd name="connsiteX10" fmla="*/ 394650 w 4608409"/>
              <a:gd name="connsiteY10" fmla="*/ 3140901 h 6273659"/>
              <a:gd name="connsiteX0" fmla="*/ 394650 w 4608409"/>
              <a:gd name="connsiteY0" fmla="*/ 3172651 h 6305409"/>
              <a:gd name="connsiteX1" fmla="*/ 0 w 4608409"/>
              <a:gd name="connsiteY1" fmla="*/ 594751 h 6305409"/>
              <a:gd name="connsiteX2" fmla="*/ 3671961 w 4608409"/>
              <a:gd name="connsiteY2" fmla="*/ 0 h 6305409"/>
              <a:gd name="connsiteX3" fmla="*/ 3779408 w 4608409"/>
              <a:gd name="connsiteY3" fmla="*/ 947601 h 6305409"/>
              <a:gd name="connsiteX4" fmla="*/ 4606906 w 4608409"/>
              <a:gd name="connsiteY4" fmla="*/ 954218 h 6305409"/>
              <a:gd name="connsiteX5" fmla="*/ 4608004 w 4608409"/>
              <a:gd name="connsiteY5" fmla="*/ 6305409 h 6305409"/>
              <a:gd name="connsiteX6" fmla="*/ 1283769 w 4608409"/>
              <a:gd name="connsiteY6" fmla="*/ 5740665 h 6305409"/>
              <a:gd name="connsiteX7" fmla="*/ 1711604 w 4608409"/>
              <a:gd name="connsiteY7" fmla="*/ 3201117 h 6305409"/>
              <a:gd name="connsiteX8" fmla="*/ 3024826 w 4608409"/>
              <a:gd name="connsiteY8" fmla="*/ 3423356 h 6305409"/>
              <a:gd name="connsiteX9" fmla="*/ 3028271 w 4608409"/>
              <a:gd name="connsiteY9" fmla="*/ 2761341 h 6305409"/>
              <a:gd name="connsiteX10" fmla="*/ 394650 w 4608409"/>
              <a:gd name="connsiteY10" fmla="*/ 3172651 h 6305409"/>
              <a:gd name="connsiteX0" fmla="*/ 394650 w 4608409"/>
              <a:gd name="connsiteY0" fmla="*/ 3140901 h 6273659"/>
              <a:gd name="connsiteX1" fmla="*/ 0 w 4608409"/>
              <a:gd name="connsiteY1" fmla="*/ 563001 h 6273659"/>
              <a:gd name="connsiteX2" fmla="*/ 3643386 w 4608409"/>
              <a:gd name="connsiteY2" fmla="*/ 0 h 6273659"/>
              <a:gd name="connsiteX3" fmla="*/ 3779408 w 4608409"/>
              <a:gd name="connsiteY3" fmla="*/ 915851 h 6273659"/>
              <a:gd name="connsiteX4" fmla="*/ 4606906 w 4608409"/>
              <a:gd name="connsiteY4" fmla="*/ 922468 h 6273659"/>
              <a:gd name="connsiteX5" fmla="*/ 4608004 w 4608409"/>
              <a:gd name="connsiteY5" fmla="*/ 6273659 h 6273659"/>
              <a:gd name="connsiteX6" fmla="*/ 1283769 w 4608409"/>
              <a:gd name="connsiteY6" fmla="*/ 5708915 h 6273659"/>
              <a:gd name="connsiteX7" fmla="*/ 1711604 w 4608409"/>
              <a:gd name="connsiteY7" fmla="*/ 3169367 h 6273659"/>
              <a:gd name="connsiteX8" fmla="*/ 3024826 w 4608409"/>
              <a:gd name="connsiteY8" fmla="*/ 3391606 h 6273659"/>
              <a:gd name="connsiteX9" fmla="*/ 3028271 w 4608409"/>
              <a:gd name="connsiteY9" fmla="*/ 2729591 h 6273659"/>
              <a:gd name="connsiteX10" fmla="*/ 394650 w 4608409"/>
              <a:gd name="connsiteY10" fmla="*/ 3140901 h 62736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608409" h="6273659">
                <a:moveTo>
                  <a:pt x="394650" y="3140901"/>
                </a:moveTo>
                <a:lnTo>
                  <a:pt x="0" y="563001"/>
                </a:lnTo>
                <a:lnTo>
                  <a:pt x="3643386" y="0"/>
                </a:lnTo>
                <a:lnTo>
                  <a:pt x="3779408" y="915851"/>
                </a:lnTo>
                <a:lnTo>
                  <a:pt x="4606906" y="922468"/>
                </a:lnTo>
                <a:cubicBezTo>
                  <a:pt x="4605155" y="2692440"/>
                  <a:pt x="4609755" y="4503687"/>
                  <a:pt x="4608004" y="6273659"/>
                </a:cubicBezTo>
                <a:lnTo>
                  <a:pt x="1283769" y="5708915"/>
                </a:lnTo>
                <a:lnTo>
                  <a:pt x="1711604" y="3169367"/>
                </a:lnTo>
                <a:lnTo>
                  <a:pt x="3024826" y="3391606"/>
                </a:lnTo>
                <a:cubicBezTo>
                  <a:pt x="3025974" y="3179401"/>
                  <a:pt x="3027123" y="2941796"/>
                  <a:pt x="3028271" y="2729591"/>
                </a:cubicBezTo>
                <a:lnTo>
                  <a:pt x="394650" y="3140901"/>
                </a:lnTo>
                <a:close/>
              </a:path>
            </a:pathLst>
          </a:custGeom>
          <a:noFill/>
          <a:ln>
            <a:noFill/>
          </a:ln>
        </p:spPr>
        <p:txBody>
          <a:bodyPr/>
          <a:lstStyle/>
          <a:p>
            <a:endParaRPr lang="en-CL"/>
          </a:p>
        </p:txBody>
      </p:sp>
    </p:spTree>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15:guide id="1" orient="horz" pos="2160">
          <p15:clr>
            <a:srgbClr val="FBAE40"/>
          </p15:clr>
        </p15:guide>
        <p15:guide id="2" pos="4543">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S" preserve="1" userDrawn="1">
  <p:cSld name="RED BACKGROUND">
    <p:bg>
      <p:bgPr>
        <a:blipFill dpi="0" rotWithShape="1">
          <a:blip r:embed="rId2">
            <a:lum/>
          </a:blip>
          <a:srcRect/>
          <a:stretch>
            <a:fillRect/>
          </a:stretch>
        </a:blipFill>
        <a:effectLst/>
      </p:bgPr>
    </p:bg>
    <p:spTree>
      <p:nvGrpSpPr>
        <p:cNvPr id="1" name="Shape 10"/>
        <p:cNvGrpSpPr/>
        <p:nvPr/>
      </p:nvGrpSpPr>
      <p:grpSpPr>
        <a:xfrm>
          <a:off x="0" y="0"/>
          <a:ext cx="0" cy="0"/>
          <a:chOff x="0" y="0"/>
          <a:chExt cx="0" cy="0"/>
        </a:xfrm>
      </p:grpSpPr>
    </p:spTree>
    <p:extLst>
      <p:ext uri="{BB962C8B-B14F-4D97-AF65-F5344CB8AC3E}">
        <p14:creationId xmlns:p14="http://schemas.microsoft.com/office/powerpoint/2010/main" val="215164824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FINAL-ENG" userDrawn="1">
  <p:cSld name="FINAL-ENG">
    <p:spTree>
      <p:nvGrpSpPr>
        <p:cNvPr id="1" name="Shape 37"/>
        <p:cNvGrpSpPr/>
        <p:nvPr/>
      </p:nvGrpSpPr>
      <p:grpSpPr>
        <a:xfrm>
          <a:off x="0" y="0"/>
          <a:ext cx="0" cy="0"/>
          <a:chOff x="0" y="0"/>
          <a:chExt cx="0" cy="0"/>
        </a:xfrm>
      </p:grpSpPr>
      <p:pic>
        <p:nvPicPr>
          <p:cNvPr id="4" name="Picture 3" descr="Graphical user interface, application&#10;&#10;Description automatically generated">
            <a:extLst>
              <a:ext uri="{FF2B5EF4-FFF2-40B4-BE49-F238E27FC236}">
                <a16:creationId xmlns:a16="http://schemas.microsoft.com/office/drawing/2014/main" id="{7A823931-03B0-6748-936D-16F9A38FDE53}"/>
              </a:ext>
            </a:extLst>
          </p:cNvPr>
          <p:cNvPicPr>
            <a:picLocks noChangeAspect="1"/>
          </p:cNvPicPr>
          <p:nvPr userDrawn="1"/>
        </p:nvPicPr>
        <p:blipFill>
          <a:blip r:embed="rId2"/>
          <a:stretch>
            <a:fillRect/>
          </a:stretch>
        </p:blipFill>
        <p:spPr>
          <a:xfrm>
            <a:off x="0" y="0"/>
            <a:ext cx="12192000" cy="6858000"/>
          </a:xfrm>
          <a:prstGeom prst="rect">
            <a:avLst/>
          </a:prstGeom>
        </p:spPr>
      </p:pic>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FINAL-FR" userDrawn="1">
  <p:cSld name="FINAL-FR">
    <p:spTree>
      <p:nvGrpSpPr>
        <p:cNvPr id="1" name="Shape 39"/>
        <p:cNvGrpSpPr/>
        <p:nvPr/>
      </p:nvGrpSpPr>
      <p:grpSpPr>
        <a:xfrm>
          <a:off x="0" y="0"/>
          <a:ext cx="0" cy="0"/>
          <a:chOff x="0" y="0"/>
          <a:chExt cx="0" cy="0"/>
        </a:xfrm>
      </p:grpSpPr>
      <p:pic>
        <p:nvPicPr>
          <p:cNvPr id="4" name="Picture 3" descr="Graphical user interface, application&#10;&#10;Description automatically generated">
            <a:extLst>
              <a:ext uri="{FF2B5EF4-FFF2-40B4-BE49-F238E27FC236}">
                <a16:creationId xmlns:a16="http://schemas.microsoft.com/office/drawing/2014/main" id="{455F326B-D9E4-AE45-A430-6D67434AADD4}"/>
              </a:ext>
            </a:extLst>
          </p:cNvPr>
          <p:cNvPicPr>
            <a:picLocks noChangeAspect="1"/>
          </p:cNvPicPr>
          <p:nvPr userDrawn="1"/>
        </p:nvPicPr>
        <p:blipFill>
          <a:blip r:embed="rId2"/>
          <a:stretch>
            <a:fillRect/>
          </a:stretch>
        </p:blipFill>
        <p:spPr>
          <a:xfrm>
            <a:off x="0" y="0"/>
            <a:ext cx="12192000" cy="6858000"/>
          </a:xfrm>
          <a:prstGeom prst="rect">
            <a:avLst/>
          </a:prstGeom>
        </p:spPr>
      </p:pic>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FINAL-BILINGUAL" userDrawn="1">
  <p:cSld name="FINAL-BILINGUAL">
    <p:spTree>
      <p:nvGrpSpPr>
        <p:cNvPr id="1" name="Shape 33"/>
        <p:cNvGrpSpPr/>
        <p:nvPr/>
      </p:nvGrpSpPr>
      <p:grpSpPr>
        <a:xfrm>
          <a:off x="0" y="0"/>
          <a:ext cx="0" cy="0"/>
          <a:chOff x="0" y="0"/>
          <a:chExt cx="0" cy="0"/>
        </a:xfrm>
      </p:grpSpPr>
      <p:pic>
        <p:nvPicPr>
          <p:cNvPr id="4" name="Picture 3" descr="Graphical user interface&#10;&#10;Description automatically generated with low confidence">
            <a:extLst>
              <a:ext uri="{FF2B5EF4-FFF2-40B4-BE49-F238E27FC236}">
                <a16:creationId xmlns:a16="http://schemas.microsoft.com/office/drawing/2014/main" id="{A2DCC12E-3F01-FC45-897E-D1705A7E8918}"/>
              </a:ext>
            </a:extLst>
          </p:cNvPr>
          <p:cNvPicPr>
            <a:picLocks noChangeAspect="1"/>
          </p:cNvPicPr>
          <p:nvPr userDrawn="1"/>
        </p:nvPicPr>
        <p:blipFill>
          <a:blip r:embed="rId2"/>
          <a:stretch>
            <a:fillRect/>
          </a:stretch>
        </p:blipFill>
        <p:spPr>
          <a:xfrm>
            <a:off x="0" y="0"/>
            <a:ext cx="12192000" cy="6858000"/>
          </a:xfrm>
          <a:prstGeom prst="rect">
            <a:avLst/>
          </a:prstGeom>
        </p:spPr>
      </p:pic>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9"/>
          <p:cNvSpPr txBox="1">
            <a:spLocks noGrp="1"/>
          </p:cNvSpPr>
          <p:nvPr>
            <p:ph type="title"/>
          </p:nvPr>
        </p:nvSpPr>
        <p:spPr>
          <a:xfrm>
            <a:off x="838200" y="1287234"/>
            <a:ext cx="10515600" cy="1325563"/>
          </a:xfrm>
          <a:prstGeom prst="rect">
            <a:avLst/>
          </a:prstGeom>
          <a:noFill/>
          <a:ln>
            <a:noFill/>
          </a:ln>
        </p:spPr>
        <p:txBody>
          <a:bodyPr spcFirstLastPara="1" wrap="square" lIns="91425" tIns="45700" rIns="91425" bIns="45700" anchor="ctr" anchorCtr="0">
            <a:normAutofit/>
          </a:bodyPr>
          <a:lstStyle>
            <a:lvl1pPr marR="0" lvl="0" algn="l" rtl="0">
              <a:lnSpc>
                <a:spcPct val="100000"/>
              </a:lnSpc>
              <a:spcBef>
                <a:spcPts val="0"/>
              </a:spcBef>
              <a:spcAft>
                <a:spcPts val="0"/>
              </a:spcAft>
              <a:buClr>
                <a:srgbClr val="E43D30"/>
              </a:buClr>
              <a:buSzPts val="4800"/>
              <a:buFont typeface="Inter"/>
              <a:buNone/>
              <a:defRPr sz="4800" b="0" i="0" u="none" strike="noStrike" cap="none">
                <a:solidFill>
                  <a:srgbClr val="E43D30"/>
                </a:solidFill>
                <a:latin typeface="Inter"/>
                <a:ea typeface="Inter"/>
                <a:cs typeface="Inter"/>
                <a:sym typeface="Inter"/>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7" name="Google Shape;7;p9"/>
          <p:cNvSpPr txBox="1">
            <a:spLocks noGrp="1"/>
          </p:cNvSpPr>
          <p:nvPr>
            <p:ph type="body" idx="1"/>
          </p:nvPr>
        </p:nvSpPr>
        <p:spPr>
          <a:xfrm>
            <a:off x="838200" y="2792185"/>
            <a:ext cx="10515600" cy="3384777"/>
          </a:xfrm>
          <a:prstGeom prst="rect">
            <a:avLst/>
          </a:prstGeom>
          <a:noFill/>
          <a:ln>
            <a:noFill/>
          </a:ln>
        </p:spPr>
        <p:txBody>
          <a:bodyPr spcFirstLastPara="1" wrap="square" lIns="91425" tIns="45700" rIns="91425" bIns="45700" anchor="t" anchorCtr="0">
            <a:normAutofit/>
          </a:bodyPr>
          <a:lstStyle>
            <a:lvl1pPr marL="457200" marR="0" lvl="0" indent="-228600" algn="l" rtl="0">
              <a:lnSpc>
                <a:spcPct val="150000"/>
              </a:lnSpc>
              <a:spcBef>
                <a:spcPts val="1000"/>
              </a:spcBef>
              <a:spcAft>
                <a:spcPts val="0"/>
              </a:spcAft>
              <a:buClr>
                <a:srgbClr val="E43D30"/>
              </a:buClr>
              <a:buSzPts val="1800"/>
              <a:buFont typeface="Arial"/>
              <a:buNone/>
              <a:defRPr sz="1800" b="0" i="0" u="none" strike="noStrike" cap="none">
                <a:solidFill>
                  <a:srgbClr val="E43D30"/>
                </a:solidFill>
                <a:latin typeface="Inter"/>
                <a:ea typeface="Inter"/>
                <a:cs typeface="Inter"/>
                <a:sym typeface="Inter"/>
              </a:defRPr>
            </a:lvl1pPr>
            <a:lvl2pPr marL="914400" marR="0" lvl="1" indent="-228600" algn="l" rtl="0">
              <a:lnSpc>
                <a:spcPct val="90000"/>
              </a:lnSpc>
              <a:spcBef>
                <a:spcPts val="500"/>
              </a:spcBef>
              <a:spcAft>
                <a:spcPts val="0"/>
              </a:spcAft>
              <a:buClr>
                <a:srgbClr val="E43D30"/>
              </a:buClr>
              <a:buSzPts val="2400"/>
              <a:buFont typeface="Arial"/>
              <a:buNone/>
              <a:defRPr sz="2400" b="0" i="0" u="none" strike="noStrike" cap="none">
                <a:solidFill>
                  <a:srgbClr val="E43D30"/>
                </a:solidFill>
                <a:latin typeface="Calibri"/>
                <a:ea typeface="Calibri"/>
                <a:cs typeface="Calibri"/>
                <a:sym typeface="Calibri"/>
              </a:defRPr>
            </a:lvl2pPr>
            <a:lvl3pPr marL="1371600" marR="0" lvl="2" indent="-228600" algn="l" rtl="0">
              <a:lnSpc>
                <a:spcPct val="90000"/>
              </a:lnSpc>
              <a:spcBef>
                <a:spcPts val="500"/>
              </a:spcBef>
              <a:spcAft>
                <a:spcPts val="0"/>
              </a:spcAft>
              <a:buClr>
                <a:srgbClr val="E43D30"/>
              </a:buClr>
              <a:buSzPts val="2000"/>
              <a:buFont typeface="Arial"/>
              <a:buNone/>
              <a:defRPr sz="2000" b="0" i="0" u="none" strike="noStrike" cap="none">
                <a:solidFill>
                  <a:srgbClr val="E43D30"/>
                </a:solidFill>
                <a:latin typeface="Calibri"/>
                <a:ea typeface="Calibri"/>
                <a:cs typeface="Calibri"/>
                <a:sym typeface="Calibri"/>
              </a:defRPr>
            </a:lvl3pPr>
            <a:lvl4pPr marL="1828800" marR="0" lvl="3" indent="-342900" algn="l" rtl="0">
              <a:lnSpc>
                <a:spcPct val="90000"/>
              </a:lnSpc>
              <a:spcBef>
                <a:spcPts val="500"/>
              </a:spcBef>
              <a:spcAft>
                <a:spcPts val="0"/>
              </a:spcAft>
              <a:buClr>
                <a:srgbClr val="E43D30"/>
              </a:buClr>
              <a:buSzPts val="1800"/>
              <a:buFont typeface="Arial"/>
              <a:buChar char="•"/>
              <a:defRPr sz="1800" b="0" i="0" u="none" strike="noStrike" cap="none">
                <a:solidFill>
                  <a:srgbClr val="E43D30"/>
                </a:solidFill>
                <a:latin typeface="Calibri"/>
                <a:ea typeface="Calibri"/>
                <a:cs typeface="Calibri"/>
                <a:sym typeface="Calibri"/>
              </a:defRPr>
            </a:lvl4pPr>
            <a:lvl5pPr marL="2286000" marR="0" lvl="4" indent="-342900" algn="l" rtl="0">
              <a:lnSpc>
                <a:spcPct val="90000"/>
              </a:lnSpc>
              <a:spcBef>
                <a:spcPts val="500"/>
              </a:spcBef>
              <a:spcAft>
                <a:spcPts val="0"/>
              </a:spcAft>
              <a:buClr>
                <a:srgbClr val="E43D30"/>
              </a:buClr>
              <a:buSzPts val="1800"/>
              <a:buFont typeface="Arial"/>
              <a:buChar char="•"/>
              <a:defRPr sz="1800" b="0" i="0" u="none" strike="noStrike" cap="none">
                <a:solidFill>
                  <a:srgbClr val="E43D30"/>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8" name="Google Shape;8;p9"/>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Calibri"/>
                <a:ea typeface="Calibri"/>
                <a:cs typeface="Calibri"/>
                <a:sym typeface="Calibri"/>
              </a:defRPr>
            </a:lvl1pPr>
            <a:lvl2pPr marL="0" marR="0" lvl="1" indent="0" algn="r" rtl="0">
              <a:spcBef>
                <a:spcPts val="0"/>
              </a:spcBef>
              <a:buNone/>
              <a:defRPr sz="1200" b="0" i="0" u="none" strike="noStrike" cap="none">
                <a:solidFill>
                  <a:srgbClr val="888888"/>
                </a:solidFill>
                <a:latin typeface="Calibri"/>
                <a:ea typeface="Calibri"/>
                <a:cs typeface="Calibri"/>
                <a:sym typeface="Calibri"/>
              </a:defRPr>
            </a:lvl2pPr>
            <a:lvl3pPr marL="0" marR="0" lvl="2" indent="0" algn="r" rtl="0">
              <a:spcBef>
                <a:spcPts val="0"/>
              </a:spcBef>
              <a:buNone/>
              <a:defRPr sz="1200" b="0" i="0" u="none" strike="noStrike" cap="none">
                <a:solidFill>
                  <a:srgbClr val="888888"/>
                </a:solidFill>
                <a:latin typeface="Calibri"/>
                <a:ea typeface="Calibri"/>
                <a:cs typeface="Calibri"/>
                <a:sym typeface="Calibri"/>
              </a:defRPr>
            </a:lvl3pPr>
            <a:lvl4pPr marL="0" marR="0" lvl="3" indent="0" algn="r" rtl="0">
              <a:spcBef>
                <a:spcPts val="0"/>
              </a:spcBef>
              <a:buNone/>
              <a:defRPr sz="1200" b="0" i="0" u="none" strike="noStrike" cap="none">
                <a:solidFill>
                  <a:srgbClr val="888888"/>
                </a:solidFill>
                <a:latin typeface="Calibri"/>
                <a:ea typeface="Calibri"/>
                <a:cs typeface="Calibri"/>
                <a:sym typeface="Calibri"/>
              </a:defRPr>
            </a:lvl4pPr>
            <a:lvl5pPr marL="0" marR="0" lvl="4" indent="0" algn="r" rtl="0">
              <a:spcBef>
                <a:spcPts val="0"/>
              </a:spcBef>
              <a:buNone/>
              <a:defRPr sz="1200" b="0" i="0" u="none" strike="noStrike" cap="none">
                <a:solidFill>
                  <a:srgbClr val="888888"/>
                </a:solidFill>
                <a:latin typeface="Calibri"/>
                <a:ea typeface="Calibri"/>
                <a:cs typeface="Calibri"/>
                <a:sym typeface="Calibri"/>
              </a:defRPr>
            </a:lvl5pPr>
            <a:lvl6pPr marL="0" marR="0" lvl="5" indent="0" algn="r" rtl="0">
              <a:spcBef>
                <a:spcPts val="0"/>
              </a:spcBef>
              <a:buNone/>
              <a:defRPr sz="1200" b="0" i="0" u="none" strike="noStrike" cap="none">
                <a:solidFill>
                  <a:srgbClr val="888888"/>
                </a:solidFill>
                <a:latin typeface="Calibri"/>
                <a:ea typeface="Calibri"/>
                <a:cs typeface="Calibri"/>
                <a:sym typeface="Calibri"/>
              </a:defRPr>
            </a:lvl6pPr>
            <a:lvl7pPr marL="0" marR="0" lvl="6" indent="0" algn="r" rtl="0">
              <a:spcBef>
                <a:spcPts val="0"/>
              </a:spcBef>
              <a:buNone/>
              <a:defRPr sz="1200" b="0" i="0" u="none" strike="noStrike" cap="none">
                <a:solidFill>
                  <a:srgbClr val="888888"/>
                </a:solidFill>
                <a:latin typeface="Calibri"/>
                <a:ea typeface="Calibri"/>
                <a:cs typeface="Calibri"/>
                <a:sym typeface="Calibri"/>
              </a:defRPr>
            </a:lvl7pPr>
            <a:lvl8pPr marL="0" marR="0" lvl="7" indent="0" algn="r" rtl="0">
              <a:spcBef>
                <a:spcPts val="0"/>
              </a:spcBef>
              <a:buNone/>
              <a:defRPr sz="1200" b="0" i="0" u="none" strike="noStrike" cap="none">
                <a:solidFill>
                  <a:srgbClr val="888888"/>
                </a:solidFill>
                <a:latin typeface="Calibri"/>
                <a:ea typeface="Calibri"/>
                <a:cs typeface="Calibri"/>
                <a:sym typeface="Calibri"/>
              </a:defRPr>
            </a:lvl8pPr>
            <a:lvl9pPr marL="0" marR="0" lvl="8" indent="0" algn="r" rtl="0">
              <a:spcBef>
                <a:spcPts val="0"/>
              </a:spcBef>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CL"/>
              <a:t>‹#›</a:t>
            </a:fld>
            <a:endParaRPr/>
          </a:p>
        </p:txBody>
      </p:sp>
    </p:spTree>
  </p:cSld>
  <p:clrMap bg1="lt1" tx1="dk1" bg2="dk2" tx2="lt2" accent1="accent1" accent2="accent2" accent3="accent3" accent4="accent4" accent5="accent5" accent6="accent6" hlink="hlink" folHlink="folHlink"/>
  <p:sldLayoutIdLst>
    <p:sldLayoutId id="2147483663" r:id="rId1"/>
    <p:sldLayoutId id="2147483651" r:id="rId2"/>
    <p:sldLayoutId id="2147483652" r:id="rId3"/>
    <p:sldLayoutId id="2147483653" r:id="rId4"/>
    <p:sldLayoutId id="2147483655" r:id="rId5"/>
    <p:sldLayoutId id="2147483661" r:id="rId6"/>
    <p:sldLayoutId id="2147483659" r:id="rId7"/>
    <p:sldLayoutId id="2147483660" r:id="rId8"/>
    <p:sldLayoutId id="2147483656" r:id="rId9"/>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chart" Target="../charts/chart9.xml"/><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chart" Target="../charts/chart10.xml"/><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8" Type="http://schemas.openxmlformats.org/officeDocument/2006/relationships/image" Target="../media/image19.png"/><Relationship Id="rId3" Type="http://schemas.openxmlformats.org/officeDocument/2006/relationships/image" Target="../media/image14.png"/><Relationship Id="rId7" Type="http://schemas.openxmlformats.org/officeDocument/2006/relationships/image" Target="../media/image18.png"/><Relationship Id="rId12" Type="http://schemas.openxmlformats.org/officeDocument/2006/relationships/image" Target="../media/image23.png"/><Relationship Id="rId2" Type="http://schemas.openxmlformats.org/officeDocument/2006/relationships/notesSlide" Target="../notesSlides/notesSlide4.xml"/><Relationship Id="rId1" Type="http://schemas.openxmlformats.org/officeDocument/2006/relationships/slideLayout" Target="../slideLayouts/slideLayout3.xml"/><Relationship Id="rId6" Type="http://schemas.openxmlformats.org/officeDocument/2006/relationships/image" Target="../media/image17.png"/><Relationship Id="rId11" Type="http://schemas.openxmlformats.org/officeDocument/2006/relationships/image" Target="../media/image22.png"/><Relationship Id="rId5" Type="http://schemas.openxmlformats.org/officeDocument/2006/relationships/image" Target="../media/image16.png"/><Relationship Id="rId10" Type="http://schemas.openxmlformats.org/officeDocument/2006/relationships/image" Target="../media/image21.png"/><Relationship Id="rId4" Type="http://schemas.openxmlformats.org/officeDocument/2006/relationships/image" Target="../media/image15.png"/><Relationship Id="rId9" Type="http://schemas.openxmlformats.org/officeDocument/2006/relationships/image" Target="../media/image20.png"/></Relationships>
</file>

<file path=ppt/slides/_rels/slide2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notesSlide" Target="../notesSlides/notesSlide5.xml"/><Relationship Id="rId1" Type="http://schemas.openxmlformats.org/officeDocument/2006/relationships/slideLayout" Target="../slideLayouts/slideLayout9.xml"/></Relationships>
</file>

<file path=ppt/slides/_rels/slide3.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chart" Target="../charts/chart4.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chart" Target="../charts/chart5.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chart" Target="../charts/chart6.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chart" Target="../charts/chart7.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chart" Target="../charts/chart8.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79254953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60"/>
        <p:cNvGrpSpPr/>
        <p:nvPr/>
      </p:nvGrpSpPr>
      <p:grpSpPr>
        <a:xfrm>
          <a:off x="0" y="0"/>
          <a:ext cx="0" cy="0"/>
          <a:chOff x="0" y="0"/>
          <a:chExt cx="0" cy="0"/>
        </a:xfrm>
      </p:grpSpPr>
      <p:sp>
        <p:nvSpPr>
          <p:cNvPr id="62" name="Google Shape;62;p4"/>
          <p:cNvSpPr txBox="1">
            <a:spLocks noGrp="1"/>
          </p:cNvSpPr>
          <p:nvPr>
            <p:ph type="body" idx="1"/>
          </p:nvPr>
        </p:nvSpPr>
        <p:spPr>
          <a:xfrm>
            <a:off x="7350790" y="658813"/>
            <a:ext cx="4841209" cy="1190625"/>
          </a:xfrm>
          <a:prstGeom prst="rect">
            <a:avLst/>
          </a:prstGeom>
          <a:noFill/>
          <a:ln>
            <a:noFill/>
          </a:ln>
        </p:spPr>
        <p:txBody>
          <a:bodyPr spcFirstLastPara="1" wrap="square" lIns="91425" tIns="45700" rIns="91425" bIns="45700" anchor="t" anchorCtr="0">
            <a:normAutofit fontScale="77500" lnSpcReduction="20000"/>
          </a:bodyPr>
          <a:lstStyle/>
          <a:p>
            <a:pPr marL="0" lvl="0" indent="0">
              <a:spcBef>
                <a:spcPts val="0"/>
              </a:spcBef>
            </a:pPr>
            <a:r>
              <a:rPr lang="fr-FR" sz="2800" b="1" dirty="0"/>
              <a:t>La bonne nouvelle: les immigrants s'installent également dans les zones non urbaines</a:t>
            </a:r>
            <a:endParaRPr sz="2800" b="1" dirty="0"/>
          </a:p>
        </p:txBody>
      </p:sp>
      <p:sp>
        <p:nvSpPr>
          <p:cNvPr id="63" name="Google Shape;63;p4"/>
          <p:cNvSpPr txBox="1">
            <a:spLocks noGrp="1"/>
          </p:cNvSpPr>
          <p:nvPr>
            <p:ph type="body" idx="3"/>
          </p:nvPr>
        </p:nvSpPr>
        <p:spPr>
          <a:xfrm>
            <a:off x="7449955" y="2125663"/>
            <a:ext cx="4742043" cy="3962400"/>
          </a:xfrm>
          <a:prstGeom prst="rect">
            <a:avLst/>
          </a:prstGeom>
          <a:noFill/>
          <a:ln>
            <a:noFill/>
          </a:ln>
        </p:spPr>
        <p:txBody>
          <a:bodyPr spcFirstLastPara="1" wrap="square" lIns="91425" tIns="45700" rIns="91425" bIns="45700" anchor="t" anchorCtr="0">
            <a:normAutofit lnSpcReduction="10000"/>
          </a:bodyPr>
          <a:lstStyle/>
          <a:p>
            <a:pPr marL="0" lvl="0" indent="0">
              <a:lnSpc>
                <a:spcPct val="100000"/>
              </a:lnSpc>
              <a:spcBef>
                <a:spcPts val="0"/>
              </a:spcBef>
            </a:pPr>
            <a:r>
              <a:rPr lang="fr-FR" sz="2000" dirty="0"/>
              <a:t>En 2017, seulement 360 immigrants se sont installés à l'extérieur des sept centres urbains du Nouveau-Brunswick.</a:t>
            </a:r>
          </a:p>
          <a:p>
            <a:pPr marL="0" lvl="0" indent="0">
              <a:lnSpc>
                <a:spcPct val="100000"/>
              </a:lnSpc>
              <a:spcBef>
                <a:spcPts val="0"/>
              </a:spcBef>
            </a:pPr>
            <a:endParaRPr lang="fr-FR" sz="2000" dirty="0"/>
          </a:p>
          <a:p>
            <a:pPr marL="0" lvl="0" indent="0">
              <a:lnSpc>
                <a:spcPct val="100000"/>
              </a:lnSpc>
              <a:spcBef>
                <a:spcPts val="0"/>
              </a:spcBef>
            </a:pPr>
            <a:r>
              <a:rPr lang="fr-FR" sz="2000" dirty="0"/>
              <a:t>En 2019, près de 1100 l'ont fait - un taux de croissance presque triple.</a:t>
            </a:r>
          </a:p>
          <a:p>
            <a:pPr marL="0" lvl="0" indent="0">
              <a:lnSpc>
                <a:spcPct val="100000"/>
              </a:lnSpc>
              <a:spcBef>
                <a:spcPts val="0"/>
              </a:spcBef>
            </a:pPr>
            <a:endParaRPr lang="fr-FR" sz="2000" dirty="0"/>
          </a:p>
          <a:p>
            <a:pPr marL="0" lvl="0" indent="0">
              <a:lnSpc>
                <a:spcPct val="100000"/>
              </a:lnSpc>
              <a:spcBef>
                <a:spcPts val="0"/>
              </a:spcBef>
            </a:pPr>
            <a:r>
              <a:rPr lang="fr-FR" sz="2000" dirty="0"/>
              <a:t>Covid-19 a eu un impact sur l'apport de 2020.</a:t>
            </a:r>
          </a:p>
          <a:p>
            <a:pPr marL="0" lvl="0" indent="0">
              <a:lnSpc>
                <a:spcPct val="100000"/>
              </a:lnSpc>
              <a:spcBef>
                <a:spcPts val="0"/>
              </a:spcBef>
            </a:pPr>
            <a:endParaRPr lang="fr-FR" sz="2000" dirty="0"/>
          </a:p>
          <a:p>
            <a:pPr marL="0" lvl="0" indent="0">
              <a:lnSpc>
                <a:spcPct val="100000"/>
              </a:lnSpc>
              <a:spcBef>
                <a:spcPts val="0"/>
              </a:spcBef>
            </a:pPr>
            <a:r>
              <a:rPr lang="fr-FR" sz="2000" dirty="0"/>
              <a:t>La RMR de Saint John a attiré 890 immigrants en 2019-2020.</a:t>
            </a:r>
            <a:endParaRPr lang="en-CA" sz="2000" dirty="0"/>
          </a:p>
        </p:txBody>
      </p:sp>
      <p:sp>
        <p:nvSpPr>
          <p:cNvPr id="9" name="TextBox 8">
            <a:extLst>
              <a:ext uri="{FF2B5EF4-FFF2-40B4-BE49-F238E27FC236}">
                <a16:creationId xmlns:a16="http://schemas.microsoft.com/office/drawing/2014/main" id="{6867BE72-8C33-4B97-8BEA-9500B32B8FA7}"/>
              </a:ext>
            </a:extLst>
          </p:cNvPr>
          <p:cNvSpPr txBox="1"/>
          <p:nvPr/>
        </p:nvSpPr>
        <p:spPr>
          <a:xfrm>
            <a:off x="684663" y="655136"/>
            <a:ext cx="6096000" cy="1334020"/>
          </a:xfrm>
          <a:prstGeom prst="rect">
            <a:avLst/>
          </a:prstGeom>
          <a:noFill/>
        </p:spPr>
        <p:txBody>
          <a:bodyPr wrap="square">
            <a:spAutoFit/>
          </a:bodyPr>
          <a:lstStyle/>
          <a:p>
            <a:pPr algn="ctr">
              <a:lnSpc>
                <a:spcPct val="115000"/>
              </a:lnSpc>
            </a:pPr>
            <a:r>
              <a:rPr lang="fr-FR" sz="2400" b="1" dirty="0">
                <a:solidFill>
                  <a:schemeClr val="tx1"/>
                </a:solidFill>
                <a:latin typeface="Inter" panose="020B0604020202020204" charset="0"/>
                <a:ea typeface="Inter" panose="020B0604020202020204" charset="0"/>
                <a:cs typeface="Times New Roman" panose="02020603050405020304" pitchFamily="18" charset="0"/>
              </a:rPr>
              <a:t>Admissions de résidents permanents par région autour du Nouveau-Brunswick</a:t>
            </a:r>
            <a:endParaRPr lang="en-CA" sz="2400" dirty="0">
              <a:solidFill>
                <a:schemeClr val="tx1"/>
              </a:solidFill>
              <a:effectLst/>
              <a:latin typeface="Inter" panose="020B0604020202020204" charset="0"/>
              <a:ea typeface="Inter" panose="020B0604020202020204" charset="0"/>
              <a:cs typeface="Times New Roman" panose="02020603050405020304" pitchFamily="18" charset="0"/>
            </a:endParaRPr>
          </a:p>
        </p:txBody>
      </p:sp>
      <p:sp>
        <p:nvSpPr>
          <p:cNvPr id="11" name="TextBox 10">
            <a:extLst>
              <a:ext uri="{FF2B5EF4-FFF2-40B4-BE49-F238E27FC236}">
                <a16:creationId xmlns:a16="http://schemas.microsoft.com/office/drawing/2014/main" id="{F91BE71E-469A-43A9-A34F-DAB4D82A7343}"/>
              </a:ext>
            </a:extLst>
          </p:cNvPr>
          <p:cNvSpPr txBox="1"/>
          <p:nvPr/>
        </p:nvSpPr>
        <p:spPr>
          <a:xfrm>
            <a:off x="6895192" y="6497638"/>
            <a:ext cx="5033819" cy="317972"/>
          </a:xfrm>
          <a:prstGeom prst="rect">
            <a:avLst/>
          </a:prstGeom>
          <a:noFill/>
        </p:spPr>
        <p:txBody>
          <a:bodyPr wrap="square">
            <a:spAutoFit/>
          </a:bodyPr>
          <a:lstStyle/>
          <a:p>
            <a:pPr algn="r">
              <a:lnSpc>
                <a:spcPct val="115000"/>
              </a:lnSpc>
              <a:spcBef>
                <a:spcPts val="500"/>
              </a:spcBef>
              <a:spcAft>
                <a:spcPts val="1000"/>
              </a:spcAft>
            </a:pPr>
            <a:r>
              <a:rPr lang="en-US" dirty="0">
                <a:latin typeface="Century Gothic" panose="020B0502020202020204" pitchFamily="34" charset="0"/>
                <a:ea typeface="Times New Roman" panose="02020603050405020304" pitchFamily="18" charset="0"/>
                <a:cs typeface="Times New Roman" panose="02020603050405020304" pitchFamily="18" charset="0"/>
              </a:rPr>
              <a:t>*destination </a:t>
            </a:r>
            <a:r>
              <a:rPr lang="en-US" dirty="0" err="1">
                <a:latin typeface="Century Gothic" panose="020B0502020202020204" pitchFamily="34" charset="0"/>
                <a:ea typeface="Times New Roman" panose="02020603050405020304" pitchFamily="18" charset="0"/>
                <a:cs typeface="Times New Roman" panose="02020603050405020304" pitchFamily="18" charset="0"/>
              </a:rPr>
              <a:t>prévue</a:t>
            </a:r>
            <a:r>
              <a:rPr lang="en-US" dirty="0">
                <a:latin typeface="Century Gothic" panose="020B0502020202020204" pitchFamily="34" charset="0"/>
                <a:ea typeface="Times New Roman" panose="02020603050405020304" pitchFamily="18" charset="0"/>
                <a:cs typeface="Times New Roman" panose="02020603050405020304" pitchFamily="18" charset="0"/>
              </a:rPr>
              <a:t>. Source: IRCC</a:t>
            </a:r>
            <a:endParaRPr lang="en-CA" sz="1400" dirty="0">
              <a:effectLst/>
              <a:latin typeface="Century Gothic" panose="020B0502020202020204" pitchFamily="34" charset="0"/>
              <a:ea typeface="Times New Roman" panose="02020603050405020304" pitchFamily="18" charset="0"/>
              <a:cs typeface="Times New Roman" panose="02020603050405020304" pitchFamily="18" charset="0"/>
            </a:endParaRPr>
          </a:p>
        </p:txBody>
      </p:sp>
      <p:cxnSp>
        <p:nvCxnSpPr>
          <p:cNvPr id="7" name="Straight Connector 6">
            <a:extLst>
              <a:ext uri="{FF2B5EF4-FFF2-40B4-BE49-F238E27FC236}">
                <a16:creationId xmlns:a16="http://schemas.microsoft.com/office/drawing/2014/main" id="{66CA2569-BE93-404D-AABF-4AB6870B3DCA}"/>
              </a:ext>
            </a:extLst>
          </p:cNvPr>
          <p:cNvCxnSpPr/>
          <p:nvPr/>
        </p:nvCxnSpPr>
        <p:spPr>
          <a:xfrm>
            <a:off x="7151572" y="904775"/>
            <a:ext cx="0" cy="5028435"/>
          </a:xfrm>
          <a:prstGeom prst="line">
            <a:avLst/>
          </a:prstGeom>
        </p:spPr>
        <p:style>
          <a:lnRef idx="1">
            <a:schemeClr val="accent1"/>
          </a:lnRef>
          <a:fillRef idx="0">
            <a:schemeClr val="accent1"/>
          </a:fillRef>
          <a:effectRef idx="0">
            <a:schemeClr val="accent1"/>
          </a:effectRef>
          <a:fontRef idx="minor">
            <a:schemeClr val="tx1"/>
          </a:fontRef>
        </p:style>
      </p:cxnSp>
      <p:graphicFrame>
        <p:nvGraphicFramePr>
          <p:cNvPr id="8" name="Chart 7">
            <a:extLst>
              <a:ext uri="{FF2B5EF4-FFF2-40B4-BE49-F238E27FC236}">
                <a16:creationId xmlns:a16="http://schemas.microsoft.com/office/drawing/2014/main" id="{18730B29-48BF-493A-A9A9-CDE1393E491E}"/>
              </a:ext>
            </a:extLst>
          </p:cNvPr>
          <p:cNvGraphicFramePr>
            <a:graphicFrameLocks/>
          </p:cNvGraphicFramePr>
          <p:nvPr>
            <p:extLst>
              <p:ext uri="{D42A27DB-BD31-4B8C-83A1-F6EECF244321}">
                <p14:modId xmlns:p14="http://schemas.microsoft.com/office/powerpoint/2010/main" val="1812665366"/>
              </p:ext>
            </p:extLst>
          </p:nvPr>
        </p:nvGraphicFramePr>
        <p:xfrm>
          <a:off x="821615" y="1927182"/>
          <a:ext cx="6130737" cy="4570456"/>
        </p:xfrm>
        <a:graphic>
          <a:graphicData uri="http://schemas.openxmlformats.org/drawingml/2006/chart">
            <c:chart xmlns:c="http://schemas.openxmlformats.org/drawingml/2006/chart" xmlns:r="http://schemas.openxmlformats.org/officeDocument/2006/relationships" r:id="rId3"/>
          </a:graphicData>
        </a:graphic>
      </p:graphicFrame>
      <p:sp>
        <p:nvSpPr>
          <p:cNvPr id="2" name="TextBox 1">
            <a:extLst>
              <a:ext uri="{FF2B5EF4-FFF2-40B4-BE49-F238E27FC236}">
                <a16:creationId xmlns:a16="http://schemas.microsoft.com/office/drawing/2014/main" id="{A7A1E5C5-58E2-4B88-B969-3B698C21E7E6}"/>
              </a:ext>
            </a:extLst>
          </p:cNvPr>
          <p:cNvSpPr txBox="1"/>
          <p:nvPr/>
        </p:nvSpPr>
        <p:spPr>
          <a:xfrm>
            <a:off x="3886983" y="2615003"/>
            <a:ext cx="761747" cy="369332"/>
          </a:xfrm>
          <a:prstGeom prst="rect">
            <a:avLst/>
          </a:prstGeom>
          <a:noFill/>
        </p:spPr>
        <p:txBody>
          <a:bodyPr wrap="none" rtlCol="0">
            <a:spAutoFit/>
          </a:bodyPr>
          <a:lstStyle/>
          <a:p>
            <a:r>
              <a:rPr lang="en-CA" sz="1800" b="1" dirty="0"/>
              <a:t>4,610</a:t>
            </a:r>
          </a:p>
        </p:txBody>
      </p:sp>
      <p:sp>
        <p:nvSpPr>
          <p:cNvPr id="10" name="TextBox 9">
            <a:extLst>
              <a:ext uri="{FF2B5EF4-FFF2-40B4-BE49-F238E27FC236}">
                <a16:creationId xmlns:a16="http://schemas.microsoft.com/office/drawing/2014/main" id="{11E78FA6-08F6-4CC5-90B8-344E3F05D64C}"/>
              </a:ext>
            </a:extLst>
          </p:cNvPr>
          <p:cNvSpPr txBox="1"/>
          <p:nvPr/>
        </p:nvSpPr>
        <p:spPr>
          <a:xfrm>
            <a:off x="2276676" y="3049660"/>
            <a:ext cx="761747" cy="369332"/>
          </a:xfrm>
          <a:prstGeom prst="rect">
            <a:avLst/>
          </a:prstGeom>
          <a:noFill/>
        </p:spPr>
        <p:txBody>
          <a:bodyPr wrap="none" rtlCol="0">
            <a:spAutoFit/>
          </a:bodyPr>
          <a:lstStyle/>
          <a:p>
            <a:r>
              <a:rPr lang="en-CA" sz="1800" b="1" dirty="0"/>
              <a:t>3,645</a:t>
            </a:r>
          </a:p>
        </p:txBody>
      </p:sp>
      <p:sp>
        <p:nvSpPr>
          <p:cNvPr id="12" name="TextBox 11">
            <a:extLst>
              <a:ext uri="{FF2B5EF4-FFF2-40B4-BE49-F238E27FC236}">
                <a16:creationId xmlns:a16="http://schemas.microsoft.com/office/drawing/2014/main" id="{FF4C6122-2FCD-4E0C-8B70-35B5BA99B7A2}"/>
              </a:ext>
            </a:extLst>
          </p:cNvPr>
          <p:cNvSpPr txBox="1"/>
          <p:nvPr/>
        </p:nvSpPr>
        <p:spPr>
          <a:xfrm>
            <a:off x="5579745" y="2125663"/>
            <a:ext cx="761747" cy="369332"/>
          </a:xfrm>
          <a:prstGeom prst="rect">
            <a:avLst/>
          </a:prstGeom>
          <a:noFill/>
        </p:spPr>
        <p:txBody>
          <a:bodyPr wrap="none" rtlCol="0">
            <a:spAutoFit/>
          </a:bodyPr>
          <a:lstStyle/>
          <a:p>
            <a:r>
              <a:rPr lang="en-CA" sz="1800" b="1" dirty="0"/>
              <a:t>6,000</a:t>
            </a:r>
          </a:p>
        </p:txBody>
      </p:sp>
    </p:spTree>
    <p:extLst>
      <p:ext uri="{BB962C8B-B14F-4D97-AF65-F5344CB8AC3E}">
        <p14:creationId xmlns:p14="http://schemas.microsoft.com/office/powerpoint/2010/main" val="239706765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BD91AC97-B5B6-42A6-A3CA-F9BA2101AA4F}"/>
              </a:ext>
            </a:extLst>
          </p:cNvPr>
          <p:cNvSpPr>
            <a:spLocks noGrp="1"/>
          </p:cNvSpPr>
          <p:nvPr>
            <p:ph type="body" idx="2"/>
          </p:nvPr>
        </p:nvSpPr>
        <p:spPr>
          <a:xfrm>
            <a:off x="1565074" y="3242678"/>
            <a:ext cx="8882289" cy="2185971"/>
          </a:xfrm>
        </p:spPr>
        <p:txBody>
          <a:bodyPr/>
          <a:lstStyle/>
          <a:p>
            <a:pPr marL="269875" indent="-41275"/>
            <a:r>
              <a:rPr lang="fr-FR" sz="4800" dirty="0"/>
              <a:t>Croissance démographique et éducation de la maternelle à la 12e année</a:t>
            </a:r>
            <a:endParaRPr lang="en-CA" sz="4800" dirty="0"/>
          </a:p>
        </p:txBody>
      </p:sp>
    </p:spTree>
    <p:extLst>
      <p:ext uri="{BB962C8B-B14F-4D97-AF65-F5344CB8AC3E}">
        <p14:creationId xmlns:p14="http://schemas.microsoft.com/office/powerpoint/2010/main" val="123160171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60"/>
        <p:cNvGrpSpPr/>
        <p:nvPr/>
      </p:nvGrpSpPr>
      <p:grpSpPr>
        <a:xfrm>
          <a:off x="0" y="0"/>
          <a:ext cx="0" cy="0"/>
          <a:chOff x="0" y="0"/>
          <a:chExt cx="0" cy="0"/>
        </a:xfrm>
      </p:grpSpPr>
      <p:sp>
        <p:nvSpPr>
          <p:cNvPr id="62" name="Google Shape;62;p4"/>
          <p:cNvSpPr txBox="1">
            <a:spLocks noGrp="1"/>
          </p:cNvSpPr>
          <p:nvPr>
            <p:ph type="body" idx="1"/>
          </p:nvPr>
        </p:nvSpPr>
        <p:spPr>
          <a:xfrm>
            <a:off x="902155" y="649576"/>
            <a:ext cx="6179683" cy="1190625"/>
          </a:xfrm>
          <a:prstGeom prst="rect">
            <a:avLst/>
          </a:prstGeom>
          <a:noFill/>
          <a:ln>
            <a:noFill/>
          </a:ln>
        </p:spPr>
        <p:txBody>
          <a:bodyPr spcFirstLastPara="1" wrap="square" lIns="91425" tIns="45700" rIns="91425" bIns="45700" anchor="t" anchorCtr="0">
            <a:normAutofit fontScale="92500" lnSpcReduction="20000"/>
          </a:bodyPr>
          <a:lstStyle/>
          <a:p>
            <a:pPr marL="0" lvl="0" indent="0">
              <a:spcBef>
                <a:spcPts val="0"/>
              </a:spcBef>
            </a:pPr>
            <a:r>
              <a:rPr lang="fr-FR" b="1" dirty="0"/>
              <a:t>Plaidoyer pour un plan: faire croître la population de la maternelle à la 12e année</a:t>
            </a:r>
            <a:endParaRPr b="1" dirty="0"/>
          </a:p>
        </p:txBody>
      </p:sp>
      <p:sp>
        <p:nvSpPr>
          <p:cNvPr id="63" name="Google Shape;63;p4"/>
          <p:cNvSpPr txBox="1">
            <a:spLocks noGrp="1"/>
          </p:cNvSpPr>
          <p:nvPr>
            <p:ph type="body" idx="3"/>
          </p:nvPr>
        </p:nvSpPr>
        <p:spPr>
          <a:xfrm>
            <a:off x="1004310" y="2460192"/>
            <a:ext cx="11187690" cy="4397807"/>
          </a:xfrm>
          <a:prstGeom prst="rect">
            <a:avLst/>
          </a:prstGeom>
          <a:noFill/>
          <a:ln>
            <a:noFill/>
          </a:ln>
        </p:spPr>
        <p:txBody>
          <a:bodyPr spcFirstLastPara="1" wrap="square" lIns="91425" tIns="45700" rIns="91425" bIns="45700" anchor="t" anchorCtr="0">
            <a:normAutofit/>
          </a:bodyPr>
          <a:lstStyle/>
          <a:p>
            <a:pPr marL="0" lvl="0" indent="0">
              <a:spcBef>
                <a:spcPts val="0"/>
              </a:spcBef>
              <a:spcAft>
                <a:spcPts val="2400"/>
              </a:spcAft>
            </a:pPr>
            <a:r>
              <a:rPr lang="fr-FR" sz="2000" dirty="0"/>
              <a:t>Les inscriptions de la maternelle à la 12e année diminuent au Nouveau-Brunswick alors même que la demande de travailleurs augmente.</a:t>
            </a:r>
          </a:p>
          <a:p>
            <a:pPr marL="0" lvl="0" indent="0">
              <a:spcBef>
                <a:spcPts val="0"/>
              </a:spcBef>
              <a:spcAft>
                <a:spcPts val="2400"/>
              </a:spcAft>
            </a:pPr>
            <a:r>
              <a:rPr lang="fr-FR" sz="2000" dirty="0"/>
              <a:t>Attirer plus de jeunes familles dans la province aidera à reconstruire la population étudiante de la maternelle à la 12e année.</a:t>
            </a:r>
          </a:p>
          <a:p>
            <a:pPr marL="0" lvl="0" indent="0">
              <a:spcBef>
                <a:spcPts val="0"/>
              </a:spcBef>
              <a:spcAft>
                <a:spcPts val="2400"/>
              </a:spcAft>
            </a:pPr>
            <a:r>
              <a:rPr lang="fr-FR" sz="2000" dirty="0"/>
              <a:t>S'assurer que la prochaine génération dispose d'un plus grand bassin de talents locaux.</a:t>
            </a:r>
          </a:p>
          <a:p>
            <a:pPr marL="0" lvl="0" indent="0">
              <a:spcBef>
                <a:spcPts val="0"/>
              </a:spcBef>
              <a:spcAft>
                <a:spcPts val="2400"/>
              </a:spcAft>
            </a:pPr>
            <a:r>
              <a:rPr lang="fr-FR" sz="2000" dirty="0"/>
              <a:t>Cela se passe déjà à Fredericton et à Moncton</a:t>
            </a:r>
            <a:r>
              <a:rPr lang="en-US" sz="2000" dirty="0" smtClean="0">
                <a:latin typeface="Inter" panose="020B0604020202020204" charset="0"/>
                <a:ea typeface="Inter" panose="020B0604020202020204" charset="0"/>
              </a:rPr>
              <a:t>. </a:t>
            </a:r>
            <a:endParaRPr lang="en-US" sz="2000" dirty="0">
              <a:latin typeface="Inter" panose="020B0604020202020204" charset="0"/>
              <a:ea typeface="Inter" panose="020B0604020202020204" charset="0"/>
            </a:endParaRPr>
          </a:p>
          <a:p>
            <a:pPr marL="0" lvl="0" indent="0" algn="l" rtl="0">
              <a:lnSpc>
                <a:spcPct val="150000"/>
              </a:lnSpc>
              <a:spcBef>
                <a:spcPts val="0"/>
              </a:spcBef>
              <a:spcAft>
                <a:spcPts val="2400"/>
              </a:spcAft>
              <a:buClr>
                <a:srgbClr val="E43D30"/>
              </a:buClr>
              <a:buSzPts val="1800"/>
              <a:buNone/>
            </a:pPr>
            <a:endParaRPr sz="2000" dirty="0"/>
          </a:p>
        </p:txBody>
      </p:sp>
      <p:pic>
        <p:nvPicPr>
          <p:cNvPr id="3074" name="Picture 2" descr="education Icon 2281024">
            <a:extLst>
              <a:ext uri="{FF2B5EF4-FFF2-40B4-BE49-F238E27FC236}">
                <a16:creationId xmlns:a16="http://schemas.microsoft.com/office/drawing/2014/main" id="{196EF359-AD63-4234-B032-177D81ADE25E}"/>
              </a:ext>
            </a:extLst>
          </p:cNvPr>
          <p:cNvPicPr>
            <a:picLocks noChangeAspect="1" noChangeArrowheads="1"/>
          </p:cNvPicPr>
          <p:nvPr/>
        </p:nvPicPr>
        <p:blipFill>
          <a:blip r:embed="rId3">
            <a:duotone>
              <a:schemeClr val="accent3">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9503064" y="292388"/>
            <a:ext cx="1905000" cy="1905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9506388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60"/>
        <p:cNvGrpSpPr/>
        <p:nvPr/>
      </p:nvGrpSpPr>
      <p:grpSpPr>
        <a:xfrm>
          <a:off x="0" y="0"/>
          <a:ext cx="0" cy="0"/>
          <a:chOff x="0" y="0"/>
          <a:chExt cx="0" cy="0"/>
        </a:xfrm>
      </p:grpSpPr>
      <p:sp>
        <p:nvSpPr>
          <p:cNvPr id="62" name="Google Shape;62;p4"/>
          <p:cNvSpPr txBox="1">
            <a:spLocks noGrp="1"/>
          </p:cNvSpPr>
          <p:nvPr>
            <p:ph type="body" idx="1"/>
          </p:nvPr>
        </p:nvSpPr>
        <p:spPr>
          <a:xfrm>
            <a:off x="892530" y="263235"/>
            <a:ext cx="11095881" cy="1190625"/>
          </a:xfrm>
          <a:prstGeom prst="rect">
            <a:avLst/>
          </a:prstGeom>
          <a:noFill/>
          <a:ln>
            <a:noFill/>
          </a:ln>
        </p:spPr>
        <p:txBody>
          <a:bodyPr spcFirstLastPara="1" wrap="square" lIns="91425" tIns="45700" rIns="91425" bIns="45700" anchor="t" anchorCtr="0">
            <a:normAutofit fontScale="92500" lnSpcReduction="20000"/>
          </a:bodyPr>
          <a:lstStyle/>
          <a:p>
            <a:pPr marL="0" lvl="0" indent="0">
              <a:spcBef>
                <a:spcPts val="0"/>
              </a:spcBef>
            </a:pPr>
            <a:r>
              <a:rPr lang="fr-FR" b="1" dirty="0"/>
              <a:t>Projeter les inscriptions de la maternelle à la 12e année</a:t>
            </a:r>
          </a:p>
          <a:p>
            <a:pPr marL="0" lvl="0" indent="0">
              <a:spcBef>
                <a:spcPts val="0"/>
              </a:spcBef>
            </a:pPr>
            <a:r>
              <a:rPr lang="fr-FR" b="1" dirty="0"/>
              <a:t>En supposant une augmentation significative de l'immigration</a:t>
            </a:r>
            <a:r>
              <a:rPr lang="en-CA" b="1" dirty="0" smtClean="0"/>
              <a:t> </a:t>
            </a:r>
            <a:endParaRPr b="1" dirty="0"/>
          </a:p>
        </p:txBody>
      </p:sp>
      <p:graphicFrame>
        <p:nvGraphicFramePr>
          <p:cNvPr id="7" name="Chart 6">
            <a:extLst>
              <a:ext uri="{FF2B5EF4-FFF2-40B4-BE49-F238E27FC236}">
                <a16:creationId xmlns:a16="http://schemas.microsoft.com/office/drawing/2014/main" id="{6860ABE7-8A25-4AEA-8DA5-959778A5CDCD}"/>
              </a:ext>
            </a:extLst>
          </p:cNvPr>
          <p:cNvGraphicFramePr/>
          <p:nvPr>
            <p:extLst>
              <p:ext uri="{D42A27DB-BD31-4B8C-83A1-F6EECF244321}">
                <p14:modId xmlns:p14="http://schemas.microsoft.com/office/powerpoint/2010/main" val="2173200572"/>
              </p:ext>
            </p:extLst>
          </p:nvPr>
        </p:nvGraphicFramePr>
        <p:xfrm>
          <a:off x="1354736" y="1914092"/>
          <a:ext cx="10734595" cy="4680673"/>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41032160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BD91AC97-B5B6-42A6-A3CA-F9BA2101AA4F}"/>
              </a:ext>
            </a:extLst>
          </p:cNvPr>
          <p:cNvSpPr>
            <a:spLocks noGrp="1"/>
          </p:cNvSpPr>
          <p:nvPr>
            <p:ph type="body" idx="2"/>
          </p:nvPr>
        </p:nvSpPr>
        <p:spPr>
          <a:xfrm>
            <a:off x="1565074" y="3242678"/>
            <a:ext cx="9648358" cy="2185971"/>
          </a:xfrm>
        </p:spPr>
        <p:txBody>
          <a:bodyPr/>
          <a:lstStyle/>
          <a:p>
            <a:pPr marL="269875" indent="-41275"/>
            <a:r>
              <a:rPr lang="fr-FR" sz="4800" dirty="0"/>
              <a:t>Les projections de croissance démographique de la région de Saint John</a:t>
            </a:r>
            <a:endParaRPr lang="en-CA" sz="4800" dirty="0"/>
          </a:p>
        </p:txBody>
      </p:sp>
    </p:spTree>
    <p:extLst>
      <p:ext uri="{BB962C8B-B14F-4D97-AF65-F5344CB8AC3E}">
        <p14:creationId xmlns:p14="http://schemas.microsoft.com/office/powerpoint/2010/main" val="212440046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D413A85E-E640-BD4E-B162-0BB1F2E27250}"/>
              </a:ext>
            </a:extLst>
          </p:cNvPr>
          <p:cNvSpPr>
            <a:spLocks noGrp="1"/>
          </p:cNvSpPr>
          <p:nvPr>
            <p:ph type="body" idx="1"/>
          </p:nvPr>
        </p:nvSpPr>
        <p:spPr>
          <a:xfrm>
            <a:off x="1550987" y="1165844"/>
            <a:ext cx="5793089" cy="1358280"/>
          </a:xfrm>
        </p:spPr>
        <p:txBody>
          <a:bodyPr>
            <a:normAutofit fontScale="92500" lnSpcReduction="20000"/>
          </a:bodyPr>
          <a:lstStyle/>
          <a:p>
            <a:pPr marL="269875" indent="-41275">
              <a:tabLst>
                <a:tab pos="269875" algn="l"/>
              </a:tabLst>
            </a:pPr>
            <a:r>
              <a:rPr lang="fr-FR" sz="3200" b="1" dirty="0"/>
              <a:t>Pourquoi la région a-t-elle besoin d'augmenter sa population?</a:t>
            </a:r>
            <a:endParaRPr lang="en-CL" sz="3200" b="1" dirty="0"/>
          </a:p>
        </p:txBody>
      </p:sp>
      <p:sp>
        <p:nvSpPr>
          <p:cNvPr id="3" name="Text Placeholder 2">
            <a:extLst>
              <a:ext uri="{FF2B5EF4-FFF2-40B4-BE49-F238E27FC236}">
                <a16:creationId xmlns:a16="http://schemas.microsoft.com/office/drawing/2014/main" id="{4E3D9DC3-0463-F943-B507-77BC475AB2F5}"/>
              </a:ext>
            </a:extLst>
          </p:cNvPr>
          <p:cNvSpPr>
            <a:spLocks noGrp="1"/>
          </p:cNvSpPr>
          <p:nvPr>
            <p:ph type="body" idx="3"/>
          </p:nvPr>
        </p:nvSpPr>
        <p:spPr/>
        <p:txBody>
          <a:bodyPr>
            <a:normAutofit lnSpcReduction="10000"/>
          </a:bodyPr>
          <a:lstStyle/>
          <a:p>
            <a:r>
              <a:rPr lang="fr-FR" dirty="0"/>
              <a:t>De nombreuses industries d'importance stratégique</a:t>
            </a:r>
          </a:p>
          <a:p>
            <a:r>
              <a:rPr lang="fr-FR" dirty="0"/>
              <a:t>De nouvelles opportunités de croissance</a:t>
            </a:r>
          </a:p>
          <a:p>
            <a:r>
              <a:rPr lang="fr-FR" dirty="0"/>
              <a:t>Plus de 4000 entreprises</a:t>
            </a:r>
          </a:p>
          <a:p>
            <a:r>
              <a:rPr lang="fr-FR" dirty="0"/>
              <a:t>Risque que beaucoup quitteraient si la demande de main-d'œuvre ne peut être satisfaite</a:t>
            </a:r>
            <a:endParaRPr lang="en-CL" dirty="0"/>
          </a:p>
        </p:txBody>
      </p:sp>
      <p:pic>
        <p:nvPicPr>
          <p:cNvPr id="6146" name="Picture 2" descr="plan Icon 3536369">
            <a:extLst>
              <a:ext uri="{FF2B5EF4-FFF2-40B4-BE49-F238E27FC236}">
                <a16:creationId xmlns:a16="http://schemas.microsoft.com/office/drawing/2014/main" id="{27E58BF8-6067-4F83-83C0-39B3B2EA7ABD}"/>
              </a:ext>
            </a:extLst>
          </p:cNvPr>
          <p:cNvPicPr>
            <a:picLocks noChangeAspect="1" noChangeArrowheads="1"/>
          </p:cNvPicPr>
          <p:nvPr/>
        </p:nvPicPr>
        <p:blipFill>
          <a:blip r:embed="rId2">
            <a:duotone>
              <a:schemeClr val="accent3">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8736013" y="2309017"/>
            <a:ext cx="1905000" cy="1905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8341415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D413A85E-E640-BD4E-B162-0BB1F2E27250}"/>
              </a:ext>
            </a:extLst>
          </p:cNvPr>
          <p:cNvSpPr>
            <a:spLocks noGrp="1"/>
          </p:cNvSpPr>
          <p:nvPr>
            <p:ph type="body" idx="1"/>
          </p:nvPr>
        </p:nvSpPr>
        <p:spPr>
          <a:xfrm>
            <a:off x="1445109" y="607579"/>
            <a:ext cx="9951203" cy="1134594"/>
          </a:xfrm>
        </p:spPr>
        <p:txBody>
          <a:bodyPr>
            <a:normAutofit lnSpcReduction="10000"/>
          </a:bodyPr>
          <a:lstStyle/>
          <a:p>
            <a:pPr marL="269875" indent="-41275"/>
            <a:r>
              <a:rPr lang="fr-FR" sz="3200" b="1" dirty="0"/>
              <a:t>La croissance démographique de la région de Saint John prévoit de 2020 à 2040</a:t>
            </a:r>
            <a:endParaRPr lang="en-CL" sz="3200" b="1" dirty="0"/>
          </a:p>
        </p:txBody>
      </p:sp>
      <p:sp>
        <p:nvSpPr>
          <p:cNvPr id="3" name="Text Placeholder 2">
            <a:extLst>
              <a:ext uri="{FF2B5EF4-FFF2-40B4-BE49-F238E27FC236}">
                <a16:creationId xmlns:a16="http://schemas.microsoft.com/office/drawing/2014/main" id="{4E3D9DC3-0463-F943-B507-77BC475AB2F5}"/>
              </a:ext>
            </a:extLst>
          </p:cNvPr>
          <p:cNvSpPr>
            <a:spLocks noGrp="1"/>
          </p:cNvSpPr>
          <p:nvPr>
            <p:ph type="body" idx="3"/>
          </p:nvPr>
        </p:nvSpPr>
        <p:spPr>
          <a:xfrm>
            <a:off x="1445109" y="2042861"/>
            <a:ext cx="10432466" cy="4011430"/>
          </a:xfrm>
        </p:spPr>
        <p:txBody>
          <a:bodyPr>
            <a:normAutofit/>
          </a:bodyPr>
          <a:lstStyle/>
          <a:p>
            <a:pPr marL="269875" indent="-41275">
              <a:lnSpc>
                <a:spcPct val="100000"/>
              </a:lnSpc>
            </a:pPr>
            <a:r>
              <a:rPr lang="en-CA" sz="2400" b="1" dirty="0" err="1"/>
              <a:t>Trois</a:t>
            </a:r>
            <a:r>
              <a:rPr lang="en-CA" sz="2400" b="1" dirty="0"/>
              <a:t> </a:t>
            </a:r>
            <a:r>
              <a:rPr lang="en-CA" sz="2400" b="1" dirty="0" err="1"/>
              <a:t>scénarios</a:t>
            </a:r>
            <a:r>
              <a:rPr lang="en-CA" sz="2400" b="1" dirty="0"/>
              <a:t> :</a:t>
            </a:r>
          </a:p>
          <a:p>
            <a:pPr marL="269875" indent="-41275">
              <a:lnSpc>
                <a:spcPct val="100000"/>
              </a:lnSpc>
            </a:pPr>
            <a:r>
              <a:rPr lang="fr-FR" sz="2000" dirty="0"/>
              <a:t>Élaboré à l'aide des projections de croissance démographique de Statistique Canada pour le Nouveau-Brunswick * ajustées en fonction de la situation démographique et des tendances propres à la RMR</a:t>
            </a:r>
            <a:r>
              <a:rPr lang="fr-FR" sz="2000" dirty="0" smtClean="0"/>
              <a:t>.</a:t>
            </a:r>
          </a:p>
          <a:p>
            <a:pPr marL="269875" indent="-41275">
              <a:lnSpc>
                <a:spcPct val="100000"/>
              </a:lnSpc>
            </a:pPr>
            <a:r>
              <a:rPr lang="fr-FR" b="1" dirty="0"/>
              <a:t>Scénario 1: trajectoire actuelle de la population.</a:t>
            </a:r>
          </a:p>
          <a:p>
            <a:pPr marL="269875" indent="-41275">
              <a:lnSpc>
                <a:spcPct val="100000"/>
              </a:lnSpc>
            </a:pPr>
            <a:r>
              <a:rPr lang="fr-FR" b="1" dirty="0"/>
              <a:t>Scénario 2: La croissance démographique est nécessaire pour maintenir la taille actuelle de la main-d'œuvre.</a:t>
            </a:r>
          </a:p>
          <a:p>
            <a:pPr marL="269875" indent="-41275">
              <a:lnSpc>
                <a:spcPct val="100000"/>
              </a:lnSpc>
            </a:pPr>
            <a:r>
              <a:rPr lang="fr-FR" b="1" dirty="0"/>
              <a:t>Scénario 3: Croissance démographique nécessaire pour accroître la main-d'œuvre à un taux annuel moyen de 0,5%</a:t>
            </a:r>
            <a:r>
              <a:rPr lang="en-CA" b="1" dirty="0" smtClean="0"/>
              <a:t>.</a:t>
            </a:r>
            <a:endParaRPr lang="en-CL" b="1" dirty="0"/>
          </a:p>
        </p:txBody>
      </p:sp>
      <p:sp>
        <p:nvSpPr>
          <p:cNvPr id="4" name="TextBox 3">
            <a:extLst>
              <a:ext uri="{FF2B5EF4-FFF2-40B4-BE49-F238E27FC236}">
                <a16:creationId xmlns:a16="http://schemas.microsoft.com/office/drawing/2014/main" id="{17F52346-ABBF-4A63-9F0D-B33291ED3009}"/>
              </a:ext>
            </a:extLst>
          </p:cNvPr>
          <p:cNvSpPr txBox="1"/>
          <p:nvPr/>
        </p:nvSpPr>
        <p:spPr>
          <a:xfrm>
            <a:off x="7065039" y="6550223"/>
            <a:ext cx="4812536" cy="307777"/>
          </a:xfrm>
          <a:prstGeom prst="rect">
            <a:avLst/>
          </a:prstGeom>
          <a:noFill/>
        </p:spPr>
        <p:txBody>
          <a:bodyPr wrap="none" rtlCol="0">
            <a:spAutoFit/>
          </a:bodyPr>
          <a:lstStyle/>
          <a:p>
            <a:r>
              <a:rPr lang="en-CA" dirty="0" smtClean="0"/>
              <a:t>*</a:t>
            </a:r>
            <a:r>
              <a:rPr lang="fr-FR" dirty="0"/>
              <a:t> Utilisation du scénario de projection </a:t>
            </a:r>
            <a:r>
              <a:rPr lang="fr-FR" dirty="0" smtClean="0"/>
              <a:t>FC: </a:t>
            </a:r>
            <a:r>
              <a:rPr lang="fr-FR" dirty="0"/>
              <a:t>forte croissance</a:t>
            </a:r>
            <a:endParaRPr lang="en-CA" dirty="0"/>
          </a:p>
        </p:txBody>
      </p:sp>
    </p:spTree>
    <p:extLst>
      <p:ext uri="{BB962C8B-B14F-4D97-AF65-F5344CB8AC3E}">
        <p14:creationId xmlns:p14="http://schemas.microsoft.com/office/powerpoint/2010/main" val="392504635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D413A85E-E640-BD4E-B162-0BB1F2E27250}"/>
              </a:ext>
            </a:extLst>
          </p:cNvPr>
          <p:cNvSpPr>
            <a:spLocks noGrp="1"/>
          </p:cNvSpPr>
          <p:nvPr>
            <p:ph type="body" idx="1"/>
          </p:nvPr>
        </p:nvSpPr>
        <p:spPr>
          <a:xfrm>
            <a:off x="1445109" y="607579"/>
            <a:ext cx="9951203" cy="1134594"/>
          </a:xfrm>
        </p:spPr>
        <p:txBody>
          <a:bodyPr>
            <a:normAutofit lnSpcReduction="10000"/>
          </a:bodyPr>
          <a:lstStyle/>
          <a:p>
            <a:pPr marL="269875" indent="-41275"/>
            <a:r>
              <a:rPr lang="fr-FR" sz="3200" b="1" dirty="0"/>
              <a:t>La croissance démographique de la région de Saint John prévoit de 2020 à 2040</a:t>
            </a:r>
            <a:endParaRPr lang="en-CL" sz="3200" b="1" dirty="0"/>
          </a:p>
        </p:txBody>
      </p:sp>
      <p:sp>
        <p:nvSpPr>
          <p:cNvPr id="3" name="Text Placeholder 2">
            <a:extLst>
              <a:ext uri="{FF2B5EF4-FFF2-40B4-BE49-F238E27FC236}">
                <a16:creationId xmlns:a16="http://schemas.microsoft.com/office/drawing/2014/main" id="{4E3D9DC3-0463-F943-B507-77BC475AB2F5}"/>
              </a:ext>
            </a:extLst>
          </p:cNvPr>
          <p:cNvSpPr>
            <a:spLocks noGrp="1"/>
          </p:cNvSpPr>
          <p:nvPr>
            <p:ph type="body" idx="3"/>
          </p:nvPr>
        </p:nvSpPr>
        <p:spPr>
          <a:xfrm>
            <a:off x="1445108" y="2042861"/>
            <a:ext cx="10746891" cy="4207560"/>
          </a:xfrm>
        </p:spPr>
        <p:txBody>
          <a:bodyPr>
            <a:normAutofit fontScale="92500" lnSpcReduction="20000"/>
          </a:bodyPr>
          <a:lstStyle/>
          <a:p>
            <a:pPr marL="269875" indent="-41275">
              <a:lnSpc>
                <a:spcPct val="100000"/>
              </a:lnSpc>
            </a:pPr>
            <a:r>
              <a:rPr lang="en-CA" sz="2400" b="1" dirty="0" err="1"/>
              <a:t>Pourquoi</a:t>
            </a:r>
            <a:r>
              <a:rPr lang="en-CA" sz="2400" b="1" dirty="0"/>
              <a:t> </a:t>
            </a:r>
            <a:r>
              <a:rPr lang="en-CA" sz="2400" b="1" dirty="0" err="1"/>
              <a:t>ces</a:t>
            </a:r>
            <a:r>
              <a:rPr lang="en-CA" sz="2400" b="1" dirty="0"/>
              <a:t> </a:t>
            </a:r>
            <a:r>
              <a:rPr lang="en-CA" sz="2400" b="1" dirty="0" err="1"/>
              <a:t>trois</a:t>
            </a:r>
            <a:r>
              <a:rPr lang="en-CA" sz="2400" b="1" dirty="0"/>
              <a:t> </a:t>
            </a:r>
            <a:r>
              <a:rPr lang="en-CA" sz="2400" b="1" dirty="0" err="1"/>
              <a:t>scénarios</a:t>
            </a:r>
            <a:r>
              <a:rPr lang="en-CA" sz="2400" b="1" dirty="0"/>
              <a:t>?</a:t>
            </a:r>
            <a:endParaRPr lang="en-CA" sz="2000" dirty="0"/>
          </a:p>
          <a:p>
            <a:pPr marL="269875" indent="-41275">
              <a:lnSpc>
                <a:spcPct val="100000"/>
              </a:lnSpc>
              <a:spcBef>
                <a:spcPts val="2400"/>
              </a:spcBef>
            </a:pPr>
            <a:r>
              <a:rPr lang="fr-FR" b="1" dirty="0"/>
              <a:t>Scénario 1: trajectoire actuelle de la population</a:t>
            </a:r>
            <a:r>
              <a:rPr lang="en-CA" b="1" dirty="0" smtClean="0"/>
              <a:t>. </a:t>
            </a:r>
            <a:endParaRPr lang="en-CA" b="1" dirty="0"/>
          </a:p>
          <a:p>
            <a:pPr marL="514350" indent="-285750">
              <a:lnSpc>
                <a:spcPct val="100000"/>
              </a:lnSpc>
              <a:spcBef>
                <a:spcPts val="600"/>
              </a:spcBef>
              <a:buFont typeface="Arial" panose="020B0604020202020204" pitchFamily="34" charset="0"/>
              <a:buChar char="•"/>
            </a:pPr>
            <a:r>
              <a:rPr lang="fr-FR" dirty="0"/>
              <a:t>Pour afficher la trajectoire actuelle de la population si rien ne change</a:t>
            </a:r>
            <a:r>
              <a:rPr lang="en-CA" dirty="0" smtClean="0"/>
              <a:t>. </a:t>
            </a:r>
            <a:endParaRPr lang="en-CA" dirty="0"/>
          </a:p>
          <a:p>
            <a:pPr marL="269875" indent="-41275" algn="just">
              <a:lnSpc>
                <a:spcPct val="100000"/>
              </a:lnSpc>
              <a:spcBef>
                <a:spcPts val="2400"/>
              </a:spcBef>
            </a:pPr>
            <a:r>
              <a:rPr lang="fr-FR" b="1" dirty="0"/>
              <a:t>Scénario 2: Croissance démographique nécessaire pour maintenir la taille actuelle de la main-d'œuvre</a:t>
            </a:r>
            <a:r>
              <a:rPr lang="en-CA" b="1" dirty="0" smtClean="0"/>
              <a:t>. </a:t>
            </a:r>
            <a:endParaRPr lang="en-CA" b="1" dirty="0"/>
          </a:p>
          <a:p>
            <a:pPr marL="514350" indent="-285750" algn="just">
              <a:lnSpc>
                <a:spcPct val="100000"/>
              </a:lnSpc>
              <a:spcBef>
                <a:spcPts val="600"/>
              </a:spcBef>
              <a:buFont typeface="Arial" panose="020B0604020202020204" pitchFamily="34" charset="0"/>
              <a:buChar char="•"/>
            </a:pPr>
            <a:r>
              <a:rPr lang="fr-FR" dirty="0"/>
              <a:t>Montrer quel niveau de croissance démographique est nécessaire simplement pour conserver la même taille de main-d'œuvre</a:t>
            </a:r>
            <a:r>
              <a:rPr lang="en-CA" dirty="0" smtClean="0"/>
              <a:t>.</a:t>
            </a:r>
            <a:endParaRPr lang="en-CA" dirty="0"/>
          </a:p>
          <a:p>
            <a:pPr marL="269875" indent="-41275">
              <a:lnSpc>
                <a:spcPct val="100000"/>
              </a:lnSpc>
              <a:spcBef>
                <a:spcPts val="2400"/>
              </a:spcBef>
            </a:pPr>
            <a:r>
              <a:rPr lang="fr-FR" b="1" dirty="0"/>
              <a:t>Scénario 3: La croissance démographique est nécessaire pour accroître la main-d'œuvre à un taux annuel moyen de 0,5</a:t>
            </a:r>
            <a:r>
              <a:rPr lang="fr-FR" b="1" dirty="0" smtClean="0"/>
              <a:t>%.</a:t>
            </a:r>
          </a:p>
          <a:p>
            <a:pPr marL="514350" indent="-285750">
              <a:lnSpc>
                <a:spcPct val="100000"/>
              </a:lnSpc>
              <a:spcBef>
                <a:spcPts val="2400"/>
              </a:spcBef>
              <a:buFont typeface="Arial" panose="020B0604020202020204" pitchFamily="34" charset="0"/>
              <a:buChar char="•"/>
            </a:pPr>
            <a:r>
              <a:rPr lang="fr-FR" dirty="0"/>
              <a:t>Montrer quel niveau de croissance démographique est nécessaire pour augmenter sa main-d'œuvre de manière modérée</a:t>
            </a:r>
            <a:r>
              <a:rPr lang="en-CA" dirty="0" smtClean="0"/>
              <a:t>. </a:t>
            </a:r>
            <a:endParaRPr lang="en-CL" dirty="0"/>
          </a:p>
        </p:txBody>
      </p:sp>
      <p:sp>
        <p:nvSpPr>
          <p:cNvPr id="4" name="TextBox 3">
            <a:extLst>
              <a:ext uri="{FF2B5EF4-FFF2-40B4-BE49-F238E27FC236}">
                <a16:creationId xmlns:a16="http://schemas.microsoft.com/office/drawing/2014/main" id="{17F52346-ABBF-4A63-9F0D-B33291ED3009}"/>
              </a:ext>
            </a:extLst>
          </p:cNvPr>
          <p:cNvSpPr txBox="1"/>
          <p:nvPr/>
        </p:nvSpPr>
        <p:spPr>
          <a:xfrm>
            <a:off x="7393299" y="6550223"/>
            <a:ext cx="4762842" cy="307777"/>
          </a:xfrm>
          <a:prstGeom prst="rect">
            <a:avLst/>
          </a:prstGeom>
          <a:noFill/>
        </p:spPr>
        <p:txBody>
          <a:bodyPr wrap="none" rtlCol="0">
            <a:spAutoFit/>
          </a:bodyPr>
          <a:lstStyle/>
          <a:p>
            <a:r>
              <a:rPr lang="en-CA" dirty="0" smtClean="0"/>
              <a:t>*</a:t>
            </a:r>
            <a:r>
              <a:rPr lang="fr-FR" dirty="0"/>
              <a:t>Utilisation du scénario de projection </a:t>
            </a:r>
            <a:r>
              <a:rPr lang="fr-FR" dirty="0" smtClean="0"/>
              <a:t>FC: </a:t>
            </a:r>
            <a:r>
              <a:rPr lang="fr-FR" dirty="0"/>
              <a:t>forte croissance</a:t>
            </a:r>
            <a:endParaRPr lang="en-CA" dirty="0"/>
          </a:p>
        </p:txBody>
      </p:sp>
    </p:spTree>
    <p:extLst>
      <p:ext uri="{BB962C8B-B14F-4D97-AF65-F5344CB8AC3E}">
        <p14:creationId xmlns:p14="http://schemas.microsoft.com/office/powerpoint/2010/main" val="222808118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75B2B55E-1C6C-3C43-B9EB-B27E6702080F}"/>
              </a:ext>
            </a:extLst>
          </p:cNvPr>
          <p:cNvSpPr>
            <a:spLocks noGrp="1"/>
          </p:cNvSpPr>
          <p:nvPr>
            <p:ph type="body" idx="1"/>
          </p:nvPr>
        </p:nvSpPr>
        <p:spPr>
          <a:xfrm>
            <a:off x="1384935" y="670561"/>
            <a:ext cx="5853263" cy="5510106"/>
          </a:xfrm>
        </p:spPr>
        <p:txBody>
          <a:bodyPr>
            <a:normAutofit/>
          </a:bodyPr>
          <a:lstStyle/>
          <a:p>
            <a:r>
              <a:rPr lang="fr-FR" sz="3200" b="1" dirty="0"/>
              <a:t>Scénarios de croissance démographique de la région de Saint John</a:t>
            </a:r>
            <a:endParaRPr lang="en-CL" sz="2800" dirty="0"/>
          </a:p>
        </p:txBody>
      </p:sp>
      <p:pic>
        <p:nvPicPr>
          <p:cNvPr id="8194" name="Picture 2" descr="Population Growth Icon 4274">
            <a:extLst>
              <a:ext uri="{FF2B5EF4-FFF2-40B4-BE49-F238E27FC236}">
                <a16:creationId xmlns:a16="http://schemas.microsoft.com/office/drawing/2014/main" id="{18A0AF5E-77A6-43DF-BD84-1010181FC36A}"/>
              </a:ext>
            </a:extLst>
          </p:cNvPr>
          <p:cNvPicPr>
            <a:picLocks noChangeAspect="1" noChangeArrowheads="1"/>
          </p:cNvPicPr>
          <p:nvPr/>
        </p:nvPicPr>
        <p:blipFill>
          <a:blip r:embed="rId2">
            <a:duotone>
              <a:schemeClr val="accent3">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8107295" y="1520613"/>
            <a:ext cx="2210877" cy="221087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6600774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a:extLst>
              <a:ext uri="{FF2B5EF4-FFF2-40B4-BE49-F238E27FC236}">
                <a16:creationId xmlns:a16="http://schemas.microsoft.com/office/drawing/2014/main" id="{8CF16C0C-8D99-4476-94EB-5100735FE782}"/>
              </a:ext>
            </a:extLst>
          </p:cNvPr>
          <p:cNvGraphicFramePr>
            <a:graphicFrameLocks noGrp="1"/>
          </p:cNvGraphicFramePr>
          <p:nvPr>
            <p:extLst>
              <p:ext uri="{D42A27DB-BD31-4B8C-83A1-F6EECF244321}">
                <p14:modId xmlns:p14="http://schemas.microsoft.com/office/powerpoint/2010/main" val="2262739668"/>
              </p:ext>
            </p:extLst>
          </p:nvPr>
        </p:nvGraphicFramePr>
        <p:xfrm>
          <a:off x="1396329" y="332300"/>
          <a:ext cx="9701598" cy="6064568"/>
        </p:xfrm>
        <a:graphic>
          <a:graphicData uri="http://schemas.openxmlformats.org/drawingml/2006/table">
            <a:tbl>
              <a:tblPr>
                <a:tableStyleId>{5C22544A-7EE6-4342-B048-85BDC9FD1C3A}</a:tableStyleId>
              </a:tblPr>
              <a:tblGrid>
                <a:gridCol w="2338273">
                  <a:extLst>
                    <a:ext uri="{9D8B030D-6E8A-4147-A177-3AD203B41FA5}">
                      <a16:colId xmlns:a16="http://schemas.microsoft.com/office/drawing/2014/main" val="4118274211"/>
                    </a:ext>
                  </a:extLst>
                </a:gridCol>
                <a:gridCol w="7363325">
                  <a:extLst>
                    <a:ext uri="{9D8B030D-6E8A-4147-A177-3AD203B41FA5}">
                      <a16:colId xmlns:a16="http://schemas.microsoft.com/office/drawing/2014/main" val="2190124392"/>
                    </a:ext>
                  </a:extLst>
                </a:gridCol>
              </a:tblGrid>
              <a:tr h="925435">
                <a:tc>
                  <a:txBody>
                    <a:bodyPr/>
                    <a:lstStyle/>
                    <a:p>
                      <a:pPr algn="l" fontAlgn="b"/>
                      <a:r>
                        <a:rPr lang="en-CA" sz="2200" b="1" u="none" strike="noStrike" dirty="0" err="1" smtClean="0">
                          <a:solidFill>
                            <a:srgbClr val="FF0000"/>
                          </a:solidFill>
                          <a:effectLst/>
                          <a:latin typeface="Inter" panose="020B0604020202020204" charset="0"/>
                          <a:ea typeface="Inter" panose="020B0604020202020204" charset="0"/>
                        </a:rPr>
                        <a:t>Scénario</a:t>
                      </a:r>
                      <a:r>
                        <a:rPr lang="en-CA" sz="2200" b="1" u="none" strike="noStrike" dirty="0" smtClean="0">
                          <a:solidFill>
                            <a:srgbClr val="FF0000"/>
                          </a:solidFill>
                          <a:effectLst/>
                          <a:latin typeface="Inter" panose="020B0604020202020204" charset="0"/>
                          <a:ea typeface="Inter" panose="020B0604020202020204" charset="0"/>
                        </a:rPr>
                        <a:t> de population:</a:t>
                      </a:r>
                      <a:endParaRPr lang="en-CA" sz="2200" b="1" i="0" u="none" strike="noStrike" dirty="0">
                        <a:solidFill>
                          <a:srgbClr val="FF0000"/>
                        </a:solidFill>
                        <a:effectLst/>
                        <a:latin typeface="Inter" panose="020B0604020202020204" charset="0"/>
                        <a:ea typeface="Inter" panose="020B0604020202020204" charset="0"/>
                      </a:endParaRPr>
                    </a:p>
                  </a:txBody>
                  <a:tcPr marL="9525" marR="9525" marT="9525" marB="0" anchor="b">
                    <a:noFill/>
                  </a:tcPr>
                </a:tc>
                <a:tc>
                  <a:txBody>
                    <a:bodyPr/>
                    <a:lstStyle/>
                    <a:p>
                      <a:pPr algn="l" fontAlgn="b"/>
                      <a:r>
                        <a:rPr lang="en-CA" sz="2400" b="1" u="none" strike="noStrike" dirty="0" err="1" smtClean="0">
                          <a:solidFill>
                            <a:srgbClr val="FF0000"/>
                          </a:solidFill>
                          <a:effectLst/>
                          <a:latin typeface="Inter" panose="020B0604020202020204" charset="0"/>
                          <a:ea typeface="Inter" panose="020B0604020202020204" charset="0"/>
                        </a:rPr>
                        <a:t>Trajectoire</a:t>
                      </a:r>
                      <a:r>
                        <a:rPr lang="en-CA" sz="2400" b="1" u="none" strike="noStrike" dirty="0" smtClean="0">
                          <a:solidFill>
                            <a:srgbClr val="FF0000"/>
                          </a:solidFill>
                          <a:effectLst/>
                          <a:latin typeface="Inter" panose="020B0604020202020204" charset="0"/>
                          <a:ea typeface="Inter" panose="020B0604020202020204" charset="0"/>
                        </a:rPr>
                        <a:t> </a:t>
                      </a:r>
                      <a:r>
                        <a:rPr lang="en-CA" sz="2400" b="1" u="none" strike="noStrike" dirty="0" err="1" smtClean="0">
                          <a:solidFill>
                            <a:srgbClr val="FF0000"/>
                          </a:solidFill>
                          <a:effectLst/>
                          <a:latin typeface="Inter" panose="020B0604020202020204" charset="0"/>
                          <a:ea typeface="Inter" panose="020B0604020202020204" charset="0"/>
                        </a:rPr>
                        <a:t>actuelle</a:t>
                      </a:r>
                      <a:endParaRPr lang="en-CA" sz="2400" b="1" i="0" u="none" strike="noStrike" dirty="0">
                        <a:solidFill>
                          <a:srgbClr val="FF0000"/>
                        </a:solidFill>
                        <a:effectLst/>
                        <a:latin typeface="Inter" panose="020B0604020202020204" charset="0"/>
                        <a:ea typeface="Inter" panose="020B0604020202020204" charset="0"/>
                      </a:endParaRPr>
                    </a:p>
                  </a:txBody>
                  <a:tcPr marL="9525" marR="9525" marT="9525" marB="0" anchor="b">
                    <a:noFill/>
                  </a:tcPr>
                </a:tc>
                <a:extLst>
                  <a:ext uri="{0D108BD9-81ED-4DB2-BD59-A6C34878D82A}">
                    <a16:rowId xmlns:a16="http://schemas.microsoft.com/office/drawing/2014/main" val="1770965041"/>
                  </a:ext>
                </a:extLst>
              </a:tr>
              <a:tr h="1666011">
                <a:tc>
                  <a:txBody>
                    <a:bodyPr/>
                    <a:lstStyle/>
                    <a:p>
                      <a:pPr algn="l" fontAlgn="b"/>
                      <a:r>
                        <a:rPr lang="en-CA" sz="2200" b="1" u="none" strike="noStrike" dirty="0" err="1" smtClean="0">
                          <a:effectLst/>
                          <a:latin typeface="Inter" panose="020B0604020202020204" charset="0"/>
                          <a:ea typeface="Inter" panose="020B0604020202020204" charset="0"/>
                        </a:rPr>
                        <a:t>Résultat</a:t>
                      </a:r>
                      <a:r>
                        <a:rPr lang="en-CA" sz="2200" b="1" u="none" strike="noStrike" dirty="0" smtClean="0">
                          <a:effectLst/>
                          <a:latin typeface="Inter" panose="020B0604020202020204" charset="0"/>
                          <a:ea typeface="Inter" panose="020B0604020202020204" charset="0"/>
                        </a:rPr>
                        <a:t> </a:t>
                      </a:r>
                      <a:r>
                        <a:rPr lang="en-CA" sz="2200" b="1" u="none" strike="noStrike" dirty="0" err="1" smtClean="0">
                          <a:effectLst/>
                          <a:latin typeface="Inter" panose="020B0604020202020204" charset="0"/>
                          <a:ea typeface="Inter" panose="020B0604020202020204" charset="0"/>
                        </a:rPr>
                        <a:t>projeté</a:t>
                      </a:r>
                      <a:r>
                        <a:rPr lang="en-CA" sz="2200" b="1" u="none" strike="noStrike" dirty="0" smtClean="0">
                          <a:effectLst/>
                          <a:latin typeface="Inter" panose="020B0604020202020204" charset="0"/>
                          <a:ea typeface="Inter" panose="020B0604020202020204" charset="0"/>
                        </a:rPr>
                        <a:t> (2040):</a:t>
                      </a:r>
                      <a:endParaRPr lang="en-CA" sz="2200" b="1" i="0" u="none" strike="noStrike" dirty="0">
                        <a:solidFill>
                          <a:srgbClr val="000000"/>
                        </a:solidFill>
                        <a:effectLst/>
                        <a:latin typeface="Inter" panose="020B0604020202020204" charset="0"/>
                        <a:ea typeface="Inter" panose="020B0604020202020204" charset="0"/>
                      </a:endParaRPr>
                    </a:p>
                  </a:txBody>
                  <a:tcPr marL="9525" marR="9525" marT="9525" marB="0" anchor="b">
                    <a:noFill/>
                  </a:tcPr>
                </a:tc>
                <a:tc>
                  <a:txBody>
                    <a:bodyPr/>
                    <a:lstStyle/>
                    <a:p>
                      <a:pPr algn="l" fontAlgn="b"/>
                      <a:r>
                        <a:rPr lang="fr-FR" sz="2200" u="none" strike="noStrike" dirty="0" smtClean="0">
                          <a:effectLst/>
                          <a:latin typeface="Inter" panose="020B0604020202020204" charset="0"/>
                          <a:ea typeface="Inter" panose="020B0604020202020204" charset="0"/>
                        </a:rPr>
                        <a:t>La population augmente de 9% (+11 200).</a:t>
                      </a:r>
                    </a:p>
                    <a:p>
                      <a:pPr algn="l" fontAlgn="b"/>
                      <a:r>
                        <a:rPr lang="fr-FR" sz="2200" u="none" strike="noStrike" dirty="0" smtClean="0">
                          <a:effectLst/>
                          <a:latin typeface="Inter" panose="020B0604020202020204" charset="0"/>
                          <a:ea typeface="Inter" panose="020B0604020202020204" charset="0"/>
                        </a:rPr>
                        <a:t>L'effectif diminue de 13% (-8 800).</a:t>
                      </a:r>
                      <a:endParaRPr lang="en-US" sz="2200" b="0" i="0" u="none" strike="noStrike" dirty="0">
                        <a:solidFill>
                          <a:srgbClr val="000000"/>
                        </a:solidFill>
                        <a:effectLst/>
                        <a:latin typeface="Inter" panose="020B0604020202020204" charset="0"/>
                        <a:ea typeface="Inter" panose="020B0604020202020204" charset="0"/>
                      </a:endParaRPr>
                    </a:p>
                  </a:txBody>
                  <a:tcPr marL="9525" marR="9525" marT="9525" marB="0" anchor="b">
                    <a:noFill/>
                  </a:tcPr>
                </a:tc>
                <a:extLst>
                  <a:ext uri="{0D108BD9-81ED-4DB2-BD59-A6C34878D82A}">
                    <a16:rowId xmlns:a16="http://schemas.microsoft.com/office/drawing/2014/main" val="1959943055"/>
                  </a:ext>
                </a:extLst>
              </a:tr>
              <a:tr h="1115884">
                <a:tc>
                  <a:txBody>
                    <a:bodyPr/>
                    <a:lstStyle/>
                    <a:p>
                      <a:pPr algn="l" fontAlgn="b"/>
                      <a:endParaRPr lang="en-CA" sz="2200" b="1" u="none" strike="noStrike" dirty="0">
                        <a:effectLst/>
                        <a:latin typeface="Inter" panose="020B0604020202020204" charset="0"/>
                        <a:ea typeface="Inter" panose="020B0604020202020204" charset="0"/>
                      </a:endParaRPr>
                    </a:p>
                    <a:p>
                      <a:pPr algn="l" fontAlgn="b"/>
                      <a:r>
                        <a:rPr lang="en-CA" sz="2200" b="1" u="none" strike="noStrike" dirty="0" smtClean="0">
                          <a:effectLst/>
                          <a:latin typeface="Inter" panose="020B0604020202020204" charset="0"/>
                          <a:ea typeface="Inter" panose="020B0604020202020204" charset="0"/>
                        </a:rPr>
                        <a:t>Implications </a:t>
                      </a:r>
                      <a:r>
                        <a:rPr lang="en-CA" sz="2200" b="1" u="none" strike="noStrike" dirty="0" err="1" smtClean="0">
                          <a:effectLst/>
                          <a:latin typeface="Inter" panose="020B0604020202020204" charset="0"/>
                          <a:ea typeface="Inter" panose="020B0604020202020204" charset="0"/>
                        </a:rPr>
                        <a:t>potentielles</a:t>
                      </a:r>
                      <a:r>
                        <a:rPr lang="en-CA" sz="2200" b="1" u="none" strike="noStrike" dirty="0" smtClean="0">
                          <a:effectLst/>
                          <a:latin typeface="Inter" panose="020B0604020202020204" charset="0"/>
                          <a:ea typeface="Inter" panose="020B0604020202020204" charset="0"/>
                        </a:rPr>
                        <a:t>:</a:t>
                      </a:r>
                      <a:endParaRPr lang="en-CA" sz="2200" b="1" i="0" u="none" strike="noStrike" dirty="0">
                        <a:solidFill>
                          <a:srgbClr val="000000"/>
                        </a:solidFill>
                        <a:effectLst/>
                        <a:latin typeface="Inter" panose="020B0604020202020204" charset="0"/>
                        <a:ea typeface="Inter" panose="020B0604020202020204" charset="0"/>
                      </a:endParaRPr>
                    </a:p>
                  </a:txBody>
                  <a:tcPr marL="9525" marR="9525" marT="9525" marB="0" anchor="b">
                    <a:noFill/>
                  </a:tcPr>
                </a:tc>
                <a:tc>
                  <a:txBody>
                    <a:bodyPr/>
                    <a:lstStyle/>
                    <a:p>
                      <a:pPr algn="l" fontAlgn="b"/>
                      <a:r>
                        <a:rPr lang="en-US" sz="2200" u="none" strike="noStrike" dirty="0" err="1" smtClean="0">
                          <a:effectLst/>
                          <a:latin typeface="Inter" panose="020B0604020202020204" charset="0"/>
                          <a:ea typeface="Inter" panose="020B0604020202020204" charset="0"/>
                        </a:rPr>
                        <a:t>Perte</a:t>
                      </a:r>
                      <a:r>
                        <a:rPr lang="en-US" sz="2200" u="none" strike="noStrike" dirty="0" smtClean="0">
                          <a:effectLst/>
                          <a:latin typeface="Inter" panose="020B0604020202020204" charset="0"/>
                          <a:ea typeface="Inter" panose="020B0604020202020204" charset="0"/>
                        </a:rPr>
                        <a:t> </a:t>
                      </a:r>
                      <a:r>
                        <a:rPr lang="en-US" sz="2200" u="none" strike="noStrike" dirty="0" err="1" smtClean="0">
                          <a:effectLst/>
                          <a:latin typeface="Inter" panose="020B0604020202020204" charset="0"/>
                          <a:ea typeface="Inter" panose="020B0604020202020204" charset="0"/>
                        </a:rPr>
                        <a:t>potentielle</a:t>
                      </a:r>
                      <a:r>
                        <a:rPr lang="en-US" sz="2200" u="none" strike="noStrike" dirty="0" smtClean="0">
                          <a:effectLst/>
                          <a:latin typeface="Inter" panose="020B0604020202020204" charset="0"/>
                          <a:ea typeface="Inter" panose="020B0604020202020204" charset="0"/>
                        </a:rPr>
                        <a:t> </a:t>
                      </a:r>
                      <a:r>
                        <a:rPr lang="en-US" sz="2200" u="none" strike="noStrike" dirty="0" err="1" smtClean="0">
                          <a:effectLst/>
                          <a:latin typeface="Inter" panose="020B0604020202020204" charset="0"/>
                          <a:ea typeface="Inter" panose="020B0604020202020204" charset="0"/>
                        </a:rPr>
                        <a:t>d'industries</a:t>
                      </a:r>
                      <a:r>
                        <a:rPr lang="en-US" sz="2200" u="none" strike="noStrike" dirty="0" smtClean="0">
                          <a:effectLst/>
                          <a:latin typeface="Inter" panose="020B0604020202020204" charset="0"/>
                          <a:ea typeface="Inter" panose="020B0604020202020204" charset="0"/>
                        </a:rPr>
                        <a:t> </a:t>
                      </a:r>
                      <a:r>
                        <a:rPr lang="en-US" sz="2200" u="none" strike="noStrike" dirty="0" err="1" smtClean="0">
                          <a:effectLst/>
                          <a:latin typeface="Inter" panose="020B0604020202020204" charset="0"/>
                          <a:ea typeface="Inter" panose="020B0604020202020204" charset="0"/>
                        </a:rPr>
                        <a:t>d'exportation</a:t>
                      </a:r>
                      <a:r>
                        <a:rPr lang="en-US" sz="2200" u="none" strike="noStrike" dirty="0" smtClean="0">
                          <a:effectLst/>
                          <a:latin typeface="Inter" panose="020B0604020202020204" charset="0"/>
                          <a:ea typeface="Inter" panose="020B0604020202020204" charset="0"/>
                        </a:rPr>
                        <a:t>.</a:t>
                      </a:r>
                      <a:endParaRPr lang="en-US" sz="2200" b="0" i="0" u="none" strike="noStrike" dirty="0">
                        <a:solidFill>
                          <a:srgbClr val="000000"/>
                        </a:solidFill>
                        <a:effectLst/>
                        <a:latin typeface="Inter" panose="020B0604020202020204" charset="0"/>
                        <a:ea typeface="Inter" panose="020B0604020202020204" charset="0"/>
                      </a:endParaRPr>
                    </a:p>
                  </a:txBody>
                  <a:tcPr marL="9525" marR="9525" marT="9525" marB="0" anchor="b">
                    <a:noFill/>
                  </a:tcPr>
                </a:tc>
                <a:extLst>
                  <a:ext uri="{0D108BD9-81ED-4DB2-BD59-A6C34878D82A}">
                    <a16:rowId xmlns:a16="http://schemas.microsoft.com/office/drawing/2014/main" val="3721333486"/>
                  </a:ext>
                </a:extLst>
              </a:tr>
              <a:tr h="888505">
                <a:tc>
                  <a:txBody>
                    <a:bodyPr/>
                    <a:lstStyle/>
                    <a:p>
                      <a:pPr algn="l" fontAlgn="b"/>
                      <a:endParaRPr lang="en-CA" sz="2200" b="0" i="0" u="none" strike="noStrike" dirty="0">
                        <a:solidFill>
                          <a:srgbClr val="000000"/>
                        </a:solidFill>
                        <a:effectLst/>
                        <a:latin typeface="Inter" panose="020B0604020202020204" charset="0"/>
                        <a:ea typeface="Inter" panose="020B0604020202020204" charset="0"/>
                      </a:endParaRPr>
                    </a:p>
                  </a:txBody>
                  <a:tcPr marL="9525" marR="9525" marT="9525" marB="0" anchor="b">
                    <a:noFill/>
                  </a:tcPr>
                </a:tc>
                <a:tc>
                  <a:txBody>
                    <a:bodyPr/>
                    <a:lstStyle/>
                    <a:p>
                      <a:pPr algn="l" fontAlgn="b"/>
                      <a:r>
                        <a:rPr lang="fr-FR" sz="2200" u="none" strike="noStrike" dirty="0" smtClean="0">
                          <a:effectLst/>
                          <a:latin typeface="Inter" panose="020B0604020202020204" charset="0"/>
                          <a:ea typeface="Inter" panose="020B0604020202020204" charset="0"/>
                        </a:rPr>
                        <a:t>Part croissante de la main-d'œuvre employée dans les services locaux (publics et privés).</a:t>
                      </a:r>
                      <a:endParaRPr lang="en-US" sz="2200" b="0" i="0" u="none" strike="noStrike" dirty="0">
                        <a:solidFill>
                          <a:srgbClr val="000000"/>
                        </a:solidFill>
                        <a:effectLst/>
                        <a:latin typeface="Inter" panose="020B0604020202020204" charset="0"/>
                        <a:ea typeface="Inter" panose="020B0604020202020204" charset="0"/>
                      </a:endParaRPr>
                    </a:p>
                    <a:p>
                      <a:pPr algn="l" fontAlgn="b"/>
                      <a:r>
                        <a:rPr lang="fr-FR" sz="2200" b="0" i="0" u="none" strike="noStrike" dirty="0" smtClean="0">
                          <a:solidFill>
                            <a:srgbClr val="000000"/>
                          </a:solidFill>
                          <a:effectLst/>
                          <a:latin typeface="Inter" panose="020B0604020202020204" charset="0"/>
                          <a:ea typeface="Inter" panose="020B0604020202020204" charset="0"/>
                        </a:rPr>
                        <a:t>Certaines entreprises peuvent déménager dans d'autres villes pour trouver des travailleurs</a:t>
                      </a:r>
                      <a:r>
                        <a:rPr lang="en-US" sz="2200" b="0" i="0" u="none" strike="noStrike" dirty="0" smtClean="0">
                          <a:solidFill>
                            <a:srgbClr val="000000"/>
                          </a:solidFill>
                          <a:effectLst/>
                          <a:latin typeface="Inter" panose="020B0604020202020204" charset="0"/>
                          <a:ea typeface="Inter" panose="020B0604020202020204" charset="0"/>
                        </a:rPr>
                        <a:t>.</a:t>
                      </a:r>
                      <a:endParaRPr lang="en-US" sz="2200" b="0" i="0" u="none" strike="noStrike" dirty="0">
                        <a:solidFill>
                          <a:srgbClr val="000000"/>
                        </a:solidFill>
                        <a:effectLst/>
                        <a:latin typeface="Inter" panose="020B0604020202020204" charset="0"/>
                        <a:ea typeface="Inter" panose="020B0604020202020204" charset="0"/>
                      </a:endParaRPr>
                    </a:p>
                  </a:txBody>
                  <a:tcPr marL="9525" marR="9525" marT="9525" marB="0" anchor="b">
                    <a:noFill/>
                  </a:tcPr>
                </a:tc>
                <a:extLst>
                  <a:ext uri="{0D108BD9-81ED-4DB2-BD59-A6C34878D82A}">
                    <a16:rowId xmlns:a16="http://schemas.microsoft.com/office/drawing/2014/main" val="3342945283"/>
                  </a:ext>
                </a:extLst>
              </a:tr>
              <a:tr h="1006593">
                <a:tc>
                  <a:txBody>
                    <a:bodyPr/>
                    <a:lstStyle/>
                    <a:p>
                      <a:pPr algn="l" fontAlgn="b"/>
                      <a:endParaRPr lang="en-CA" sz="2200" b="0" i="0" u="none" strike="noStrike">
                        <a:solidFill>
                          <a:srgbClr val="000000"/>
                        </a:solidFill>
                        <a:effectLst/>
                        <a:latin typeface="Inter" panose="020B0604020202020204" charset="0"/>
                        <a:ea typeface="Inter" panose="020B0604020202020204" charset="0"/>
                      </a:endParaRPr>
                    </a:p>
                  </a:txBody>
                  <a:tcPr marL="9525" marR="9525" marT="9525" marB="0" anchor="b">
                    <a:noFill/>
                  </a:tcPr>
                </a:tc>
                <a:tc>
                  <a:txBody>
                    <a:bodyPr/>
                    <a:lstStyle/>
                    <a:p>
                      <a:pPr algn="l" fontAlgn="b"/>
                      <a:r>
                        <a:rPr lang="fr-FR" sz="2200" u="none" strike="noStrike" dirty="0" smtClean="0">
                          <a:effectLst/>
                          <a:latin typeface="Inter" panose="020B0604020202020204" charset="0"/>
                          <a:ea typeface="Inter" panose="020B0604020202020204" charset="0"/>
                        </a:rPr>
                        <a:t>Difficultés à développer de nouvelles industries (informatique, tourisme, fabrication, etc.)</a:t>
                      </a:r>
                      <a:endParaRPr lang="en-CA" sz="2200" b="0" i="0" u="none" strike="noStrike" dirty="0">
                        <a:solidFill>
                          <a:srgbClr val="000000"/>
                        </a:solidFill>
                        <a:effectLst/>
                        <a:latin typeface="Inter" panose="020B0604020202020204" charset="0"/>
                        <a:ea typeface="Inter" panose="020B0604020202020204" charset="0"/>
                      </a:endParaRPr>
                    </a:p>
                  </a:txBody>
                  <a:tcPr marL="9525" marR="9525" marT="9525" marB="0" anchor="b">
                    <a:noFill/>
                  </a:tcPr>
                </a:tc>
                <a:extLst>
                  <a:ext uri="{0D108BD9-81ED-4DB2-BD59-A6C34878D82A}">
                    <a16:rowId xmlns:a16="http://schemas.microsoft.com/office/drawing/2014/main" val="4240270190"/>
                  </a:ext>
                </a:extLst>
              </a:tr>
            </a:tbl>
          </a:graphicData>
        </a:graphic>
      </p:graphicFrame>
    </p:spTree>
    <p:extLst>
      <p:ext uri="{BB962C8B-B14F-4D97-AF65-F5344CB8AC3E}">
        <p14:creationId xmlns:p14="http://schemas.microsoft.com/office/powerpoint/2010/main" val="416354669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BD91AC97-B5B6-42A6-A3CA-F9BA2101AA4F}"/>
              </a:ext>
            </a:extLst>
          </p:cNvPr>
          <p:cNvSpPr>
            <a:spLocks noGrp="1"/>
          </p:cNvSpPr>
          <p:nvPr>
            <p:ph type="body" idx="2"/>
          </p:nvPr>
        </p:nvSpPr>
        <p:spPr>
          <a:xfrm>
            <a:off x="1565074" y="3242678"/>
            <a:ext cx="8882289" cy="2185971"/>
          </a:xfrm>
        </p:spPr>
        <p:txBody>
          <a:bodyPr/>
          <a:lstStyle/>
          <a:p>
            <a:pPr marL="269875" indent="-41275"/>
            <a:r>
              <a:rPr lang="fr-FR" sz="4800" dirty="0"/>
              <a:t>Le défi démographique de la région de Saint John</a:t>
            </a:r>
            <a:endParaRPr lang="en-CA" sz="4800" dirty="0"/>
          </a:p>
        </p:txBody>
      </p:sp>
    </p:spTree>
    <p:extLst>
      <p:ext uri="{BB962C8B-B14F-4D97-AF65-F5344CB8AC3E}">
        <p14:creationId xmlns:p14="http://schemas.microsoft.com/office/powerpoint/2010/main" val="282014528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a:extLst>
              <a:ext uri="{FF2B5EF4-FFF2-40B4-BE49-F238E27FC236}">
                <a16:creationId xmlns:a16="http://schemas.microsoft.com/office/drawing/2014/main" id="{8CF16C0C-8D99-4476-94EB-5100735FE782}"/>
              </a:ext>
            </a:extLst>
          </p:cNvPr>
          <p:cNvGraphicFramePr>
            <a:graphicFrameLocks noGrp="1"/>
          </p:cNvGraphicFramePr>
          <p:nvPr>
            <p:extLst>
              <p:ext uri="{D42A27DB-BD31-4B8C-83A1-F6EECF244321}">
                <p14:modId xmlns:p14="http://schemas.microsoft.com/office/powerpoint/2010/main" val="698384778"/>
              </p:ext>
            </p:extLst>
          </p:nvPr>
        </p:nvGraphicFramePr>
        <p:xfrm>
          <a:off x="1194199" y="303423"/>
          <a:ext cx="10375368" cy="6169095"/>
        </p:xfrm>
        <a:graphic>
          <a:graphicData uri="http://schemas.openxmlformats.org/drawingml/2006/table">
            <a:tbl>
              <a:tblPr>
                <a:tableStyleId>{5C22544A-7EE6-4342-B048-85BDC9FD1C3A}</a:tableStyleId>
              </a:tblPr>
              <a:tblGrid>
                <a:gridCol w="2500664">
                  <a:extLst>
                    <a:ext uri="{9D8B030D-6E8A-4147-A177-3AD203B41FA5}">
                      <a16:colId xmlns:a16="http://schemas.microsoft.com/office/drawing/2014/main" val="4118274211"/>
                    </a:ext>
                  </a:extLst>
                </a:gridCol>
                <a:gridCol w="7874704">
                  <a:extLst>
                    <a:ext uri="{9D8B030D-6E8A-4147-A177-3AD203B41FA5}">
                      <a16:colId xmlns:a16="http://schemas.microsoft.com/office/drawing/2014/main" val="2190124392"/>
                    </a:ext>
                  </a:extLst>
                </a:gridCol>
              </a:tblGrid>
              <a:tr h="1019040">
                <a:tc>
                  <a:txBody>
                    <a:bodyPr/>
                    <a:lstStyle/>
                    <a:p>
                      <a:pPr algn="l" fontAlgn="b"/>
                      <a:r>
                        <a:rPr lang="en-CA" sz="2200" b="1" u="none" strike="noStrike" dirty="0" err="1" smtClean="0">
                          <a:solidFill>
                            <a:srgbClr val="FF0000"/>
                          </a:solidFill>
                          <a:effectLst/>
                          <a:latin typeface="Inter" panose="020B0604020202020204" charset="0"/>
                          <a:ea typeface="Inter" panose="020B0604020202020204" charset="0"/>
                        </a:rPr>
                        <a:t>Scénario</a:t>
                      </a:r>
                      <a:r>
                        <a:rPr lang="en-CA" sz="2200" b="1" u="none" strike="noStrike" dirty="0" smtClean="0">
                          <a:solidFill>
                            <a:srgbClr val="FF0000"/>
                          </a:solidFill>
                          <a:effectLst/>
                          <a:latin typeface="Inter" panose="020B0604020202020204" charset="0"/>
                          <a:ea typeface="Inter" panose="020B0604020202020204" charset="0"/>
                        </a:rPr>
                        <a:t> de population:</a:t>
                      </a:r>
                      <a:endParaRPr lang="en-CA" sz="2200" b="1" i="0" u="none" strike="noStrike" dirty="0">
                        <a:solidFill>
                          <a:srgbClr val="FF0000"/>
                        </a:solidFill>
                        <a:effectLst/>
                        <a:latin typeface="Inter" panose="020B0604020202020204" charset="0"/>
                        <a:ea typeface="Inter" panose="020B0604020202020204" charset="0"/>
                      </a:endParaRPr>
                    </a:p>
                  </a:txBody>
                  <a:tcPr marL="9525" marR="9525" marT="9525" marB="0" anchor="b">
                    <a:noFill/>
                  </a:tcPr>
                </a:tc>
                <a:tc>
                  <a:txBody>
                    <a:bodyPr/>
                    <a:lstStyle/>
                    <a:p>
                      <a:pPr algn="l" fontAlgn="b"/>
                      <a:r>
                        <a:rPr lang="fr-FR" sz="2400" b="1" i="0" u="none" strike="noStrike" dirty="0" smtClean="0">
                          <a:solidFill>
                            <a:srgbClr val="FF0000"/>
                          </a:solidFill>
                          <a:effectLst/>
                          <a:latin typeface="Inter" panose="020B0604020202020204" charset="0"/>
                          <a:ea typeface="Inter" panose="020B0604020202020204" charset="0"/>
                        </a:rPr>
                        <a:t>Maintenir la taille actuelle de la main-d'œuvre (estimation 68 800</a:t>
                      </a:r>
                      <a:r>
                        <a:rPr lang="en-CA" sz="2400" b="1" i="0" u="none" strike="noStrike" dirty="0" smtClean="0">
                          <a:solidFill>
                            <a:srgbClr val="FF0000"/>
                          </a:solidFill>
                          <a:effectLst/>
                          <a:latin typeface="Inter" panose="020B0604020202020204" charset="0"/>
                          <a:ea typeface="Inter" panose="020B0604020202020204" charset="0"/>
                        </a:rPr>
                        <a:t>)</a:t>
                      </a:r>
                      <a:endParaRPr lang="en-CA" sz="2400" b="1" i="0" u="none" strike="noStrike" dirty="0">
                        <a:solidFill>
                          <a:srgbClr val="FF0000"/>
                        </a:solidFill>
                        <a:effectLst/>
                        <a:latin typeface="Inter" panose="020B0604020202020204" charset="0"/>
                        <a:ea typeface="Inter" panose="020B0604020202020204" charset="0"/>
                      </a:endParaRPr>
                    </a:p>
                  </a:txBody>
                  <a:tcPr marL="9525" marR="9525" marT="9525" marB="0" anchor="b">
                    <a:noFill/>
                  </a:tcPr>
                </a:tc>
                <a:extLst>
                  <a:ext uri="{0D108BD9-81ED-4DB2-BD59-A6C34878D82A}">
                    <a16:rowId xmlns:a16="http://schemas.microsoft.com/office/drawing/2014/main" val="1770965041"/>
                  </a:ext>
                </a:extLst>
              </a:tr>
              <a:tr h="1834522">
                <a:tc>
                  <a:txBody>
                    <a:bodyPr/>
                    <a:lstStyle/>
                    <a:p>
                      <a:pPr algn="l" fontAlgn="b"/>
                      <a:r>
                        <a:rPr lang="en-CA" sz="2200" b="1" u="none" strike="noStrike" dirty="0" err="1" smtClean="0">
                          <a:effectLst/>
                          <a:latin typeface="Inter" panose="020B0604020202020204" charset="0"/>
                          <a:ea typeface="Inter" panose="020B0604020202020204" charset="0"/>
                        </a:rPr>
                        <a:t>Résultat</a:t>
                      </a:r>
                      <a:r>
                        <a:rPr lang="en-CA" sz="2200" b="1" u="none" strike="noStrike" dirty="0" smtClean="0">
                          <a:effectLst/>
                          <a:latin typeface="Inter" panose="020B0604020202020204" charset="0"/>
                          <a:ea typeface="Inter" panose="020B0604020202020204" charset="0"/>
                        </a:rPr>
                        <a:t> </a:t>
                      </a:r>
                      <a:r>
                        <a:rPr lang="en-CA" sz="2200" b="1" u="none" strike="noStrike" dirty="0" err="1" smtClean="0">
                          <a:effectLst/>
                          <a:latin typeface="Inter" panose="020B0604020202020204" charset="0"/>
                          <a:ea typeface="Inter" panose="020B0604020202020204" charset="0"/>
                        </a:rPr>
                        <a:t>projeté</a:t>
                      </a:r>
                      <a:r>
                        <a:rPr lang="en-CA" sz="2200" b="1" u="none" strike="noStrike" dirty="0" smtClean="0">
                          <a:effectLst/>
                          <a:latin typeface="Inter" panose="020B0604020202020204" charset="0"/>
                          <a:ea typeface="Inter" panose="020B0604020202020204" charset="0"/>
                        </a:rPr>
                        <a:t> (2040):</a:t>
                      </a:r>
                      <a:endParaRPr lang="en-CA" sz="2200" b="1" i="0" u="none" strike="noStrike" dirty="0">
                        <a:solidFill>
                          <a:srgbClr val="000000"/>
                        </a:solidFill>
                        <a:effectLst/>
                        <a:latin typeface="Inter" panose="020B0604020202020204" charset="0"/>
                        <a:ea typeface="Inter" panose="020B0604020202020204" charset="0"/>
                      </a:endParaRPr>
                    </a:p>
                  </a:txBody>
                  <a:tcPr marL="9525" marR="9525" marT="9525" marB="0" anchor="b">
                    <a:noFill/>
                  </a:tcPr>
                </a:tc>
                <a:tc>
                  <a:txBody>
                    <a:bodyPr/>
                    <a:lstStyle/>
                    <a:p>
                      <a:pPr algn="l" fontAlgn="b"/>
                      <a:r>
                        <a:rPr lang="fr-FR" sz="2200" u="none" strike="noStrike" dirty="0" smtClean="0">
                          <a:effectLst/>
                          <a:latin typeface="Inter" panose="020B0604020202020204" charset="0"/>
                          <a:ea typeface="Inter" panose="020B0604020202020204" charset="0"/>
                        </a:rPr>
                        <a:t>La population doit augmenter de 20% (+25 800).</a:t>
                      </a:r>
                    </a:p>
                    <a:p>
                      <a:pPr algn="l" fontAlgn="b"/>
                      <a:r>
                        <a:rPr lang="fr-FR" sz="2200" u="none" strike="noStrike" dirty="0" smtClean="0">
                          <a:effectLst/>
                          <a:latin typeface="Inter" panose="020B0604020202020204" charset="0"/>
                          <a:ea typeface="Inter" panose="020B0604020202020204" charset="0"/>
                        </a:rPr>
                        <a:t>L'effectif reste à 68 800 personnes.</a:t>
                      </a:r>
                    </a:p>
                    <a:p>
                      <a:pPr algn="l" fontAlgn="b"/>
                      <a:r>
                        <a:rPr lang="fr-FR" sz="2200" u="none" strike="noStrike" dirty="0" smtClean="0">
                          <a:effectLst/>
                          <a:latin typeface="Inter" panose="020B0604020202020204" charset="0"/>
                          <a:ea typeface="Inter" panose="020B0604020202020204" charset="0"/>
                        </a:rPr>
                        <a:t>La population de la région a augmenté à ce rythme dans les années 70</a:t>
                      </a:r>
                      <a:r>
                        <a:rPr lang="en-US" sz="2200" u="none" strike="noStrike" dirty="0" smtClean="0">
                          <a:effectLst/>
                          <a:latin typeface="Inter" panose="020B0604020202020204" charset="0"/>
                          <a:ea typeface="Inter" panose="020B0604020202020204" charset="0"/>
                        </a:rPr>
                        <a:t>.</a:t>
                      </a:r>
                      <a:endParaRPr lang="en-US" sz="2200" u="none" strike="noStrike" dirty="0">
                        <a:effectLst/>
                        <a:latin typeface="Inter" panose="020B0604020202020204" charset="0"/>
                        <a:ea typeface="Inter" panose="020B0604020202020204" charset="0"/>
                      </a:endParaRPr>
                    </a:p>
                  </a:txBody>
                  <a:tcPr marL="9525" marR="9525" marT="9525" marB="0" anchor="b">
                    <a:noFill/>
                  </a:tcPr>
                </a:tc>
                <a:extLst>
                  <a:ext uri="{0D108BD9-81ED-4DB2-BD59-A6C34878D82A}">
                    <a16:rowId xmlns:a16="http://schemas.microsoft.com/office/drawing/2014/main" val="1959943055"/>
                  </a:ext>
                </a:extLst>
              </a:tr>
              <a:tr h="1228752">
                <a:tc>
                  <a:txBody>
                    <a:bodyPr/>
                    <a:lstStyle/>
                    <a:p>
                      <a:pPr algn="l" fontAlgn="b"/>
                      <a:endParaRPr lang="en-CA" sz="2200" b="1" u="none" strike="noStrike" dirty="0">
                        <a:effectLst/>
                        <a:latin typeface="Inter" panose="020B0604020202020204" charset="0"/>
                        <a:ea typeface="Inter" panose="020B0604020202020204" charset="0"/>
                      </a:endParaRPr>
                    </a:p>
                    <a:p>
                      <a:pPr algn="l" fontAlgn="b"/>
                      <a:r>
                        <a:rPr lang="en-CA" sz="2200" b="1" u="none" strike="noStrike" dirty="0" smtClean="0">
                          <a:effectLst/>
                          <a:latin typeface="Inter" panose="020B0604020202020204" charset="0"/>
                          <a:ea typeface="Inter" panose="020B0604020202020204" charset="0"/>
                        </a:rPr>
                        <a:t>Implications </a:t>
                      </a:r>
                      <a:r>
                        <a:rPr lang="en-CA" sz="2200" b="1" u="none" strike="noStrike" dirty="0" err="1" smtClean="0">
                          <a:effectLst/>
                          <a:latin typeface="Inter" panose="020B0604020202020204" charset="0"/>
                          <a:ea typeface="Inter" panose="020B0604020202020204" charset="0"/>
                        </a:rPr>
                        <a:t>potentielles</a:t>
                      </a:r>
                      <a:r>
                        <a:rPr lang="en-CA" sz="2200" b="1" u="none" strike="noStrike" dirty="0" smtClean="0">
                          <a:effectLst/>
                          <a:latin typeface="Inter" panose="020B0604020202020204" charset="0"/>
                          <a:ea typeface="Inter" panose="020B0604020202020204" charset="0"/>
                        </a:rPr>
                        <a:t>:</a:t>
                      </a:r>
                      <a:endParaRPr lang="en-CA" sz="2200" b="1" i="0" u="none" strike="noStrike" dirty="0">
                        <a:solidFill>
                          <a:srgbClr val="000000"/>
                        </a:solidFill>
                        <a:effectLst/>
                        <a:latin typeface="Inter" panose="020B0604020202020204" charset="0"/>
                        <a:ea typeface="Inter" panose="020B0604020202020204" charset="0"/>
                      </a:endParaRPr>
                    </a:p>
                  </a:txBody>
                  <a:tcPr marL="9525" marR="9525" marT="9525" marB="0" anchor="b">
                    <a:noFill/>
                  </a:tcPr>
                </a:tc>
                <a:tc>
                  <a:txBody>
                    <a:bodyPr/>
                    <a:lstStyle/>
                    <a:p>
                      <a:pPr algn="l" fontAlgn="b"/>
                      <a:r>
                        <a:rPr lang="fr-FR" sz="2200" u="none" strike="noStrike" dirty="0" smtClean="0">
                          <a:effectLst/>
                          <a:latin typeface="Inter" panose="020B0604020202020204" charset="0"/>
                          <a:ea typeface="Inter" panose="020B0604020202020204" charset="0"/>
                        </a:rPr>
                        <a:t>Part croissante de la main-d'œuvre employée dans les services locaux (publics et privés</a:t>
                      </a:r>
                      <a:r>
                        <a:rPr lang="en-US" sz="2200" u="none" strike="noStrike" dirty="0" smtClean="0">
                          <a:effectLst/>
                          <a:latin typeface="Inter" panose="020B0604020202020204" charset="0"/>
                          <a:ea typeface="Inter" panose="020B0604020202020204" charset="0"/>
                        </a:rPr>
                        <a:t>).</a:t>
                      </a:r>
                      <a:endParaRPr lang="en-US" sz="2200" b="0" i="0" u="none" strike="noStrike" dirty="0">
                        <a:solidFill>
                          <a:srgbClr val="000000"/>
                        </a:solidFill>
                        <a:effectLst/>
                        <a:latin typeface="Inter" panose="020B0604020202020204" charset="0"/>
                        <a:ea typeface="Inter" panose="020B0604020202020204" charset="0"/>
                      </a:endParaRPr>
                    </a:p>
                  </a:txBody>
                  <a:tcPr marL="9525" marR="9525" marT="9525" marB="0" anchor="b">
                    <a:noFill/>
                  </a:tcPr>
                </a:tc>
                <a:extLst>
                  <a:ext uri="{0D108BD9-81ED-4DB2-BD59-A6C34878D82A}">
                    <a16:rowId xmlns:a16="http://schemas.microsoft.com/office/drawing/2014/main" val="3721333486"/>
                  </a:ext>
                </a:extLst>
              </a:tr>
              <a:tr h="978374">
                <a:tc>
                  <a:txBody>
                    <a:bodyPr/>
                    <a:lstStyle/>
                    <a:p>
                      <a:pPr algn="l" fontAlgn="b"/>
                      <a:endParaRPr lang="en-CA" sz="2200" b="0" i="0" u="none" strike="noStrike" dirty="0">
                        <a:solidFill>
                          <a:srgbClr val="000000"/>
                        </a:solidFill>
                        <a:effectLst/>
                        <a:latin typeface="Inter" panose="020B0604020202020204" charset="0"/>
                        <a:ea typeface="Inter" panose="020B0604020202020204" charset="0"/>
                      </a:endParaRPr>
                    </a:p>
                  </a:txBody>
                  <a:tcPr marL="9525" marR="9525" marT="9525" marB="0" anchor="b">
                    <a:noFill/>
                  </a:tcPr>
                </a:tc>
                <a:tc>
                  <a:txBody>
                    <a:bodyPr/>
                    <a:lstStyle/>
                    <a:p>
                      <a:pPr algn="l" fontAlgn="b"/>
                      <a:r>
                        <a:rPr lang="fr-FR" sz="2200" u="none" strike="noStrike" dirty="0" smtClean="0">
                          <a:effectLst/>
                          <a:latin typeface="Inter" panose="020B0604020202020204" charset="0"/>
                          <a:ea typeface="Inter" panose="020B0604020202020204" charset="0"/>
                        </a:rPr>
                        <a:t>Moins de travailleurs pour d'autres industries - y compris les industries axées sur l'exportation</a:t>
                      </a:r>
                      <a:r>
                        <a:rPr lang="en-US" sz="2200" u="none" strike="noStrike" dirty="0" smtClean="0">
                          <a:effectLst/>
                          <a:latin typeface="Inter" panose="020B0604020202020204" charset="0"/>
                          <a:ea typeface="Inter" panose="020B0604020202020204" charset="0"/>
                        </a:rPr>
                        <a:t>.</a:t>
                      </a:r>
                      <a:endParaRPr lang="en-US" sz="2200" b="0" i="0" u="none" strike="noStrike" dirty="0">
                        <a:solidFill>
                          <a:srgbClr val="000000"/>
                        </a:solidFill>
                        <a:effectLst/>
                        <a:latin typeface="Inter" panose="020B0604020202020204" charset="0"/>
                        <a:ea typeface="Inter" panose="020B0604020202020204" charset="0"/>
                      </a:endParaRPr>
                    </a:p>
                  </a:txBody>
                  <a:tcPr marL="9525" marR="9525" marT="9525" marB="0" anchor="b">
                    <a:noFill/>
                  </a:tcPr>
                </a:tc>
                <a:extLst>
                  <a:ext uri="{0D108BD9-81ED-4DB2-BD59-A6C34878D82A}">
                    <a16:rowId xmlns:a16="http://schemas.microsoft.com/office/drawing/2014/main" val="3342945283"/>
                  </a:ext>
                </a:extLst>
              </a:tr>
              <a:tr h="1108407">
                <a:tc>
                  <a:txBody>
                    <a:bodyPr/>
                    <a:lstStyle/>
                    <a:p>
                      <a:pPr algn="l" fontAlgn="b"/>
                      <a:endParaRPr lang="en-CA" sz="2200" b="0" i="0" u="none" strike="noStrike">
                        <a:solidFill>
                          <a:srgbClr val="000000"/>
                        </a:solidFill>
                        <a:effectLst/>
                        <a:latin typeface="Inter" panose="020B0604020202020204" charset="0"/>
                        <a:ea typeface="Inter" panose="020B0604020202020204" charset="0"/>
                      </a:endParaRPr>
                    </a:p>
                  </a:txBody>
                  <a:tcPr marL="9525" marR="9525" marT="9525" marB="0" anchor="b">
                    <a:noFill/>
                  </a:tcPr>
                </a:tc>
                <a:tc>
                  <a:txBody>
                    <a:bodyPr/>
                    <a:lstStyle/>
                    <a:p>
                      <a:pPr algn="l" fontAlgn="b"/>
                      <a:r>
                        <a:rPr lang="fr-FR" sz="2200" u="none" strike="noStrike" dirty="0" smtClean="0">
                          <a:effectLst/>
                          <a:latin typeface="Inter" panose="020B0604020202020204" charset="0"/>
                          <a:ea typeface="Inter" panose="020B0604020202020204" charset="0"/>
                        </a:rPr>
                        <a:t>Difficultés à développer de nouvelles industries</a:t>
                      </a:r>
                      <a:r>
                        <a:rPr lang="en-CA" sz="2200" u="none" strike="noStrike" dirty="0" smtClean="0">
                          <a:effectLst/>
                          <a:latin typeface="Inter" panose="020B0604020202020204" charset="0"/>
                          <a:ea typeface="Inter" panose="020B0604020202020204" charset="0"/>
                        </a:rPr>
                        <a:t>.</a:t>
                      </a:r>
                      <a:endParaRPr lang="en-CA" sz="2200" b="0" i="0" u="none" strike="noStrike" dirty="0">
                        <a:solidFill>
                          <a:srgbClr val="000000"/>
                        </a:solidFill>
                        <a:effectLst/>
                        <a:latin typeface="Inter" panose="020B0604020202020204" charset="0"/>
                        <a:ea typeface="Inter" panose="020B0604020202020204" charset="0"/>
                      </a:endParaRPr>
                    </a:p>
                  </a:txBody>
                  <a:tcPr marL="9525" marR="9525" marT="9525" marB="0" anchor="b">
                    <a:noFill/>
                  </a:tcPr>
                </a:tc>
                <a:extLst>
                  <a:ext uri="{0D108BD9-81ED-4DB2-BD59-A6C34878D82A}">
                    <a16:rowId xmlns:a16="http://schemas.microsoft.com/office/drawing/2014/main" val="4240270190"/>
                  </a:ext>
                </a:extLst>
              </a:tr>
            </a:tbl>
          </a:graphicData>
        </a:graphic>
      </p:graphicFrame>
    </p:spTree>
    <p:extLst>
      <p:ext uri="{BB962C8B-B14F-4D97-AF65-F5344CB8AC3E}">
        <p14:creationId xmlns:p14="http://schemas.microsoft.com/office/powerpoint/2010/main" val="415151568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a:extLst>
              <a:ext uri="{FF2B5EF4-FFF2-40B4-BE49-F238E27FC236}">
                <a16:creationId xmlns:a16="http://schemas.microsoft.com/office/drawing/2014/main" id="{8CF16C0C-8D99-4476-94EB-5100735FE782}"/>
              </a:ext>
            </a:extLst>
          </p:cNvPr>
          <p:cNvGraphicFramePr>
            <a:graphicFrameLocks noGrp="1"/>
          </p:cNvGraphicFramePr>
          <p:nvPr>
            <p:extLst>
              <p:ext uri="{D42A27DB-BD31-4B8C-83A1-F6EECF244321}">
                <p14:modId xmlns:p14="http://schemas.microsoft.com/office/powerpoint/2010/main" val="2024150324"/>
              </p:ext>
            </p:extLst>
          </p:nvPr>
        </p:nvGraphicFramePr>
        <p:xfrm>
          <a:off x="1396329" y="332299"/>
          <a:ext cx="10375368" cy="6299507"/>
        </p:xfrm>
        <a:graphic>
          <a:graphicData uri="http://schemas.openxmlformats.org/drawingml/2006/table">
            <a:tbl>
              <a:tblPr>
                <a:tableStyleId>{5C22544A-7EE6-4342-B048-85BDC9FD1C3A}</a:tableStyleId>
              </a:tblPr>
              <a:tblGrid>
                <a:gridCol w="2262284">
                  <a:extLst>
                    <a:ext uri="{9D8B030D-6E8A-4147-A177-3AD203B41FA5}">
                      <a16:colId xmlns:a16="http://schemas.microsoft.com/office/drawing/2014/main" val="4118274211"/>
                    </a:ext>
                  </a:extLst>
                </a:gridCol>
                <a:gridCol w="8113084">
                  <a:extLst>
                    <a:ext uri="{9D8B030D-6E8A-4147-A177-3AD203B41FA5}">
                      <a16:colId xmlns:a16="http://schemas.microsoft.com/office/drawing/2014/main" val="2190124392"/>
                    </a:ext>
                  </a:extLst>
                </a:gridCol>
              </a:tblGrid>
              <a:tr h="1040581">
                <a:tc>
                  <a:txBody>
                    <a:bodyPr/>
                    <a:lstStyle/>
                    <a:p>
                      <a:pPr algn="l" fontAlgn="b"/>
                      <a:r>
                        <a:rPr lang="en-CA" sz="2200" b="1" u="none" strike="noStrike" dirty="0" err="1" smtClean="0">
                          <a:solidFill>
                            <a:srgbClr val="FF0000"/>
                          </a:solidFill>
                          <a:effectLst/>
                          <a:latin typeface="Inter" panose="020B0604020202020204" charset="0"/>
                          <a:ea typeface="Inter" panose="020B0604020202020204" charset="0"/>
                        </a:rPr>
                        <a:t>Scénario</a:t>
                      </a:r>
                      <a:r>
                        <a:rPr lang="en-CA" sz="2200" b="1" u="none" strike="noStrike" dirty="0" smtClean="0">
                          <a:solidFill>
                            <a:srgbClr val="FF0000"/>
                          </a:solidFill>
                          <a:effectLst/>
                          <a:latin typeface="Inter" panose="020B0604020202020204" charset="0"/>
                          <a:ea typeface="Inter" panose="020B0604020202020204" charset="0"/>
                        </a:rPr>
                        <a:t> de population:</a:t>
                      </a:r>
                      <a:endParaRPr lang="en-CA" sz="2200" b="1" i="0" u="none" strike="noStrike" dirty="0">
                        <a:solidFill>
                          <a:srgbClr val="FF0000"/>
                        </a:solidFill>
                        <a:effectLst/>
                        <a:latin typeface="Inter" panose="020B0604020202020204" charset="0"/>
                        <a:ea typeface="Inter" panose="020B0604020202020204" charset="0"/>
                      </a:endParaRPr>
                    </a:p>
                  </a:txBody>
                  <a:tcPr marL="9525" marR="9525" marT="9525" marB="0" anchor="b">
                    <a:noFill/>
                  </a:tcPr>
                </a:tc>
                <a:tc>
                  <a:txBody>
                    <a:bodyPr/>
                    <a:lstStyle/>
                    <a:p>
                      <a:pPr algn="l" fontAlgn="b"/>
                      <a:r>
                        <a:rPr lang="fr-FR" sz="2400" b="1" u="none" strike="noStrike" dirty="0" smtClean="0">
                          <a:solidFill>
                            <a:srgbClr val="FF0000"/>
                          </a:solidFill>
                          <a:effectLst/>
                          <a:latin typeface="Inter" panose="020B0604020202020204" charset="0"/>
                          <a:ea typeface="Inter" panose="020B0604020202020204" charset="0"/>
                        </a:rPr>
                        <a:t>Augmenter la main-d'œuvre à un modeste 0,5% par an</a:t>
                      </a:r>
                      <a:endParaRPr lang="en-CA" sz="2400" b="1" i="0" u="none" strike="noStrike" dirty="0">
                        <a:solidFill>
                          <a:srgbClr val="FF0000"/>
                        </a:solidFill>
                        <a:effectLst/>
                        <a:latin typeface="Inter" panose="020B0604020202020204" charset="0"/>
                        <a:ea typeface="Inter" panose="020B0604020202020204" charset="0"/>
                      </a:endParaRPr>
                    </a:p>
                  </a:txBody>
                  <a:tcPr marL="9525" marR="9525" marT="9525" marB="0" anchor="b">
                    <a:noFill/>
                  </a:tcPr>
                </a:tc>
                <a:extLst>
                  <a:ext uri="{0D108BD9-81ED-4DB2-BD59-A6C34878D82A}">
                    <a16:rowId xmlns:a16="http://schemas.microsoft.com/office/drawing/2014/main" val="1770965041"/>
                  </a:ext>
                </a:extLst>
              </a:tr>
              <a:tr h="1873303">
                <a:tc>
                  <a:txBody>
                    <a:bodyPr/>
                    <a:lstStyle/>
                    <a:p>
                      <a:pPr algn="l" fontAlgn="b"/>
                      <a:r>
                        <a:rPr lang="en-CA" sz="2200" b="1" u="none" strike="noStrike" dirty="0" err="1" smtClean="0">
                          <a:effectLst/>
                          <a:latin typeface="Inter" panose="020B0604020202020204" charset="0"/>
                          <a:ea typeface="Inter" panose="020B0604020202020204" charset="0"/>
                        </a:rPr>
                        <a:t>Résultat</a:t>
                      </a:r>
                      <a:r>
                        <a:rPr lang="en-CA" sz="2200" b="1" u="none" strike="noStrike" dirty="0" smtClean="0">
                          <a:effectLst/>
                          <a:latin typeface="Inter" panose="020B0604020202020204" charset="0"/>
                          <a:ea typeface="Inter" panose="020B0604020202020204" charset="0"/>
                        </a:rPr>
                        <a:t> </a:t>
                      </a:r>
                      <a:r>
                        <a:rPr lang="en-CA" sz="2200" b="1" u="none" strike="noStrike" dirty="0" err="1" smtClean="0">
                          <a:effectLst/>
                          <a:latin typeface="Inter" panose="020B0604020202020204" charset="0"/>
                          <a:ea typeface="Inter" panose="020B0604020202020204" charset="0"/>
                        </a:rPr>
                        <a:t>projeté</a:t>
                      </a:r>
                      <a:r>
                        <a:rPr lang="en-CA" sz="2200" b="1" u="none" strike="noStrike" dirty="0" smtClean="0">
                          <a:effectLst/>
                          <a:latin typeface="Inter" panose="020B0604020202020204" charset="0"/>
                          <a:ea typeface="Inter" panose="020B0604020202020204" charset="0"/>
                        </a:rPr>
                        <a:t> (2040):</a:t>
                      </a:r>
                      <a:endParaRPr lang="en-CA" sz="2200" b="1" i="0" u="none" strike="noStrike" dirty="0">
                        <a:solidFill>
                          <a:srgbClr val="000000"/>
                        </a:solidFill>
                        <a:effectLst/>
                        <a:latin typeface="Inter" panose="020B0604020202020204" charset="0"/>
                        <a:ea typeface="Inter" panose="020B0604020202020204" charset="0"/>
                      </a:endParaRPr>
                    </a:p>
                  </a:txBody>
                  <a:tcPr marL="9525" marR="9525" marT="9525" marB="0" anchor="b">
                    <a:noFill/>
                  </a:tcPr>
                </a:tc>
                <a:tc>
                  <a:txBody>
                    <a:bodyPr/>
                    <a:lstStyle/>
                    <a:p>
                      <a:pPr algn="l" fontAlgn="b"/>
                      <a:r>
                        <a:rPr lang="fr-FR" sz="2200" u="none" strike="noStrike" dirty="0" smtClean="0">
                          <a:effectLst/>
                          <a:latin typeface="Inter" panose="020B0604020202020204" charset="0"/>
                          <a:ea typeface="Inter" panose="020B0604020202020204" charset="0"/>
                        </a:rPr>
                        <a:t>La population augmente de 27% (+35 000).</a:t>
                      </a:r>
                    </a:p>
                    <a:p>
                      <a:pPr algn="l" fontAlgn="b"/>
                      <a:r>
                        <a:rPr lang="fr-FR" sz="2200" u="none" strike="noStrike" dirty="0" smtClean="0">
                          <a:effectLst/>
                          <a:latin typeface="Inter" panose="020B0604020202020204" charset="0"/>
                          <a:ea typeface="Inter" panose="020B0604020202020204" charset="0"/>
                        </a:rPr>
                        <a:t>Les effectifs augmentent de 10% (+6 900).</a:t>
                      </a:r>
                      <a:endParaRPr lang="en-US" sz="2200" u="none" strike="noStrike" dirty="0">
                        <a:effectLst/>
                        <a:latin typeface="Inter" panose="020B0604020202020204" charset="0"/>
                        <a:ea typeface="Inter" panose="020B0604020202020204" charset="0"/>
                      </a:endParaRPr>
                    </a:p>
                  </a:txBody>
                  <a:tcPr marL="9525" marR="9525" marT="9525" marB="0" anchor="b">
                    <a:noFill/>
                  </a:tcPr>
                </a:tc>
                <a:extLst>
                  <a:ext uri="{0D108BD9-81ED-4DB2-BD59-A6C34878D82A}">
                    <a16:rowId xmlns:a16="http://schemas.microsoft.com/office/drawing/2014/main" val="1959943055"/>
                  </a:ext>
                </a:extLst>
              </a:tr>
              <a:tr h="1254728">
                <a:tc>
                  <a:txBody>
                    <a:bodyPr/>
                    <a:lstStyle/>
                    <a:p>
                      <a:pPr algn="l" fontAlgn="b"/>
                      <a:endParaRPr lang="en-CA" sz="2200" b="1" u="none" strike="noStrike" dirty="0">
                        <a:effectLst/>
                        <a:latin typeface="Inter" panose="020B0604020202020204" charset="0"/>
                        <a:ea typeface="Inter" panose="020B0604020202020204" charset="0"/>
                      </a:endParaRPr>
                    </a:p>
                    <a:p>
                      <a:pPr algn="l" fontAlgn="b"/>
                      <a:r>
                        <a:rPr lang="en-CA" sz="2200" b="1" u="none" strike="noStrike" dirty="0" smtClean="0">
                          <a:effectLst/>
                          <a:latin typeface="Inter" panose="020B0604020202020204" charset="0"/>
                          <a:ea typeface="Inter" panose="020B0604020202020204" charset="0"/>
                        </a:rPr>
                        <a:t>Implications </a:t>
                      </a:r>
                      <a:r>
                        <a:rPr lang="en-CA" sz="2200" b="1" u="none" strike="noStrike" dirty="0" err="1" smtClean="0">
                          <a:effectLst/>
                          <a:latin typeface="Inter" panose="020B0604020202020204" charset="0"/>
                          <a:ea typeface="Inter" panose="020B0604020202020204" charset="0"/>
                        </a:rPr>
                        <a:t>potentielles</a:t>
                      </a:r>
                      <a:r>
                        <a:rPr lang="en-CA" sz="2200" b="1" u="none" strike="noStrike" dirty="0" smtClean="0">
                          <a:effectLst/>
                          <a:latin typeface="Inter" panose="020B0604020202020204" charset="0"/>
                          <a:ea typeface="Inter" panose="020B0604020202020204" charset="0"/>
                        </a:rPr>
                        <a:t>:</a:t>
                      </a:r>
                      <a:endParaRPr lang="en-CA" sz="2200" b="1" i="0" u="none" strike="noStrike" dirty="0">
                        <a:solidFill>
                          <a:srgbClr val="000000"/>
                        </a:solidFill>
                        <a:effectLst/>
                        <a:latin typeface="Inter" panose="020B0604020202020204" charset="0"/>
                        <a:ea typeface="Inter" panose="020B0604020202020204" charset="0"/>
                      </a:endParaRPr>
                    </a:p>
                  </a:txBody>
                  <a:tcPr marL="9525" marR="9525" marT="9525" marB="0" anchor="b">
                    <a:noFill/>
                  </a:tcPr>
                </a:tc>
                <a:tc>
                  <a:txBody>
                    <a:bodyPr/>
                    <a:lstStyle/>
                    <a:p>
                      <a:pPr algn="l" fontAlgn="b"/>
                      <a:r>
                        <a:rPr lang="fr-FR" sz="2200" u="none" strike="noStrike" dirty="0" smtClean="0">
                          <a:effectLst/>
                          <a:latin typeface="Inter" panose="020B0604020202020204" charset="0"/>
                          <a:ea typeface="Inter" panose="020B0604020202020204" charset="0"/>
                        </a:rPr>
                        <a:t>La région dispose de la main-d'œuvre pour répondre à la demande attendue de services locaux</a:t>
                      </a:r>
                      <a:r>
                        <a:rPr lang="en-US" sz="2200" u="none" strike="noStrike" dirty="0" smtClean="0">
                          <a:effectLst/>
                          <a:latin typeface="Inter" panose="020B0604020202020204" charset="0"/>
                          <a:ea typeface="Inter" panose="020B0604020202020204" charset="0"/>
                        </a:rPr>
                        <a:t>.</a:t>
                      </a:r>
                      <a:endParaRPr lang="en-US" sz="2200" b="0" i="0" u="none" strike="noStrike" dirty="0">
                        <a:solidFill>
                          <a:srgbClr val="000000"/>
                        </a:solidFill>
                        <a:effectLst/>
                        <a:latin typeface="Inter" panose="020B0604020202020204" charset="0"/>
                        <a:ea typeface="Inter" panose="020B0604020202020204" charset="0"/>
                      </a:endParaRPr>
                    </a:p>
                  </a:txBody>
                  <a:tcPr marL="9525" marR="9525" marT="9525" marB="0" anchor="b">
                    <a:noFill/>
                  </a:tcPr>
                </a:tc>
                <a:extLst>
                  <a:ext uri="{0D108BD9-81ED-4DB2-BD59-A6C34878D82A}">
                    <a16:rowId xmlns:a16="http://schemas.microsoft.com/office/drawing/2014/main" val="3721333486"/>
                  </a:ext>
                </a:extLst>
              </a:tr>
              <a:tr h="999057">
                <a:tc>
                  <a:txBody>
                    <a:bodyPr/>
                    <a:lstStyle/>
                    <a:p>
                      <a:pPr algn="l" fontAlgn="b"/>
                      <a:endParaRPr lang="en-CA" sz="2200" b="0" i="0" u="none" strike="noStrike" dirty="0">
                        <a:solidFill>
                          <a:srgbClr val="000000"/>
                        </a:solidFill>
                        <a:effectLst/>
                        <a:latin typeface="Inter" panose="020B0604020202020204" charset="0"/>
                        <a:ea typeface="Inter" panose="020B0604020202020204" charset="0"/>
                      </a:endParaRPr>
                    </a:p>
                  </a:txBody>
                  <a:tcPr marL="9525" marR="9525" marT="9525" marB="0" anchor="b">
                    <a:noFill/>
                  </a:tcPr>
                </a:tc>
                <a:tc>
                  <a:txBody>
                    <a:bodyPr/>
                    <a:lstStyle/>
                    <a:p>
                      <a:pPr algn="l" fontAlgn="b"/>
                      <a:r>
                        <a:rPr lang="fr-FR" sz="2200" b="0" i="0" u="none" strike="noStrike" dirty="0" smtClean="0">
                          <a:solidFill>
                            <a:srgbClr val="000000"/>
                          </a:solidFill>
                          <a:effectLst/>
                          <a:latin typeface="Inter" panose="020B0604020202020204" charset="0"/>
                          <a:ea typeface="Inter" panose="020B0604020202020204" charset="0"/>
                        </a:rPr>
                        <a:t>… Et la main-d'œuvre pour développer de nouvelles industries</a:t>
                      </a:r>
                      <a:r>
                        <a:rPr lang="en-US" sz="2200" b="0" i="0" u="none" strike="noStrike" dirty="0" smtClean="0">
                          <a:solidFill>
                            <a:srgbClr val="000000"/>
                          </a:solidFill>
                          <a:effectLst/>
                          <a:latin typeface="Inter" panose="020B0604020202020204" charset="0"/>
                          <a:ea typeface="Inter" panose="020B0604020202020204" charset="0"/>
                        </a:rPr>
                        <a:t>.</a:t>
                      </a:r>
                      <a:endParaRPr lang="en-US" sz="2200" b="0" i="0" u="none" strike="noStrike" dirty="0">
                        <a:solidFill>
                          <a:srgbClr val="000000"/>
                        </a:solidFill>
                        <a:effectLst/>
                        <a:latin typeface="Inter" panose="020B0604020202020204" charset="0"/>
                        <a:ea typeface="Inter" panose="020B0604020202020204" charset="0"/>
                      </a:endParaRPr>
                    </a:p>
                  </a:txBody>
                  <a:tcPr marL="9525" marR="9525" marT="9525" marB="0" anchor="b">
                    <a:noFill/>
                  </a:tcPr>
                </a:tc>
                <a:extLst>
                  <a:ext uri="{0D108BD9-81ED-4DB2-BD59-A6C34878D82A}">
                    <a16:rowId xmlns:a16="http://schemas.microsoft.com/office/drawing/2014/main" val="3342945283"/>
                  </a:ext>
                </a:extLst>
              </a:tr>
              <a:tr h="1131838">
                <a:tc>
                  <a:txBody>
                    <a:bodyPr/>
                    <a:lstStyle/>
                    <a:p>
                      <a:pPr algn="l" fontAlgn="b"/>
                      <a:endParaRPr lang="en-CA" sz="2200" b="0" i="0" u="none" strike="noStrike">
                        <a:solidFill>
                          <a:srgbClr val="000000"/>
                        </a:solidFill>
                        <a:effectLst/>
                        <a:latin typeface="Inter" panose="020B0604020202020204" charset="0"/>
                        <a:ea typeface="Inter" panose="020B0604020202020204" charset="0"/>
                      </a:endParaRPr>
                    </a:p>
                  </a:txBody>
                  <a:tcPr marL="9525" marR="9525" marT="9525" marB="0" anchor="b">
                    <a:noFill/>
                  </a:tcPr>
                </a:tc>
                <a:tc>
                  <a:txBody>
                    <a:bodyPr/>
                    <a:lstStyle/>
                    <a:p>
                      <a:pPr algn="l" fontAlgn="b"/>
                      <a:endParaRPr lang="en-US" sz="2200" b="0" i="0" u="none" strike="noStrike" dirty="0">
                        <a:solidFill>
                          <a:srgbClr val="000000"/>
                        </a:solidFill>
                        <a:effectLst/>
                        <a:latin typeface="Inter" panose="020B0604020202020204" charset="0"/>
                        <a:ea typeface="Inter" panose="020B0604020202020204" charset="0"/>
                      </a:endParaRPr>
                    </a:p>
                  </a:txBody>
                  <a:tcPr marL="9525" marR="9525" marT="9525" marB="0" anchor="b">
                    <a:noFill/>
                  </a:tcPr>
                </a:tc>
                <a:extLst>
                  <a:ext uri="{0D108BD9-81ED-4DB2-BD59-A6C34878D82A}">
                    <a16:rowId xmlns:a16="http://schemas.microsoft.com/office/drawing/2014/main" val="4240270190"/>
                  </a:ext>
                </a:extLst>
              </a:tr>
            </a:tbl>
          </a:graphicData>
        </a:graphic>
      </p:graphicFrame>
    </p:spTree>
    <p:extLst>
      <p:ext uri="{BB962C8B-B14F-4D97-AF65-F5344CB8AC3E}">
        <p14:creationId xmlns:p14="http://schemas.microsoft.com/office/powerpoint/2010/main" val="188699484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D413A85E-E640-BD4E-B162-0BB1F2E27250}"/>
              </a:ext>
            </a:extLst>
          </p:cNvPr>
          <p:cNvSpPr>
            <a:spLocks noGrp="1"/>
          </p:cNvSpPr>
          <p:nvPr>
            <p:ph type="body" idx="1"/>
          </p:nvPr>
        </p:nvSpPr>
        <p:spPr>
          <a:xfrm>
            <a:off x="1445109" y="607579"/>
            <a:ext cx="9951203" cy="1134594"/>
          </a:xfrm>
        </p:spPr>
        <p:txBody>
          <a:bodyPr>
            <a:normAutofit fontScale="92500"/>
          </a:bodyPr>
          <a:lstStyle/>
          <a:p>
            <a:pPr marL="269875" indent="-41275"/>
            <a:r>
              <a:rPr lang="fr-FR" sz="3200" b="1" dirty="0"/>
              <a:t>La croissance démographique de la région de Saint John prévoit de 2020 à 2040 - Conclusions</a:t>
            </a:r>
            <a:endParaRPr lang="en-CL" sz="3200" b="1" dirty="0"/>
          </a:p>
        </p:txBody>
      </p:sp>
      <p:sp>
        <p:nvSpPr>
          <p:cNvPr id="3" name="Text Placeholder 2">
            <a:extLst>
              <a:ext uri="{FF2B5EF4-FFF2-40B4-BE49-F238E27FC236}">
                <a16:creationId xmlns:a16="http://schemas.microsoft.com/office/drawing/2014/main" id="{4E3D9DC3-0463-F943-B507-77BC475AB2F5}"/>
              </a:ext>
            </a:extLst>
          </p:cNvPr>
          <p:cNvSpPr>
            <a:spLocks noGrp="1"/>
          </p:cNvSpPr>
          <p:nvPr>
            <p:ph type="body" idx="3"/>
          </p:nvPr>
        </p:nvSpPr>
        <p:spPr>
          <a:xfrm>
            <a:off x="1445109" y="2042861"/>
            <a:ext cx="10432466" cy="4394884"/>
          </a:xfrm>
        </p:spPr>
        <p:txBody>
          <a:bodyPr>
            <a:normAutofit fontScale="85000" lnSpcReduction="20000"/>
          </a:bodyPr>
          <a:lstStyle/>
          <a:p>
            <a:pPr marL="269875" indent="-41275">
              <a:lnSpc>
                <a:spcPct val="100000"/>
              </a:lnSpc>
              <a:spcBef>
                <a:spcPts val="2400"/>
              </a:spcBef>
              <a:spcAft>
                <a:spcPts val="1200"/>
              </a:spcAft>
            </a:pPr>
            <a:r>
              <a:rPr lang="fr-FR" sz="2400" dirty="0"/>
              <a:t>Si la région veut maintenir l'effectif actuel ou l'élargir au cours des 20 prochaines années, une croissance démographique importante est nécessaire.</a:t>
            </a:r>
          </a:p>
          <a:p>
            <a:pPr marL="269875" indent="-41275">
              <a:lnSpc>
                <a:spcPct val="100000"/>
              </a:lnSpc>
              <a:spcBef>
                <a:spcPts val="2400"/>
              </a:spcBef>
              <a:spcAft>
                <a:spcPts val="1200"/>
              </a:spcAft>
            </a:pPr>
            <a:r>
              <a:rPr lang="fr-FR" sz="2400" dirty="0"/>
              <a:t>En supposant que les autres composantes de la croissance démographique restent constantes, il faudra une augmentation de l'immigration annuelle de 890 en 2019/2020 à </a:t>
            </a:r>
            <a:r>
              <a:rPr lang="fr-FR" sz="2400" b="1" dirty="0"/>
              <a:t>plus de 2000 par an d'ici le milieu de la décennie pour atteindre le scénario d'expansion de la main-d'œuvre</a:t>
            </a:r>
            <a:r>
              <a:rPr lang="fr-FR" sz="2400" dirty="0"/>
              <a:t>.</a:t>
            </a:r>
          </a:p>
          <a:p>
            <a:pPr marL="269875" indent="-41275">
              <a:lnSpc>
                <a:spcPct val="100000"/>
              </a:lnSpc>
              <a:spcBef>
                <a:spcPts val="2400"/>
              </a:spcBef>
              <a:spcAft>
                <a:spcPts val="1200"/>
              </a:spcAft>
            </a:pPr>
            <a:r>
              <a:rPr lang="fr-FR" sz="2400" dirty="0"/>
              <a:t>Il s'agit d'une augmentation importante, mais qui a été réalisée dans d'autres centres urbains du Canada.</a:t>
            </a:r>
          </a:p>
          <a:p>
            <a:pPr marL="269875" indent="-41275">
              <a:lnSpc>
                <a:spcPct val="100000"/>
              </a:lnSpc>
              <a:spcBef>
                <a:spcPts val="2400"/>
              </a:spcBef>
              <a:spcAft>
                <a:spcPts val="1200"/>
              </a:spcAft>
            </a:pPr>
            <a:r>
              <a:rPr lang="fr-FR" sz="2400" dirty="0"/>
              <a:t>Cela n'arrivera pas tout seul. Cela nécessitera un plan délibéré de croissance démographique pour la région.</a:t>
            </a:r>
            <a:endParaRPr lang="en-CA" sz="2400" dirty="0"/>
          </a:p>
        </p:txBody>
      </p:sp>
      <p:sp>
        <p:nvSpPr>
          <p:cNvPr id="4" name="TextBox 3">
            <a:extLst>
              <a:ext uri="{FF2B5EF4-FFF2-40B4-BE49-F238E27FC236}">
                <a16:creationId xmlns:a16="http://schemas.microsoft.com/office/drawing/2014/main" id="{17F52346-ABBF-4A63-9F0D-B33291ED3009}"/>
              </a:ext>
            </a:extLst>
          </p:cNvPr>
          <p:cNvSpPr txBox="1"/>
          <p:nvPr/>
        </p:nvSpPr>
        <p:spPr>
          <a:xfrm>
            <a:off x="7379464" y="6479592"/>
            <a:ext cx="4812536" cy="307777"/>
          </a:xfrm>
          <a:prstGeom prst="rect">
            <a:avLst/>
          </a:prstGeom>
          <a:noFill/>
        </p:spPr>
        <p:txBody>
          <a:bodyPr wrap="none" rtlCol="0">
            <a:spAutoFit/>
          </a:bodyPr>
          <a:lstStyle/>
          <a:p>
            <a:r>
              <a:rPr lang="en-CA" dirty="0" smtClean="0"/>
              <a:t>*</a:t>
            </a:r>
            <a:r>
              <a:rPr lang="fr-FR" dirty="0"/>
              <a:t> Utilisation du scénario de projection </a:t>
            </a:r>
            <a:r>
              <a:rPr lang="fr-FR" dirty="0" smtClean="0"/>
              <a:t>FC: </a:t>
            </a:r>
            <a:r>
              <a:rPr lang="fr-FR" dirty="0"/>
              <a:t>forte croissance</a:t>
            </a:r>
            <a:endParaRPr lang="en-CA" dirty="0"/>
          </a:p>
        </p:txBody>
      </p:sp>
    </p:spTree>
    <p:extLst>
      <p:ext uri="{BB962C8B-B14F-4D97-AF65-F5344CB8AC3E}">
        <p14:creationId xmlns:p14="http://schemas.microsoft.com/office/powerpoint/2010/main" val="239992774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BD91AC97-B5B6-42A6-A3CA-F9BA2101AA4F}"/>
              </a:ext>
            </a:extLst>
          </p:cNvPr>
          <p:cNvSpPr>
            <a:spLocks noGrp="1"/>
          </p:cNvSpPr>
          <p:nvPr>
            <p:ph type="body" idx="2"/>
          </p:nvPr>
        </p:nvSpPr>
        <p:spPr>
          <a:xfrm>
            <a:off x="1565074" y="3242678"/>
            <a:ext cx="8882289" cy="2185971"/>
          </a:xfrm>
        </p:spPr>
        <p:txBody>
          <a:bodyPr/>
          <a:lstStyle/>
          <a:p>
            <a:pPr marL="269875" indent="-41275"/>
            <a:r>
              <a:rPr lang="fr-FR" sz="4800" dirty="0"/>
              <a:t>Le plan de croissance démographique de la région de Saint John</a:t>
            </a:r>
            <a:endParaRPr lang="en-CA" sz="4800" dirty="0"/>
          </a:p>
        </p:txBody>
      </p:sp>
    </p:spTree>
    <p:extLst>
      <p:ext uri="{BB962C8B-B14F-4D97-AF65-F5344CB8AC3E}">
        <p14:creationId xmlns:p14="http://schemas.microsoft.com/office/powerpoint/2010/main" val="178672560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75B2B55E-1C6C-3C43-B9EB-B27E6702080F}"/>
              </a:ext>
            </a:extLst>
          </p:cNvPr>
          <p:cNvSpPr>
            <a:spLocks noGrp="1"/>
          </p:cNvSpPr>
          <p:nvPr>
            <p:ph type="body" idx="1"/>
          </p:nvPr>
        </p:nvSpPr>
        <p:spPr>
          <a:xfrm>
            <a:off x="1384935" y="670561"/>
            <a:ext cx="7268177" cy="5510106"/>
          </a:xfrm>
        </p:spPr>
        <p:txBody>
          <a:bodyPr/>
          <a:lstStyle/>
          <a:p>
            <a:pPr marL="269875" indent="-41275">
              <a:lnSpc>
                <a:spcPct val="100000"/>
              </a:lnSpc>
              <a:tabLst>
                <a:tab pos="182563" algn="l"/>
              </a:tabLst>
            </a:pPr>
            <a:r>
              <a:rPr lang="fr-FR" sz="2800" b="1" dirty="0"/>
              <a:t>Les communautés / régions locales doivent s'engager</a:t>
            </a:r>
            <a:r>
              <a:rPr lang="en-CA" sz="2800" b="1" dirty="0" smtClean="0"/>
              <a:t>.</a:t>
            </a:r>
            <a:endParaRPr lang="en-CA" sz="2800" b="1" dirty="0"/>
          </a:p>
          <a:p>
            <a:pPr marL="269875" indent="-41275">
              <a:lnSpc>
                <a:spcPct val="100000"/>
              </a:lnSpc>
              <a:tabLst>
                <a:tab pos="182563" algn="l"/>
              </a:tabLst>
            </a:pPr>
            <a:endParaRPr lang="en-CA" sz="2800" b="1" dirty="0"/>
          </a:p>
          <a:p>
            <a:r>
              <a:rPr lang="fr-FR" dirty="0"/>
              <a:t>Ce n'est pas seulement une question de gouvernement provincial.</a:t>
            </a:r>
          </a:p>
          <a:p>
            <a:r>
              <a:rPr lang="fr-FR" dirty="0"/>
              <a:t>Les gens et les entreprises déménagent dans les communautés locales.</a:t>
            </a:r>
          </a:p>
          <a:p>
            <a:r>
              <a:rPr lang="fr-FR" dirty="0"/>
              <a:t>Des opportunités économiques se présentent dans les communautés locales</a:t>
            </a:r>
            <a:r>
              <a:rPr lang="en-CA" dirty="0" smtClean="0"/>
              <a:t>. </a:t>
            </a:r>
            <a:endParaRPr lang="en-CL" dirty="0"/>
          </a:p>
        </p:txBody>
      </p:sp>
      <p:pic>
        <p:nvPicPr>
          <p:cNvPr id="4098" name="Picture 2" descr="join Icon 118840">
            <a:extLst>
              <a:ext uri="{FF2B5EF4-FFF2-40B4-BE49-F238E27FC236}">
                <a16:creationId xmlns:a16="http://schemas.microsoft.com/office/drawing/2014/main" id="{1D46539C-1429-4707-8EC0-27F067F7D1A7}"/>
              </a:ext>
            </a:extLst>
          </p:cNvPr>
          <p:cNvPicPr>
            <a:picLocks noChangeAspect="1" noChangeArrowheads="1"/>
          </p:cNvPicPr>
          <p:nvPr/>
        </p:nvPicPr>
        <p:blipFill>
          <a:blip r:embed="rId2">
            <a:duotone>
              <a:schemeClr val="accent3">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9419741" y="1104171"/>
            <a:ext cx="1905000" cy="1905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7436188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60"/>
        <p:cNvGrpSpPr/>
        <p:nvPr/>
      </p:nvGrpSpPr>
      <p:grpSpPr>
        <a:xfrm>
          <a:off x="0" y="0"/>
          <a:ext cx="0" cy="0"/>
          <a:chOff x="0" y="0"/>
          <a:chExt cx="0" cy="0"/>
        </a:xfrm>
      </p:grpSpPr>
      <p:sp>
        <p:nvSpPr>
          <p:cNvPr id="62" name="Google Shape;62;p4"/>
          <p:cNvSpPr txBox="1">
            <a:spLocks noGrp="1"/>
          </p:cNvSpPr>
          <p:nvPr>
            <p:ph type="body" idx="1"/>
          </p:nvPr>
        </p:nvSpPr>
        <p:spPr>
          <a:xfrm>
            <a:off x="902155" y="649577"/>
            <a:ext cx="11095881" cy="772824"/>
          </a:xfrm>
          <a:prstGeom prst="rect">
            <a:avLst/>
          </a:prstGeom>
          <a:noFill/>
          <a:ln>
            <a:noFill/>
          </a:ln>
        </p:spPr>
        <p:txBody>
          <a:bodyPr spcFirstLastPara="1" wrap="square" lIns="91425" tIns="45700" rIns="91425" bIns="45700" anchor="t" anchorCtr="0">
            <a:normAutofit fontScale="85000" lnSpcReduction="10000"/>
          </a:bodyPr>
          <a:lstStyle/>
          <a:p>
            <a:pPr marL="0" lvl="0" indent="0">
              <a:spcBef>
                <a:spcPts val="0"/>
              </a:spcBef>
            </a:pPr>
            <a:r>
              <a:rPr lang="fr-FR" b="1" dirty="0"/>
              <a:t>Les demandes changeantes du gouvernement local / régional</a:t>
            </a:r>
            <a:endParaRPr b="1" dirty="0"/>
          </a:p>
        </p:txBody>
      </p:sp>
      <p:sp>
        <p:nvSpPr>
          <p:cNvPr id="5" name="Content Placeholder 2">
            <a:extLst>
              <a:ext uri="{FF2B5EF4-FFF2-40B4-BE49-F238E27FC236}">
                <a16:creationId xmlns:a16="http://schemas.microsoft.com/office/drawing/2014/main" id="{227B4F96-1F5C-4C5A-AD4F-59750E706271}"/>
              </a:ext>
            </a:extLst>
          </p:cNvPr>
          <p:cNvSpPr txBox="1">
            <a:spLocks/>
          </p:cNvSpPr>
          <p:nvPr/>
        </p:nvSpPr>
        <p:spPr>
          <a:xfrm>
            <a:off x="234718" y="1761089"/>
            <a:ext cx="6191794" cy="4631158"/>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100000"/>
              </a:lnSpc>
              <a:spcBef>
                <a:spcPts val="2400"/>
              </a:spcBef>
              <a:buNone/>
            </a:pPr>
            <a:r>
              <a:rPr lang="fr-FR" sz="2000" b="1" dirty="0">
                <a:solidFill>
                  <a:srgbClr val="FF0000"/>
                </a:solidFill>
                <a:latin typeface="Inter" panose="020B0604020202020204" charset="0"/>
                <a:ea typeface="Inter" panose="020B0604020202020204" charset="0"/>
              </a:rPr>
              <a:t>Gouvernement local / régional - vers 2000</a:t>
            </a:r>
            <a:endParaRPr lang="en-CA" dirty="0"/>
          </a:p>
          <a:p>
            <a:pPr>
              <a:lnSpc>
                <a:spcPct val="100000"/>
              </a:lnSpc>
              <a:spcBef>
                <a:spcPts val="2400"/>
              </a:spcBef>
            </a:pPr>
            <a:endParaRPr lang="en-US" dirty="0"/>
          </a:p>
          <a:p>
            <a:pPr>
              <a:lnSpc>
                <a:spcPct val="100000"/>
              </a:lnSpc>
              <a:spcBef>
                <a:spcPts val="2400"/>
              </a:spcBef>
            </a:pPr>
            <a:endParaRPr lang="en-CA" dirty="0"/>
          </a:p>
        </p:txBody>
      </p:sp>
      <p:sp>
        <p:nvSpPr>
          <p:cNvPr id="6" name="Content Placeholder 2">
            <a:extLst>
              <a:ext uri="{FF2B5EF4-FFF2-40B4-BE49-F238E27FC236}">
                <a16:creationId xmlns:a16="http://schemas.microsoft.com/office/drawing/2014/main" id="{5A3C1FFC-71CD-451F-89F4-75212A873DBB}"/>
              </a:ext>
            </a:extLst>
          </p:cNvPr>
          <p:cNvSpPr txBox="1">
            <a:spLocks/>
          </p:cNvSpPr>
          <p:nvPr/>
        </p:nvSpPr>
        <p:spPr>
          <a:xfrm>
            <a:off x="6086106" y="1761089"/>
            <a:ext cx="6191794" cy="4631158"/>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100000"/>
              </a:lnSpc>
              <a:spcBef>
                <a:spcPts val="2400"/>
              </a:spcBef>
              <a:buNone/>
            </a:pPr>
            <a:r>
              <a:rPr lang="fr-FR" sz="2000" b="1" dirty="0">
                <a:solidFill>
                  <a:srgbClr val="FF0000"/>
                </a:solidFill>
              </a:rPr>
              <a:t>Gouvernement local / régional - vers 2020</a:t>
            </a:r>
            <a:endParaRPr lang="en-US" dirty="0"/>
          </a:p>
          <a:p>
            <a:pPr>
              <a:lnSpc>
                <a:spcPct val="100000"/>
              </a:lnSpc>
              <a:spcBef>
                <a:spcPts val="2400"/>
              </a:spcBef>
            </a:pPr>
            <a:endParaRPr lang="en-CA" dirty="0"/>
          </a:p>
        </p:txBody>
      </p:sp>
      <p:pic>
        <p:nvPicPr>
          <p:cNvPr id="8" name="Picture 7" descr="A close up of a logo&#10;&#10;Description automatically generated">
            <a:extLst>
              <a:ext uri="{FF2B5EF4-FFF2-40B4-BE49-F238E27FC236}">
                <a16:creationId xmlns:a16="http://schemas.microsoft.com/office/drawing/2014/main" id="{6DBEFFFB-0786-44FD-BB47-A61F7FF21504}"/>
              </a:ext>
            </a:extLst>
          </p:cNvPr>
          <p:cNvPicPr>
            <a:picLocks noChangeAspect="1"/>
          </p:cNvPicPr>
          <p:nvPr/>
        </p:nvPicPr>
        <p:blipFill rotWithShape="1">
          <a:blip r:embed="rId3">
            <a:extLst>
              <a:ext uri="{28A0092B-C50C-407E-A947-70E740481C1C}">
                <a14:useLocalDpi xmlns:a14="http://schemas.microsoft.com/office/drawing/2010/main" val="0"/>
              </a:ext>
            </a:extLst>
          </a:blip>
          <a:srcRect b="20619"/>
          <a:stretch/>
        </p:blipFill>
        <p:spPr>
          <a:xfrm>
            <a:off x="3386008" y="2483860"/>
            <a:ext cx="1592003" cy="1263749"/>
          </a:xfrm>
          <a:prstGeom prst="rect">
            <a:avLst/>
          </a:prstGeom>
        </p:spPr>
      </p:pic>
      <p:pic>
        <p:nvPicPr>
          <p:cNvPr id="9" name="Picture 8" descr="A close up of a logo&#10;&#10;Description automatically generated">
            <a:extLst>
              <a:ext uri="{FF2B5EF4-FFF2-40B4-BE49-F238E27FC236}">
                <a16:creationId xmlns:a16="http://schemas.microsoft.com/office/drawing/2014/main" id="{58DDFEBB-4B7B-42C0-8CC9-1AFC79B1DFC2}"/>
              </a:ext>
            </a:extLst>
          </p:cNvPr>
          <p:cNvPicPr>
            <a:picLocks noChangeAspect="1"/>
          </p:cNvPicPr>
          <p:nvPr/>
        </p:nvPicPr>
        <p:blipFill rotWithShape="1">
          <a:blip r:embed="rId4">
            <a:extLst>
              <a:ext uri="{28A0092B-C50C-407E-A947-70E740481C1C}">
                <a14:useLocalDpi xmlns:a14="http://schemas.microsoft.com/office/drawing/2010/main" val="0"/>
              </a:ext>
            </a:extLst>
          </a:blip>
          <a:srcRect b="12384"/>
          <a:stretch/>
        </p:blipFill>
        <p:spPr>
          <a:xfrm>
            <a:off x="591317" y="4155748"/>
            <a:ext cx="1178326" cy="1032401"/>
          </a:xfrm>
          <a:prstGeom prst="rect">
            <a:avLst/>
          </a:prstGeom>
        </p:spPr>
      </p:pic>
      <p:pic>
        <p:nvPicPr>
          <p:cNvPr id="10" name="Picture 9" descr="A close up of a logo&#10;&#10;Description automatically generated">
            <a:extLst>
              <a:ext uri="{FF2B5EF4-FFF2-40B4-BE49-F238E27FC236}">
                <a16:creationId xmlns:a16="http://schemas.microsoft.com/office/drawing/2014/main" id="{E0018373-350F-4AB3-9738-21E632A81FCB}"/>
              </a:ext>
            </a:extLst>
          </p:cNvPr>
          <p:cNvPicPr>
            <a:picLocks noChangeAspect="1"/>
          </p:cNvPicPr>
          <p:nvPr/>
        </p:nvPicPr>
        <p:blipFill rotWithShape="1">
          <a:blip r:embed="rId5">
            <a:extLst>
              <a:ext uri="{28A0092B-C50C-407E-A947-70E740481C1C}">
                <a14:useLocalDpi xmlns:a14="http://schemas.microsoft.com/office/drawing/2010/main" val="0"/>
              </a:ext>
            </a:extLst>
          </a:blip>
          <a:srcRect b="20619"/>
          <a:stretch/>
        </p:blipFill>
        <p:spPr>
          <a:xfrm flipH="1">
            <a:off x="1014958" y="2438602"/>
            <a:ext cx="1592003" cy="1263749"/>
          </a:xfrm>
          <a:prstGeom prst="rect">
            <a:avLst/>
          </a:prstGeom>
        </p:spPr>
      </p:pic>
      <p:pic>
        <p:nvPicPr>
          <p:cNvPr id="11" name="Picture 10" descr="A close up of a logo&#10;&#10;Description automatically generated">
            <a:extLst>
              <a:ext uri="{FF2B5EF4-FFF2-40B4-BE49-F238E27FC236}">
                <a16:creationId xmlns:a16="http://schemas.microsoft.com/office/drawing/2014/main" id="{FF4F1382-9942-4948-8D9D-B76672F40607}"/>
              </a:ext>
            </a:extLst>
          </p:cNvPr>
          <p:cNvPicPr>
            <a:picLocks noChangeAspect="1"/>
          </p:cNvPicPr>
          <p:nvPr/>
        </p:nvPicPr>
        <p:blipFill rotWithShape="1">
          <a:blip r:embed="rId6">
            <a:extLst>
              <a:ext uri="{28A0092B-C50C-407E-A947-70E740481C1C}">
                <a14:useLocalDpi xmlns:a14="http://schemas.microsoft.com/office/drawing/2010/main" val="0"/>
              </a:ext>
            </a:extLst>
          </a:blip>
          <a:srcRect b="13163"/>
          <a:stretch/>
        </p:blipFill>
        <p:spPr>
          <a:xfrm>
            <a:off x="2297718" y="3860327"/>
            <a:ext cx="1592004" cy="1382454"/>
          </a:xfrm>
          <a:prstGeom prst="rect">
            <a:avLst/>
          </a:prstGeom>
        </p:spPr>
      </p:pic>
      <p:pic>
        <p:nvPicPr>
          <p:cNvPr id="12" name="Picture 11" descr="A close up of a logo&#10;&#10;Description automatically generated">
            <a:extLst>
              <a:ext uri="{FF2B5EF4-FFF2-40B4-BE49-F238E27FC236}">
                <a16:creationId xmlns:a16="http://schemas.microsoft.com/office/drawing/2014/main" id="{66CD20DE-69F7-493B-83C6-C3F811F60786}"/>
              </a:ext>
            </a:extLst>
          </p:cNvPr>
          <p:cNvPicPr>
            <a:picLocks noChangeAspect="1"/>
          </p:cNvPicPr>
          <p:nvPr/>
        </p:nvPicPr>
        <p:blipFill rotWithShape="1">
          <a:blip r:embed="rId7">
            <a:extLst>
              <a:ext uri="{28A0092B-C50C-407E-A947-70E740481C1C}">
                <a14:useLocalDpi xmlns:a14="http://schemas.microsoft.com/office/drawing/2010/main" val="0"/>
              </a:ext>
            </a:extLst>
          </a:blip>
          <a:srcRect b="26528"/>
          <a:stretch/>
        </p:blipFill>
        <p:spPr>
          <a:xfrm>
            <a:off x="3987064" y="4308354"/>
            <a:ext cx="1781175" cy="1308669"/>
          </a:xfrm>
          <a:prstGeom prst="rect">
            <a:avLst/>
          </a:prstGeom>
        </p:spPr>
      </p:pic>
      <p:pic>
        <p:nvPicPr>
          <p:cNvPr id="14" name="Picture 13" descr="A close up of a logo&#10;&#10;Description automatically generated">
            <a:extLst>
              <a:ext uri="{FF2B5EF4-FFF2-40B4-BE49-F238E27FC236}">
                <a16:creationId xmlns:a16="http://schemas.microsoft.com/office/drawing/2014/main" id="{3F68D969-7131-48CF-BD4B-0CEEFCBCEAEF}"/>
              </a:ext>
            </a:extLst>
          </p:cNvPr>
          <p:cNvPicPr>
            <a:picLocks noChangeAspect="1"/>
          </p:cNvPicPr>
          <p:nvPr/>
        </p:nvPicPr>
        <p:blipFill rotWithShape="1">
          <a:blip r:embed="rId3">
            <a:extLst>
              <a:ext uri="{28A0092B-C50C-407E-A947-70E740481C1C}">
                <a14:useLocalDpi xmlns:a14="http://schemas.microsoft.com/office/drawing/2010/main" val="0"/>
              </a:ext>
            </a:extLst>
          </a:blip>
          <a:srcRect b="20619"/>
          <a:stretch/>
        </p:blipFill>
        <p:spPr>
          <a:xfrm>
            <a:off x="8419153" y="2083476"/>
            <a:ext cx="1592003" cy="1263749"/>
          </a:xfrm>
          <a:prstGeom prst="rect">
            <a:avLst/>
          </a:prstGeom>
        </p:spPr>
      </p:pic>
      <p:pic>
        <p:nvPicPr>
          <p:cNvPr id="15" name="Picture 14" descr="A close up of a logo&#10;&#10;Description automatically generated">
            <a:extLst>
              <a:ext uri="{FF2B5EF4-FFF2-40B4-BE49-F238E27FC236}">
                <a16:creationId xmlns:a16="http://schemas.microsoft.com/office/drawing/2014/main" id="{03F25C46-F5B3-4BE4-AF14-36F80C65DC41}"/>
              </a:ext>
            </a:extLst>
          </p:cNvPr>
          <p:cNvPicPr>
            <a:picLocks noChangeAspect="1"/>
          </p:cNvPicPr>
          <p:nvPr/>
        </p:nvPicPr>
        <p:blipFill rotWithShape="1">
          <a:blip r:embed="rId4">
            <a:extLst>
              <a:ext uri="{28A0092B-C50C-407E-A947-70E740481C1C}">
                <a14:useLocalDpi xmlns:a14="http://schemas.microsoft.com/office/drawing/2010/main" val="0"/>
              </a:ext>
            </a:extLst>
          </a:blip>
          <a:srcRect b="12384"/>
          <a:stretch/>
        </p:blipFill>
        <p:spPr>
          <a:xfrm>
            <a:off x="6327968" y="3855303"/>
            <a:ext cx="1178326" cy="1032401"/>
          </a:xfrm>
          <a:prstGeom prst="rect">
            <a:avLst/>
          </a:prstGeom>
        </p:spPr>
      </p:pic>
      <p:pic>
        <p:nvPicPr>
          <p:cNvPr id="16" name="Picture 15" descr="A close up of a logo&#10;&#10;Description automatically generated">
            <a:extLst>
              <a:ext uri="{FF2B5EF4-FFF2-40B4-BE49-F238E27FC236}">
                <a16:creationId xmlns:a16="http://schemas.microsoft.com/office/drawing/2014/main" id="{16974A66-FF80-4E35-BDE1-63E827A7A719}"/>
              </a:ext>
            </a:extLst>
          </p:cNvPr>
          <p:cNvPicPr>
            <a:picLocks noChangeAspect="1"/>
          </p:cNvPicPr>
          <p:nvPr/>
        </p:nvPicPr>
        <p:blipFill rotWithShape="1">
          <a:blip r:embed="rId5">
            <a:extLst>
              <a:ext uri="{28A0092B-C50C-407E-A947-70E740481C1C}">
                <a14:useLocalDpi xmlns:a14="http://schemas.microsoft.com/office/drawing/2010/main" val="0"/>
              </a:ext>
            </a:extLst>
          </a:blip>
          <a:srcRect b="20619"/>
          <a:stretch/>
        </p:blipFill>
        <p:spPr>
          <a:xfrm flipH="1">
            <a:off x="6284288" y="2206880"/>
            <a:ext cx="1592003" cy="1263749"/>
          </a:xfrm>
          <a:prstGeom prst="rect">
            <a:avLst/>
          </a:prstGeom>
        </p:spPr>
      </p:pic>
      <p:pic>
        <p:nvPicPr>
          <p:cNvPr id="17" name="Picture 16" descr="A close up of a logo&#10;&#10;Description automatically generated">
            <a:extLst>
              <a:ext uri="{FF2B5EF4-FFF2-40B4-BE49-F238E27FC236}">
                <a16:creationId xmlns:a16="http://schemas.microsoft.com/office/drawing/2014/main" id="{92B0A995-D043-43FC-AE62-6AEA9E5788DF}"/>
              </a:ext>
            </a:extLst>
          </p:cNvPr>
          <p:cNvPicPr>
            <a:picLocks noChangeAspect="1"/>
          </p:cNvPicPr>
          <p:nvPr/>
        </p:nvPicPr>
        <p:blipFill rotWithShape="1">
          <a:blip r:embed="rId6">
            <a:extLst>
              <a:ext uri="{28A0092B-C50C-407E-A947-70E740481C1C}">
                <a14:useLocalDpi xmlns:a14="http://schemas.microsoft.com/office/drawing/2010/main" val="0"/>
              </a:ext>
            </a:extLst>
          </a:blip>
          <a:srcRect b="13163"/>
          <a:stretch/>
        </p:blipFill>
        <p:spPr>
          <a:xfrm>
            <a:off x="7836612" y="3760549"/>
            <a:ext cx="1592004" cy="1382454"/>
          </a:xfrm>
          <a:prstGeom prst="rect">
            <a:avLst/>
          </a:prstGeom>
        </p:spPr>
      </p:pic>
      <p:pic>
        <p:nvPicPr>
          <p:cNvPr id="18" name="Picture 17" descr="A close up of a logo&#10;&#10;Description automatically generated">
            <a:extLst>
              <a:ext uri="{FF2B5EF4-FFF2-40B4-BE49-F238E27FC236}">
                <a16:creationId xmlns:a16="http://schemas.microsoft.com/office/drawing/2014/main" id="{668B084A-62EA-4285-BBD4-3476500A3A7C}"/>
              </a:ext>
            </a:extLst>
          </p:cNvPr>
          <p:cNvPicPr>
            <a:picLocks noChangeAspect="1"/>
          </p:cNvPicPr>
          <p:nvPr/>
        </p:nvPicPr>
        <p:blipFill rotWithShape="1">
          <a:blip r:embed="rId7">
            <a:extLst>
              <a:ext uri="{28A0092B-C50C-407E-A947-70E740481C1C}">
                <a14:useLocalDpi xmlns:a14="http://schemas.microsoft.com/office/drawing/2010/main" val="0"/>
              </a:ext>
            </a:extLst>
          </a:blip>
          <a:srcRect b="26528"/>
          <a:stretch/>
        </p:blipFill>
        <p:spPr>
          <a:xfrm>
            <a:off x="8165331" y="5484416"/>
            <a:ext cx="1290252" cy="947977"/>
          </a:xfrm>
          <a:prstGeom prst="rect">
            <a:avLst/>
          </a:prstGeom>
        </p:spPr>
      </p:pic>
      <p:pic>
        <p:nvPicPr>
          <p:cNvPr id="19" name="Picture 18" descr="A close up of a logo&#10;&#10;Description automatically generated">
            <a:extLst>
              <a:ext uri="{FF2B5EF4-FFF2-40B4-BE49-F238E27FC236}">
                <a16:creationId xmlns:a16="http://schemas.microsoft.com/office/drawing/2014/main" id="{75449E77-74F4-4CF7-861D-1E82EA132CAA}"/>
              </a:ext>
            </a:extLst>
          </p:cNvPr>
          <p:cNvPicPr>
            <a:picLocks noChangeAspect="1"/>
          </p:cNvPicPr>
          <p:nvPr/>
        </p:nvPicPr>
        <p:blipFill rotWithShape="1">
          <a:blip r:embed="rId8">
            <a:extLst>
              <a:ext uri="{28A0092B-C50C-407E-A947-70E740481C1C}">
                <a14:useLocalDpi xmlns:a14="http://schemas.microsoft.com/office/drawing/2010/main" val="0"/>
              </a:ext>
            </a:extLst>
          </a:blip>
          <a:srcRect b="24911"/>
          <a:stretch/>
        </p:blipFill>
        <p:spPr>
          <a:xfrm>
            <a:off x="10234327" y="3458380"/>
            <a:ext cx="1592003" cy="1195414"/>
          </a:xfrm>
          <a:prstGeom prst="rect">
            <a:avLst/>
          </a:prstGeom>
        </p:spPr>
      </p:pic>
      <p:pic>
        <p:nvPicPr>
          <p:cNvPr id="20" name="Picture 19" descr="A close up of a logo&#10;&#10;Description automatically generated">
            <a:extLst>
              <a:ext uri="{FF2B5EF4-FFF2-40B4-BE49-F238E27FC236}">
                <a16:creationId xmlns:a16="http://schemas.microsoft.com/office/drawing/2014/main" id="{9C7CAE8F-CEF4-47BC-AC59-D5618ADDB9F8}"/>
              </a:ext>
            </a:extLst>
          </p:cNvPr>
          <p:cNvPicPr>
            <a:picLocks noChangeAspect="1"/>
          </p:cNvPicPr>
          <p:nvPr/>
        </p:nvPicPr>
        <p:blipFill rotWithShape="1">
          <a:blip r:embed="rId9">
            <a:extLst>
              <a:ext uri="{28A0092B-C50C-407E-A947-70E740481C1C}">
                <a14:useLocalDpi xmlns:a14="http://schemas.microsoft.com/office/drawing/2010/main" val="0"/>
              </a:ext>
            </a:extLst>
          </a:blip>
          <a:srcRect b="22019"/>
          <a:stretch/>
        </p:blipFill>
        <p:spPr>
          <a:xfrm>
            <a:off x="6700941" y="5079713"/>
            <a:ext cx="1481784" cy="1155516"/>
          </a:xfrm>
          <a:prstGeom prst="rect">
            <a:avLst/>
          </a:prstGeom>
        </p:spPr>
      </p:pic>
      <p:pic>
        <p:nvPicPr>
          <p:cNvPr id="21" name="Picture 20" descr="A close up of a logo&#10;&#10;Description automatically generated">
            <a:extLst>
              <a:ext uri="{FF2B5EF4-FFF2-40B4-BE49-F238E27FC236}">
                <a16:creationId xmlns:a16="http://schemas.microsoft.com/office/drawing/2014/main" id="{D80C5125-9367-4160-8072-0112DF7272B2}"/>
              </a:ext>
            </a:extLst>
          </p:cNvPr>
          <p:cNvPicPr>
            <a:picLocks noChangeAspect="1"/>
          </p:cNvPicPr>
          <p:nvPr/>
        </p:nvPicPr>
        <p:blipFill rotWithShape="1">
          <a:blip r:embed="rId10">
            <a:extLst>
              <a:ext uri="{28A0092B-C50C-407E-A947-70E740481C1C}">
                <a14:useLocalDpi xmlns:a14="http://schemas.microsoft.com/office/drawing/2010/main" val="0"/>
              </a:ext>
            </a:extLst>
          </a:blip>
          <a:srcRect b="15073"/>
          <a:stretch/>
        </p:blipFill>
        <p:spPr>
          <a:xfrm>
            <a:off x="10295206" y="2291773"/>
            <a:ext cx="1404715" cy="1192977"/>
          </a:xfrm>
          <a:prstGeom prst="rect">
            <a:avLst/>
          </a:prstGeom>
        </p:spPr>
      </p:pic>
      <p:pic>
        <p:nvPicPr>
          <p:cNvPr id="22" name="Picture 21" descr="A close up of a logo&#10;&#10;Description automatically generated">
            <a:extLst>
              <a:ext uri="{FF2B5EF4-FFF2-40B4-BE49-F238E27FC236}">
                <a16:creationId xmlns:a16="http://schemas.microsoft.com/office/drawing/2014/main" id="{3A4D8565-348D-459B-B34B-1418DEEBF735}"/>
              </a:ext>
            </a:extLst>
          </p:cNvPr>
          <p:cNvPicPr>
            <a:picLocks noChangeAspect="1"/>
          </p:cNvPicPr>
          <p:nvPr/>
        </p:nvPicPr>
        <p:blipFill rotWithShape="1">
          <a:blip r:embed="rId11">
            <a:extLst>
              <a:ext uri="{28A0092B-C50C-407E-A947-70E740481C1C}">
                <a14:useLocalDpi xmlns:a14="http://schemas.microsoft.com/office/drawing/2010/main" val="0"/>
              </a:ext>
            </a:extLst>
          </a:blip>
          <a:srcRect b="14079"/>
          <a:stretch/>
        </p:blipFill>
        <p:spPr>
          <a:xfrm>
            <a:off x="9428616" y="4583744"/>
            <a:ext cx="1370672" cy="1177695"/>
          </a:xfrm>
          <a:prstGeom prst="rect">
            <a:avLst/>
          </a:prstGeom>
        </p:spPr>
      </p:pic>
      <p:pic>
        <p:nvPicPr>
          <p:cNvPr id="23" name="Picture 22" descr="A close up of a logo&#10;&#10;Description automatically generated">
            <a:extLst>
              <a:ext uri="{FF2B5EF4-FFF2-40B4-BE49-F238E27FC236}">
                <a16:creationId xmlns:a16="http://schemas.microsoft.com/office/drawing/2014/main" id="{E036C938-E19D-4E7A-919E-89346BD7467C}"/>
              </a:ext>
            </a:extLst>
          </p:cNvPr>
          <p:cNvPicPr>
            <a:picLocks noChangeAspect="1"/>
          </p:cNvPicPr>
          <p:nvPr/>
        </p:nvPicPr>
        <p:blipFill rotWithShape="1">
          <a:blip r:embed="rId12">
            <a:extLst>
              <a:ext uri="{28A0092B-C50C-407E-A947-70E740481C1C}">
                <a14:useLocalDpi xmlns:a14="http://schemas.microsoft.com/office/drawing/2010/main" val="0"/>
              </a:ext>
            </a:extLst>
          </a:blip>
          <a:srcRect b="18984"/>
          <a:stretch/>
        </p:blipFill>
        <p:spPr>
          <a:xfrm>
            <a:off x="10391863" y="5440497"/>
            <a:ext cx="1592003" cy="1289775"/>
          </a:xfrm>
          <a:prstGeom prst="rect">
            <a:avLst/>
          </a:prstGeom>
        </p:spPr>
      </p:pic>
      <p:cxnSp>
        <p:nvCxnSpPr>
          <p:cNvPr id="3" name="Straight Connector 2">
            <a:extLst>
              <a:ext uri="{FF2B5EF4-FFF2-40B4-BE49-F238E27FC236}">
                <a16:creationId xmlns:a16="http://schemas.microsoft.com/office/drawing/2014/main" id="{530591D3-E56F-4322-8579-D127F64B1ADF}"/>
              </a:ext>
            </a:extLst>
          </p:cNvPr>
          <p:cNvCxnSpPr/>
          <p:nvPr/>
        </p:nvCxnSpPr>
        <p:spPr>
          <a:xfrm>
            <a:off x="6006163" y="1568918"/>
            <a:ext cx="0" cy="5161354"/>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8562078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75B2B55E-1C6C-3C43-B9EB-B27E6702080F}"/>
              </a:ext>
            </a:extLst>
          </p:cNvPr>
          <p:cNvSpPr>
            <a:spLocks noGrp="1"/>
          </p:cNvSpPr>
          <p:nvPr>
            <p:ph type="body" idx="1"/>
          </p:nvPr>
        </p:nvSpPr>
        <p:spPr>
          <a:xfrm>
            <a:off x="1259806" y="259006"/>
            <a:ext cx="8788968" cy="6025803"/>
          </a:xfrm>
        </p:spPr>
        <p:txBody>
          <a:bodyPr>
            <a:normAutofit fontScale="92500" lnSpcReduction="10000"/>
          </a:bodyPr>
          <a:lstStyle/>
          <a:p>
            <a:pPr>
              <a:lnSpc>
                <a:spcPct val="100000"/>
              </a:lnSpc>
            </a:pPr>
            <a:r>
              <a:rPr lang="fr-FR" sz="3200" b="1" dirty="0"/>
              <a:t>Pas seulement un plan de croissance démographique, les communautés ont besoin d’un </a:t>
            </a:r>
            <a:r>
              <a:rPr lang="fr-FR" sz="3200" b="1" dirty="0" smtClean="0"/>
              <a:t>«plan d’affaires» </a:t>
            </a:r>
            <a:r>
              <a:rPr lang="fr-FR" sz="3200" b="1" dirty="0"/>
              <a:t>plus complet</a:t>
            </a:r>
            <a:endParaRPr lang="en-US" sz="3200" b="1" dirty="0"/>
          </a:p>
          <a:p>
            <a:pPr>
              <a:lnSpc>
                <a:spcPct val="100000"/>
              </a:lnSpc>
              <a:spcBef>
                <a:spcPts val="600"/>
              </a:spcBef>
              <a:spcAft>
                <a:spcPts val="2400"/>
              </a:spcAft>
            </a:pPr>
            <a:r>
              <a:rPr lang="en-US" sz="2000" b="1" dirty="0" err="1"/>
              <a:t>Éléments</a:t>
            </a:r>
            <a:r>
              <a:rPr lang="en-US" sz="2000" b="1" dirty="0"/>
              <a:t> </a:t>
            </a:r>
            <a:r>
              <a:rPr lang="en-US" sz="2000" b="1" dirty="0" smtClean="0"/>
              <a:t>du plan </a:t>
            </a:r>
            <a:r>
              <a:rPr lang="en-US" sz="2000" b="1" dirty="0" err="1" smtClean="0"/>
              <a:t>d’affaires</a:t>
            </a:r>
            <a:r>
              <a:rPr lang="en-US" sz="2000" b="1" dirty="0" smtClean="0"/>
              <a:t> </a:t>
            </a:r>
            <a:r>
              <a:rPr lang="en-US" sz="2000" b="1" dirty="0"/>
              <a:t>:</a:t>
            </a:r>
            <a:endParaRPr lang="en-US" sz="2000" b="1" dirty="0"/>
          </a:p>
          <a:p>
            <a:pPr marL="571500" indent="-342900">
              <a:lnSpc>
                <a:spcPct val="100000"/>
              </a:lnSpc>
              <a:spcBef>
                <a:spcPts val="600"/>
              </a:spcBef>
              <a:spcAft>
                <a:spcPts val="2400"/>
              </a:spcAft>
              <a:buFont typeface="Arial" panose="020B0604020202020204" pitchFamily="34" charset="0"/>
              <a:buChar char="•"/>
            </a:pPr>
            <a:r>
              <a:rPr lang="fr-FR" sz="2000" dirty="0"/>
              <a:t>Une compréhension claire des besoins du marché du travail pour soutenir les départs de main-d'œuvre et s'adapter à une nouvelle croissance.</a:t>
            </a:r>
          </a:p>
          <a:p>
            <a:pPr marL="571500" indent="-342900">
              <a:lnSpc>
                <a:spcPct val="100000"/>
              </a:lnSpc>
              <a:spcBef>
                <a:spcPts val="600"/>
              </a:spcBef>
              <a:spcAft>
                <a:spcPts val="2400"/>
              </a:spcAft>
              <a:buFont typeface="Arial" panose="020B0604020202020204" pitchFamily="34" charset="0"/>
              <a:buChar char="•"/>
            </a:pPr>
            <a:r>
              <a:rPr lang="fr-FR" sz="2000" dirty="0"/>
              <a:t>Quelles industries ont le potentiel de se développer à l'avenir dans la région?</a:t>
            </a:r>
          </a:p>
          <a:p>
            <a:pPr marL="571500" indent="-342900">
              <a:lnSpc>
                <a:spcPct val="100000"/>
              </a:lnSpc>
              <a:spcBef>
                <a:spcPts val="600"/>
              </a:spcBef>
              <a:spcAft>
                <a:spcPts val="2400"/>
              </a:spcAft>
              <a:buFont typeface="Arial" panose="020B0604020202020204" pitchFamily="34" charset="0"/>
              <a:buChar char="•"/>
            </a:pPr>
            <a:r>
              <a:rPr lang="fr-FR" sz="2000" dirty="0"/>
              <a:t>De quel niveau d'immigration de population avons-nous besoin?</a:t>
            </a:r>
          </a:p>
          <a:p>
            <a:pPr marL="571500" indent="-342900">
              <a:lnSpc>
                <a:spcPct val="100000"/>
              </a:lnSpc>
              <a:spcBef>
                <a:spcPts val="600"/>
              </a:spcBef>
              <a:spcAft>
                <a:spcPts val="2400"/>
              </a:spcAft>
              <a:buFont typeface="Arial" panose="020B0604020202020204" pitchFamily="34" charset="0"/>
              <a:buChar char="•"/>
            </a:pPr>
            <a:r>
              <a:rPr lang="fr-FR" sz="2000" dirty="0"/>
              <a:t>Quels sont les obstacles à l'attraction d'une nouvelle population? (par exemple, logement, infrastructure de soutien locale, formation linguistique, etc.)</a:t>
            </a:r>
            <a:endParaRPr lang="en-US" sz="2000" dirty="0"/>
          </a:p>
        </p:txBody>
      </p:sp>
      <p:pic>
        <p:nvPicPr>
          <p:cNvPr id="4" name="Picture 2" descr="plan Icon 3536369">
            <a:extLst>
              <a:ext uri="{FF2B5EF4-FFF2-40B4-BE49-F238E27FC236}">
                <a16:creationId xmlns:a16="http://schemas.microsoft.com/office/drawing/2014/main" id="{BCCDC494-D515-41FA-8ABD-2815B449E527}"/>
              </a:ext>
            </a:extLst>
          </p:cNvPr>
          <p:cNvPicPr>
            <a:picLocks noChangeAspect="1" noChangeArrowheads="1"/>
          </p:cNvPicPr>
          <p:nvPr/>
        </p:nvPicPr>
        <p:blipFill>
          <a:blip r:embed="rId2">
            <a:duotone>
              <a:schemeClr val="accent3">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9646233" y="789393"/>
            <a:ext cx="1905000" cy="1905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1322967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BD91AC97-B5B6-42A6-A3CA-F9BA2101AA4F}"/>
              </a:ext>
            </a:extLst>
          </p:cNvPr>
          <p:cNvSpPr>
            <a:spLocks noGrp="1"/>
          </p:cNvSpPr>
          <p:nvPr>
            <p:ph type="body" idx="2"/>
          </p:nvPr>
        </p:nvSpPr>
        <p:spPr>
          <a:xfrm>
            <a:off x="1565074" y="3242678"/>
            <a:ext cx="8882289" cy="2185971"/>
          </a:xfrm>
        </p:spPr>
        <p:txBody>
          <a:bodyPr/>
          <a:lstStyle/>
          <a:p>
            <a:pPr marL="269875" indent="-41275"/>
            <a:r>
              <a:rPr lang="en-CA" sz="4800" dirty="0" err="1" smtClean="0"/>
              <a:t>Prochaines</a:t>
            </a:r>
            <a:r>
              <a:rPr lang="en-CA" sz="4800" dirty="0" smtClean="0"/>
              <a:t> </a:t>
            </a:r>
            <a:r>
              <a:rPr lang="en-CA" sz="4800" dirty="0" err="1" smtClean="0"/>
              <a:t>étapes</a:t>
            </a:r>
            <a:endParaRPr lang="en-CA" sz="4800" dirty="0"/>
          </a:p>
        </p:txBody>
      </p:sp>
    </p:spTree>
    <p:extLst>
      <p:ext uri="{BB962C8B-B14F-4D97-AF65-F5344CB8AC3E}">
        <p14:creationId xmlns:p14="http://schemas.microsoft.com/office/powerpoint/2010/main" val="109642265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Shape 86"/>
        <p:cNvGrpSpPr/>
        <p:nvPr/>
      </p:nvGrpSpPr>
      <p:grpSpPr>
        <a:xfrm>
          <a:off x="0" y="0"/>
          <a:ext cx="0" cy="0"/>
          <a:chOff x="0" y="0"/>
          <a:chExt cx="0" cy="0"/>
        </a:xfrm>
      </p:grpSpPr>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AB75C187-46E3-41E0-90EC-F10A11FA132D}"/>
              </a:ext>
            </a:extLst>
          </p:cNvPr>
          <p:cNvSpPr>
            <a:spLocks noGrp="1"/>
          </p:cNvSpPr>
          <p:nvPr>
            <p:ph type="body" idx="2"/>
          </p:nvPr>
        </p:nvSpPr>
        <p:spPr>
          <a:xfrm>
            <a:off x="1517823" y="526233"/>
            <a:ext cx="8882289" cy="1191532"/>
          </a:xfrm>
        </p:spPr>
        <p:txBody>
          <a:bodyPr/>
          <a:lstStyle/>
          <a:p>
            <a:r>
              <a:rPr lang="fr-FR" sz="3200" dirty="0"/>
              <a:t>Le Nouveau-Brunswick est beaucoup plus âgé et vieillit plus vite que le Canada</a:t>
            </a:r>
            <a:endParaRPr lang="en-CA" sz="3200" dirty="0">
              <a:solidFill>
                <a:srgbClr val="C00000"/>
              </a:solidFill>
            </a:endParaRPr>
          </a:p>
        </p:txBody>
      </p:sp>
      <p:graphicFrame>
        <p:nvGraphicFramePr>
          <p:cNvPr id="5" name="Content Placeholder 5">
            <a:extLst>
              <a:ext uri="{FF2B5EF4-FFF2-40B4-BE49-F238E27FC236}">
                <a16:creationId xmlns:a16="http://schemas.microsoft.com/office/drawing/2014/main" id="{8909F6A7-4DCB-426C-9B71-877D363B8BF5}"/>
              </a:ext>
            </a:extLst>
          </p:cNvPr>
          <p:cNvGraphicFramePr>
            <a:graphicFrameLocks noGrp="1"/>
          </p:cNvGraphicFramePr>
          <p:nvPr>
            <p:ph sz="half" idx="1"/>
            <p:extLst>
              <p:ext uri="{D42A27DB-BD31-4B8C-83A1-F6EECF244321}">
                <p14:modId xmlns:p14="http://schemas.microsoft.com/office/powerpoint/2010/main" val="2388968506"/>
              </p:ext>
            </p:extLst>
          </p:nvPr>
        </p:nvGraphicFramePr>
        <p:xfrm>
          <a:off x="1620982" y="2049089"/>
          <a:ext cx="4475018" cy="415932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6" name="Content Placeholder 4">
            <a:extLst>
              <a:ext uri="{FF2B5EF4-FFF2-40B4-BE49-F238E27FC236}">
                <a16:creationId xmlns:a16="http://schemas.microsoft.com/office/drawing/2014/main" id="{FDCA4D06-C588-4A17-AFDE-43626EA922ED}"/>
              </a:ext>
            </a:extLst>
          </p:cNvPr>
          <p:cNvGraphicFramePr>
            <a:graphicFrameLocks/>
          </p:cNvGraphicFramePr>
          <p:nvPr/>
        </p:nvGraphicFramePr>
        <p:xfrm>
          <a:off x="6483927" y="2057401"/>
          <a:ext cx="4869872" cy="4159320"/>
        </p:xfrm>
        <a:graphic>
          <a:graphicData uri="http://schemas.openxmlformats.org/drawingml/2006/chart">
            <c:chart xmlns:c="http://schemas.openxmlformats.org/drawingml/2006/chart" xmlns:r="http://schemas.openxmlformats.org/officeDocument/2006/relationships" r:id="rId3"/>
          </a:graphicData>
        </a:graphic>
      </p:graphicFrame>
      <p:sp>
        <p:nvSpPr>
          <p:cNvPr id="7" name="TextBox 6">
            <a:extLst>
              <a:ext uri="{FF2B5EF4-FFF2-40B4-BE49-F238E27FC236}">
                <a16:creationId xmlns:a16="http://schemas.microsoft.com/office/drawing/2014/main" id="{3B08F24D-1687-453D-8ADE-DA01EC1DFB59}"/>
              </a:ext>
            </a:extLst>
          </p:cNvPr>
          <p:cNvSpPr txBox="1"/>
          <p:nvPr/>
        </p:nvSpPr>
        <p:spPr>
          <a:xfrm>
            <a:off x="1753985" y="6292735"/>
            <a:ext cx="8562110" cy="307777"/>
          </a:xfrm>
          <a:prstGeom prst="rect">
            <a:avLst/>
          </a:prstGeom>
          <a:noFill/>
        </p:spPr>
        <p:txBody>
          <a:bodyPr wrap="square" rtlCol="0">
            <a:spAutoFit/>
          </a:bodyPr>
          <a:lstStyle/>
          <a:p>
            <a:r>
              <a:rPr lang="fr-FR" dirty="0"/>
              <a:t>Source: Statistique Canada, tableau CANSIM 17-10-0005-01</a:t>
            </a:r>
            <a:r>
              <a:rPr lang="en-CA" dirty="0" smtClean="0"/>
              <a:t>.</a:t>
            </a:r>
            <a:endParaRPr lang="en-CA" dirty="0"/>
          </a:p>
        </p:txBody>
      </p:sp>
    </p:spTree>
    <p:extLst>
      <p:ext uri="{BB962C8B-B14F-4D97-AF65-F5344CB8AC3E}">
        <p14:creationId xmlns:p14="http://schemas.microsoft.com/office/powerpoint/2010/main" val="281613968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2D822DA9-BEF6-48AD-9044-DC6C13BF283A}"/>
              </a:ext>
            </a:extLst>
          </p:cNvPr>
          <p:cNvSpPr>
            <a:spLocks noGrp="1"/>
          </p:cNvSpPr>
          <p:nvPr>
            <p:ph type="body" idx="1"/>
          </p:nvPr>
        </p:nvSpPr>
        <p:spPr>
          <a:xfrm>
            <a:off x="7081284" y="658814"/>
            <a:ext cx="4657060" cy="1533524"/>
          </a:xfrm>
        </p:spPr>
        <p:txBody>
          <a:bodyPr>
            <a:noAutofit/>
          </a:bodyPr>
          <a:lstStyle/>
          <a:p>
            <a:r>
              <a:rPr lang="fr-FR" sz="2400" b="1" dirty="0"/>
              <a:t>La RMR de Saint John vieillit un peu plus vite que le Nouveau-Brunswick</a:t>
            </a:r>
            <a:endParaRPr lang="en-CA" sz="2400" b="1" dirty="0"/>
          </a:p>
        </p:txBody>
      </p:sp>
      <p:sp>
        <p:nvSpPr>
          <p:cNvPr id="4" name="Text Placeholder 3">
            <a:extLst>
              <a:ext uri="{FF2B5EF4-FFF2-40B4-BE49-F238E27FC236}">
                <a16:creationId xmlns:a16="http://schemas.microsoft.com/office/drawing/2014/main" id="{A20CACF5-C7B7-422C-9B9D-5FAA2DF30840}"/>
              </a:ext>
            </a:extLst>
          </p:cNvPr>
          <p:cNvSpPr>
            <a:spLocks noGrp="1"/>
          </p:cNvSpPr>
          <p:nvPr>
            <p:ph type="body" idx="3"/>
          </p:nvPr>
        </p:nvSpPr>
        <p:spPr/>
        <p:txBody>
          <a:bodyPr>
            <a:normAutofit fontScale="85000" lnSpcReduction="10000"/>
          </a:bodyPr>
          <a:lstStyle/>
          <a:p>
            <a:pPr marL="514350" indent="-285750">
              <a:buFont typeface="Wingdings" panose="05000000000000000000" pitchFamily="2" charset="2"/>
              <a:buChar char="Ø"/>
            </a:pPr>
            <a:r>
              <a:rPr lang="fr-FR" dirty="0"/>
              <a:t>La RMR de Saint John a perdu plus de jeunes (de 0 à 14 ans) que le Nouveau-Brunswick</a:t>
            </a:r>
          </a:p>
          <a:p>
            <a:pPr marL="514350" indent="-285750">
              <a:buFont typeface="Wingdings" panose="05000000000000000000" pitchFamily="2" charset="2"/>
              <a:buChar char="Ø"/>
            </a:pPr>
            <a:r>
              <a:rPr lang="fr-FR" dirty="0"/>
              <a:t>Il a également perdu plus de personnes en âge de travailler de moins de 55 ans que le Nouveau-Brunswick</a:t>
            </a:r>
          </a:p>
          <a:p>
            <a:pPr marL="514350" indent="-285750">
              <a:buFont typeface="Wingdings" panose="05000000000000000000" pitchFamily="2" charset="2"/>
              <a:buChar char="Ø"/>
            </a:pPr>
            <a:r>
              <a:rPr lang="fr-FR" dirty="0"/>
              <a:t>Cela contraste fortement avec la RMR de Moncton, qui a ajouté des travailleurs dans presque tous les groupes d'âge</a:t>
            </a:r>
            <a:endParaRPr lang="en-CA" dirty="0"/>
          </a:p>
        </p:txBody>
      </p:sp>
      <p:sp>
        <p:nvSpPr>
          <p:cNvPr id="7" name="TextBox 6">
            <a:extLst>
              <a:ext uri="{FF2B5EF4-FFF2-40B4-BE49-F238E27FC236}">
                <a16:creationId xmlns:a16="http://schemas.microsoft.com/office/drawing/2014/main" id="{0CE6DBC5-EB64-4927-A1E9-6A1F4ECD4F26}"/>
              </a:ext>
            </a:extLst>
          </p:cNvPr>
          <p:cNvSpPr txBox="1"/>
          <p:nvPr/>
        </p:nvSpPr>
        <p:spPr>
          <a:xfrm>
            <a:off x="1527464" y="6154738"/>
            <a:ext cx="7471063" cy="307777"/>
          </a:xfrm>
          <a:prstGeom prst="rect">
            <a:avLst/>
          </a:prstGeom>
          <a:noFill/>
        </p:spPr>
        <p:txBody>
          <a:bodyPr wrap="square" rtlCol="0">
            <a:spAutoFit/>
          </a:bodyPr>
          <a:lstStyle/>
          <a:p>
            <a:r>
              <a:rPr lang="fr-FR"/>
              <a:t>Source: Statistique Canada, tableaux CANSIM 17-10-0005-01 et 17-10-0135-01</a:t>
            </a:r>
            <a:endParaRPr lang="en-CA" dirty="0"/>
          </a:p>
        </p:txBody>
      </p:sp>
      <p:graphicFrame>
        <p:nvGraphicFramePr>
          <p:cNvPr id="6" name="Chart 5">
            <a:extLst>
              <a:ext uri="{FF2B5EF4-FFF2-40B4-BE49-F238E27FC236}">
                <a16:creationId xmlns:a16="http://schemas.microsoft.com/office/drawing/2014/main" id="{8EEE7EFC-6122-4C46-B3EC-BB91D7850970}"/>
              </a:ext>
            </a:extLst>
          </p:cNvPr>
          <p:cNvGraphicFramePr>
            <a:graphicFrameLocks/>
          </p:cNvGraphicFramePr>
          <p:nvPr>
            <p:extLst>
              <p:ext uri="{D42A27DB-BD31-4B8C-83A1-F6EECF244321}">
                <p14:modId xmlns:p14="http://schemas.microsoft.com/office/powerpoint/2010/main" val="2725428830"/>
              </p:ext>
            </p:extLst>
          </p:nvPr>
        </p:nvGraphicFramePr>
        <p:xfrm>
          <a:off x="1215957" y="1332689"/>
          <a:ext cx="4880043" cy="4390778"/>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49418138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3448FFCF-EECB-47D8-8F5C-3EE785186E4A}"/>
              </a:ext>
            </a:extLst>
          </p:cNvPr>
          <p:cNvSpPr>
            <a:spLocks noGrp="1"/>
          </p:cNvSpPr>
          <p:nvPr>
            <p:ph type="body" idx="1"/>
          </p:nvPr>
        </p:nvSpPr>
        <p:spPr/>
        <p:txBody>
          <a:bodyPr>
            <a:normAutofit fontScale="77500" lnSpcReduction="20000"/>
          </a:bodyPr>
          <a:lstStyle/>
          <a:p>
            <a:r>
              <a:rPr lang="fr-FR" b="1" dirty="0"/>
              <a:t>Un vieillissement plus rapide signifie une croissance plus lente!</a:t>
            </a:r>
            <a:endParaRPr lang="en-CA" b="1" dirty="0"/>
          </a:p>
        </p:txBody>
      </p:sp>
      <p:sp>
        <p:nvSpPr>
          <p:cNvPr id="4" name="Text Placeholder 3">
            <a:extLst>
              <a:ext uri="{FF2B5EF4-FFF2-40B4-BE49-F238E27FC236}">
                <a16:creationId xmlns:a16="http://schemas.microsoft.com/office/drawing/2014/main" id="{AFF67D62-8999-4565-9A28-49C7BB80CB9E}"/>
              </a:ext>
            </a:extLst>
          </p:cNvPr>
          <p:cNvSpPr>
            <a:spLocks noGrp="1"/>
          </p:cNvSpPr>
          <p:nvPr>
            <p:ph type="body" idx="3"/>
          </p:nvPr>
        </p:nvSpPr>
        <p:spPr>
          <a:xfrm>
            <a:off x="7081838" y="2069870"/>
            <a:ext cx="4656137" cy="3931920"/>
          </a:xfrm>
        </p:spPr>
        <p:txBody>
          <a:bodyPr>
            <a:normAutofit fontScale="77500" lnSpcReduction="20000"/>
          </a:bodyPr>
          <a:lstStyle/>
          <a:p>
            <a:pPr marL="514350" indent="-285750">
              <a:buFont typeface="Wingdings" panose="05000000000000000000" pitchFamily="2" charset="2"/>
              <a:buChar char="Ø"/>
            </a:pPr>
            <a:r>
              <a:rPr lang="fr-FR" dirty="0"/>
              <a:t>Le Nouveau-Brunswick a perdu des travailleurs au cours de la dernière décennie, tandis que la population active du Canada a continué de croître à un rythme soutenu</a:t>
            </a:r>
          </a:p>
          <a:p>
            <a:pPr marL="514350" indent="-285750">
              <a:buFont typeface="Wingdings" panose="05000000000000000000" pitchFamily="2" charset="2"/>
              <a:buChar char="Ø"/>
            </a:pPr>
            <a:r>
              <a:rPr lang="fr-FR" dirty="0"/>
              <a:t>Par conséquent, l’économie du Nouveau-Brunswick est loin derrière celle du Canada</a:t>
            </a:r>
          </a:p>
          <a:p>
            <a:pPr marL="514350" indent="-285750">
              <a:buFont typeface="Wingdings" panose="05000000000000000000" pitchFamily="2" charset="2"/>
              <a:buChar char="Ø"/>
            </a:pPr>
            <a:r>
              <a:rPr lang="fr-FR" dirty="0"/>
              <a:t>Le rendement de la population active de la RMR de Saint John était comparable à la moyenne provinciale et était à la traîne de celui de la RMR de Moncton et de l'AR de Fredericton</a:t>
            </a:r>
            <a:endParaRPr lang="en-CA" dirty="0"/>
          </a:p>
        </p:txBody>
      </p:sp>
      <p:sp>
        <p:nvSpPr>
          <p:cNvPr id="6" name="TextBox 5">
            <a:extLst>
              <a:ext uri="{FF2B5EF4-FFF2-40B4-BE49-F238E27FC236}">
                <a16:creationId xmlns:a16="http://schemas.microsoft.com/office/drawing/2014/main" id="{6718C4BC-5589-4F16-B7CD-CD3F9910B058}"/>
              </a:ext>
            </a:extLst>
          </p:cNvPr>
          <p:cNvSpPr txBox="1"/>
          <p:nvPr/>
        </p:nvSpPr>
        <p:spPr>
          <a:xfrm>
            <a:off x="1753985" y="6292735"/>
            <a:ext cx="8562110" cy="523220"/>
          </a:xfrm>
          <a:prstGeom prst="rect">
            <a:avLst/>
          </a:prstGeom>
          <a:noFill/>
        </p:spPr>
        <p:txBody>
          <a:bodyPr wrap="square" rtlCol="0">
            <a:spAutoFit/>
          </a:bodyPr>
          <a:lstStyle/>
          <a:p>
            <a:r>
              <a:rPr lang="fr-FR" dirty="0"/>
              <a:t>Source: Statistique Canada, tableaux CANSIM 14-10-0023-01, 14-10-0096-01 et 36-10-0402-02.</a:t>
            </a:r>
          </a:p>
          <a:p>
            <a:r>
              <a:rPr lang="fr-FR" dirty="0"/>
              <a:t>* Données sur le PIB réel non disponibles pour la RMR de Moncton</a:t>
            </a:r>
            <a:r>
              <a:rPr lang="en-CA" dirty="0" smtClean="0"/>
              <a:t>.</a:t>
            </a:r>
            <a:endParaRPr lang="en-CA" dirty="0"/>
          </a:p>
        </p:txBody>
      </p:sp>
      <p:graphicFrame>
        <p:nvGraphicFramePr>
          <p:cNvPr id="7" name="Chart 6">
            <a:extLst>
              <a:ext uri="{FF2B5EF4-FFF2-40B4-BE49-F238E27FC236}">
                <a16:creationId xmlns:a16="http://schemas.microsoft.com/office/drawing/2014/main" id="{3B8CEBBB-FFD0-4E98-AF37-06AE7324E72E}"/>
              </a:ext>
            </a:extLst>
          </p:cNvPr>
          <p:cNvGraphicFramePr>
            <a:graphicFrameLocks/>
          </p:cNvGraphicFramePr>
          <p:nvPr>
            <p:extLst>
              <p:ext uri="{D42A27DB-BD31-4B8C-83A1-F6EECF244321}">
                <p14:modId xmlns:p14="http://schemas.microsoft.com/office/powerpoint/2010/main" val="3610821940"/>
              </p:ext>
            </p:extLst>
          </p:nvPr>
        </p:nvGraphicFramePr>
        <p:xfrm>
          <a:off x="1168400" y="1134532"/>
          <a:ext cx="5334000" cy="4867257"/>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66499315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6D24BADD-E032-4FE2-A7AA-3BDE311C23F9}"/>
              </a:ext>
            </a:extLst>
          </p:cNvPr>
          <p:cNvSpPr>
            <a:spLocks noGrp="1"/>
          </p:cNvSpPr>
          <p:nvPr>
            <p:ph type="body" idx="1"/>
          </p:nvPr>
        </p:nvSpPr>
        <p:spPr/>
        <p:txBody>
          <a:bodyPr>
            <a:normAutofit fontScale="70000" lnSpcReduction="20000"/>
          </a:bodyPr>
          <a:lstStyle/>
          <a:p>
            <a:r>
              <a:rPr lang="fr-FR" b="1" dirty="0"/>
              <a:t>Le défi du marché du travail: combler le vide laissé par les baby-boomers à la retraite</a:t>
            </a:r>
            <a:endParaRPr lang="en-CA" b="1" dirty="0"/>
          </a:p>
        </p:txBody>
      </p:sp>
      <p:sp>
        <p:nvSpPr>
          <p:cNvPr id="4" name="Text Placeholder 3">
            <a:extLst>
              <a:ext uri="{FF2B5EF4-FFF2-40B4-BE49-F238E27FC236}">
                <a16:creationId xmlns:a16="http://schemas.microsoft.com/office/drawing/2014/main" id="{34814BA0-BC94-4D8D-859A-F969ED23DED5}"/>
              </a:ext>
            </a:extLst>
          </p:cNvPr>
          <p:cNvSpPr>
            <a:spLocks noGrp="1"/>
          </p:cNvSpPr>
          <p:nvPr>
            <p:ph type="body" idx="3"/>
          </p:nvPr>
        </p:nvSpPr>
        <p:spPr>
          <a:xfrm>
            <a:off x="7081745" y="1960416"/>
            <a:ext cx="4656137" cy="4084783"/>
          </a:xfrm>
        </p:spPr>
        <p:txBody>
          <a:bodyPr>
            <a:normAutofit fontScale="85000" lnSpcReduction="10000"/>
          </a:bodyPr>
          <a:lstStyle/>
          <a:p>
            <a:pPr marL="514350" indent="-285750">
              <a:buFont typeface="Wingdings" panose="05000000000000000000" pitchFamily="2" charset="2"/>
              <a:buChar char="Ø"/>
            </a:pPr>
            <a:r>
              <a:rPr lang="fr-FR" dirty="0"/>
              <a:t>Jusqu'en 2011, le nombre de jeunes atteignant l'âge officiel de travail de 15 ans était bien supérieur à celui des personnes atteignant l'âge officiel de la retraite de 65 ans.</a:t>
            </a:r>
          </a:p>
          <a:p>
            <a:pPr marL="514350" indent="-285750">
              <a:buFont typeface="Wingdings" panose="05000000000000000000" pitchFamily="2" charset="2"/>
              <a:buChar char="Ø"/>
            </a:pPr>
            <a:r>
              <a:rPr lang="fr-FR" dirty="0"/>
              <a:t>Tout cela a changé en 2011, lorsque les premiers baby-boomers du comté ont eu 65 ans</a:t>
            </a:r>
          </a:p>
          <a:p>
            <a:pPr marL="514350" indent="-285750">
              <a:buFont typeface="Wingdings" panose="05000000000000000000" pitchFamily="2" charset="2"/>
              <a:buChar char="Ø"/>
            </a:pPr>
            <a:r>
              <a:rPr lang="fr-FR" dirty="0"/>
              <a:t>Sans nouveaux arrivants, la population active de la RMR de Saint John diminuera au cours des 10 prochaines années</a:t>
            </a:r>
            <a:endParaRPr lang="en-CA" dirty="0"/>
          </a:p>
        </p:txBody>
      </p:sp>
      <p:sp>
        <p:nvSpPr>
          <p:cNvPr id="6" name="TextBox 5">
            <a:extLst>
              <a:ext uri="{FF2B5EF4-FFF2-40B4-BE49-F238E27FC236}">
                <a16:creationId xmlns:a16="http://schemas.microsoft.com/office/drawing/2014/main" id="{BF70275F-4C2B-4F7D-AFD2-3F354709599F}"/>
              </a:ext>
            </a:extLst>
          </p:cNvPr>
          <p:cNvSpPr txBox="1"/>
          <p:nvPr/>
        </p:nvSpPr>
        <p:spPr>
          <a:xfrm>
            <a:off x="1753985" y="6292735"/>
            <a:ext cx="8562110" cy="307777"/>
          </a:xfrm>
          <a:prstGeom prst="rect">
            <a:avLst/>
          </a:prstGeom>
          <a:noFill/>
        </p:spPr>
        <p:txBody>
          <a:bodyPr wrap="square" rtlCol="0">
            <a:spAutoFit/>
          </a:bodyPr>
          <a:lstStyle/>
          <a:p>
            <a:r>
              <a:rPr lang="fr-FR" dirty="0"/>
              <a:t>Source: Statistique Canada, tableau CANSIM 17-10-0135-01.</a:t>
            </a:r>
            <a:endParaRPr lang="en-CA" dirty="0"/>
          </a:p>
        </p:txBody>
      </p:sp>
      <p:graphicFrame>
        <p:nvGraphicFramePr>
          <p:cNvPr id="8" name="Chart 7">
            <a:extLst>
              <a:ext uri="{FF2B5EF4-FFF2-40B4-BE49-F238E27FC236}">
                <a16:creationId xmlns:a16="http://schemas.microsoft.com/office/drawing/2014/main" id="{512EE991-C406-49FF-861A-7DCA375FC260}"/>
              </a:ext>
            </a:extLst>
          </p:cNvPr>
          <p:cNvGraphicFramePr>
            <a:graphicFrameLocks/>
          </p:cNvGraphicFramePr>
          <p:nvPr>
            <p:extLst>
              <p:ext uri="{D42A27DB-BD31-4B8C-83A1-F6EECF244321}">
                <p14:modId xmlns:p14="http://schemas.microsoft.com/office/powerpoint/2010/main" val="1612974005"/>
              </p:ext>
            </p:extLst>
          </p:nvPr>
        </p:nvGraphicFramePr>
        <p:xfrm>
          <a:off x="1083733" y="1303867"/>
          <a:ext cx="5384800" cy="461895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77378830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390D9936-5997-478D-AA09-A19A27835828}"/>
              </a:ext>
            </a:extLst>
          </p:cNvPr>
          <p:cNvSpPr>
            <a:spLocks noGrp="1"/>
          </p:cNvSpPr>
          <p:nvPr>
            <p:ph type="body" idx="1"/>
          </p:nvPr>
        </p:nvSpPr>
        <p:spPr>
          <a:xfrm>
            <a:off x="7081284" y="658813"/>
            <a:ext cx="4657060" cy="1128423"/>
          </a:xfrm>
        </p:spPr>
        <p:txBody>
          <a:bodyPr>
            <a:normAutofit fontScale="92500" lnSpcReduction="10000"/>
          </a:bodyPr>
          <a:lstStyle/>
          <a:p>
            <a:r>
              <a:rPr lang="fr-FR" sz="2400" b="1" dirty="0"/>
              <a:t>La migration a stabilisé la population d'âge scolaire de Saint John.</a:t>
            </a:r>
            <a:endParaRPr lang="en-CA" sz="2400" b="1" dirty="0"/>
          </a:p>
        </p:txBody>
      </p:sp>
      <p:sp>
        <p:nvSpPr>
          <p:cNvPr id="4" name="Text Placeholder 3">
            <a:extLst>
              <a:ext uri="{FF2B5EF4-FFF2-40B4-BE49-F238E27FC236}">
                <a16:creationId xmlns:a16="http://schemas.microsoft.com/office/drawing/2014/main" id="{F7CFA4A6-0539-4610-906A-96DD0F65AD50}"/>
              </a:ext>
            </a:extLst>
          </p:cNvPr>
          <p:cNvSpPr>
            <a:spLocks noGrp="1"/>
          </p:cNvSpPr>
          <p:nvPr>
            <p:ph type="body" idx="3"/>
          </p:nvPr>
        </p:nvSpPr>
        <p:spPr>
          <a:xfrm>
            <a:off x="7081284" y="1982666"/>
            <a:ext cx="4815753" cy="4367502"/>
          </a:xfrm>
        </p:spPr>
        <p:txBody>
          <a:bodyPr>
            <a:normAutofit fontScale="92500" lnSpcReduction="10000"/>
          </a:bodyPr>
          <a:lstStyle/>
          <a:p>
            <a:pPr marL="514350" indent="-285750">
              <a:buFont typeface="Wingdings" panose="05000000000000000000" pitchFamily="2" charset="2"/>
              <a:buChar char="Ø"/>
            </a:pPr>
            <a:r>
              <a:rPr lang="fr-FR" dirty="0"/>
              <a:t>Les nouveaux arrivants au Nouveau-Brunswick sont généralement en âge d'élever des enfants</a:t>
            </a:r>
          </a:p>
          <a:p>
            <a:pPr marL="514350" indent="-285750">
              <a:buFont typeface="Wingdings" panose="05000000000000000000" pitchFamily="2" charset="2"/>
              <a:buChar char="Ø"/>
            </a:pPr>
            <a:endParaRPr lang="fr-FR" dirty="0"/>
          </a:p>
          <a:p>
            <a:pPr marL="514350" indent="-285750">
              <a:buFont typeface="Wingdings" panose="05000000000000000000" pitchFamily="2" charset="2"/>
              <a:buChar char="Ø"/>
            </a:pPr>
            <a:r>
              <a:rPr lang="fr-FR" dirty="0"/>
              <a:t>La migration vers Saint John a contribué à stabiliser la population d'âge scolaire</a:t>
            </a:r>
          </a:p>
          <a:p>
            <a:pPr marL="514350" indent="-285750">
              <a:buFont typeface="Wingdings" panose="05000000000000000000" pitchFamily="2" charset="2"/>
              <a:buChar char="Ø"/>
            </a:pPr>
            <a:endParaRPr lang="fr-FR" dirty="0"/>
          </a:p>
          <a:p>
            <a:pPr marL="514350" indent="-285750">
              <a:buFont typeface="Wingdings" panose="05000000000000000000" pitchFamily="2" charset="2"/>
              <a:buChar char="Ø"/>
            </a:pPr>
            <a:r>
              <a:rPr lang="fr-FR" dirty="0"/>
              <a:t>Cependant, la RMR de Saint John est nettement à la traîne derrière la RMR de Moncton</a:t>
            </a:r>
            <a:endParaRPr lang="en-CA" dirty="0"/>
          </a:p>
        </p:txBody>
      </p:sp>
      <p:sp>
        <p:nvSpPr>
          <p:cNvPr id="5" name="TextBox 4">
            <a:extLst>
              <a:ext uri="{FF2B5EF4-FFF2-40B4-BE49-F238E27FC236}">
                <a16:creationId xmlns:a16="http://schemas.microsoft.com/office/drawing/2014/main" id="{DF362CCB-1B49-4669-B929-3CF6F030A56A}"/>
              </a:ext>
            </a:extLst>
          </p:cNvPr>
          <p:cNvSpPr txBox="1"/>
          <p:nvPr/>
        </p:nvSpPr>
        <p:spPr>
          <a:xfrm>
            <a:off x="1753985" y="6119336"/>
            <a:ext cx="8562110" cy="307777"/>
          </a:xfrm>
          <a:prstGeom prst="rect">
            <a:avLst/>
          </a:prstGeom>
          <a:noFill/>
        </p:spPr>
        <p:txBody>
          <a:bodyPr wrap="square" rtlCol="0">
            <a:spAutoFit/>
          </a:bodyPr>
          <a:lstStyle/>
          <a:p>
            <a:r>
              <a:rPr lang="fr-FR" dirty="0"/>
              <a:t>Source: Statistique Canada, tableau CANSIM 17-10-0135-01.</a:t>
            </a:r>
            <a:r>
              <a:rPr lang="en-CA" sz="1000" dirty="0" smtClean="0"/>
              <a:t>. </a:t>
            </a:r>
            <a:endParaRPr lang="en-CA" sz="1000" dirty="0"/>
          </a:p>
        </p:txBody>
      </p:sp>
      <p:graphicFrame>
        <p:nvGraphicFramePr>
          <p:cNvPr id="7" name="Chart 6">
            <a:extLst>
              <a:ext uri="{FF2B5EF4-FFF2-40B4-BE49-F238E27FC236}">
                <a16:creationId xmlns:a16="http://schemas.microsoft.com/office/drawing/2014/main" id="{7C169E8A-42C0-4DB7-A167-4826C5C1448F}"/>
              </a:ext>
            </a:extLst>
          </p:cNvPr>
          <p:cNvGraphicFramePr>
            <a:graphicFrameLocks/>
          </p:cNvGraphicFramePr>
          <p:nvPr>
            <p:extLst>
              <p:ext uri="{D42A27DB-BD31-4B8C-83A1-F6EECF244321}">
                <p14:modId xmlns:p14="http://schemas.microsoft.com/office/powerpoint/2010/main" val="2677545120"/>
              </p:ext>
            </p:extLst>
          </p:nvPr>
        </p:nvGraphicFramePr>
        <p:xfrm>
          <a:off x="1151467" y="1085031"/>
          <a:ext cx="5147733" cy="4621501"/>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27806289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10A1B0E3-AA89-41AD-9C2C-D1B68F9A5EE1}"/>
              </a:ext>
            </a:extLst>
          </p:cNvPr>
          <p:cNvSpPr>
            <a:spLocks noGrp="1"/>
          </p:cNvSpPr>
          <p:nvPr>
            <p:ph type="body" idx="1"/>
          </p:nvPr>
        </p:nvSpPr>
        <p:spPr/>
        <p:txBody>
          <a:bodyPr>
            <a:normAutofit fontScale="92500" lnSpcReduction="10000"/>
          </a:bodyPr>
          <a:lstStyle/>
          <a:p>
            <a:r>
              <a:rPr lang="fr-FR" sz="2400" b="1" dirty="0"/>
              <a:t>Malgré les progrès, de sérieux défis persistent sur le marché du travail</a:t>
            </a:r>
            <a:endParaRPr lang="en-CA" sz="2400" b="1" dirty="0"/>
          </a:p>
        </p:txBody>
      </p:sp>
      <p:sp>
        <p:nvSpPr>
          <p:cNvPr id="8" name="TextBox 7">
            <a:extLst>
              <a:ext uri="{FF2B5EF4-FFF2-40B4-BE49-F238E27FC236}">
                <a16:creationId xmlns:a16="http://schemas.microsoft.com/office/drawing/2014/main" id="{E8B751CA-C63A-42DA-9191-03BF1D5EF51D}"/>
              </a:ext>
            </a:extLst>
          </p:cNvPr>
          <p:cNvSpPr txBox="1"/>
          <p:nvPr/>
        </p:nvSpPr>
        <p:spPr>
          <a:xfrm>
            <a:off x="1381991" y="6265718"/>
            <a:ext cx="8271164" cy="307777"/>
          </a:xfrm>
          <a:prstGeom prst="rect">
            <a:avLst/>
          </a:prstGeom>
          <a:noFill/>
        </p:spPr>
        <p:txBody>
          <a:bodyPr wrap="square" rtlCol="0">
            <a:spAutoFit/>
          </a:bodyPr>
          <a:lstStyle/>
          <a:p>
            <a:r>
              <a:rPr lang="fr-FR" dirty="0"/>
              <a:t>Source: Statistique Canada, tableau CANSIM 14-10-0098-01</a:t>
            </a:r>
            <a:r>
              <a:rPr lang="en-CA" dirty="0" smtClean="0"/>
              <a:t>.</a:t>
            </a:r>
            <a:endParaRPr lang="en-CA" dirty="0"/>
          </a:p>
        </p:txBody>
      </p:sp>
      <p:graphicFrame>
        <p:nvGraphicFramePr>
          <p:cNvPr id="9" name="Picture Placeholder 8">
            <a:extLst>
              <a:ext uri="{FF2B5EF4-FFF2-40B4-BE49-F238E27FC236}">
                <a16:creationId xmlns:a16="http://schemas.microsoft.com/office/drawing/2014/main" id="{C5AA0739-5918-4A20-B00B-6B6C4BA31CE5}"/>
              </a:ext>
            </a:extLst>
          </p:cNvPr>
          <p:cNvGraphicFramePr>
            <a:graphicFrameLocks noGrp="1"/>
          </p:cNvGraphicFramePr>
          <p:nvPr>
            <p:ph type="pic" idx="2"/>
            <p:extLst>
              <p:ext uri="{D42A27DB-BD31-4B8C-83A1-F6EECF244321}">
                <p14:modId xmlns:p14="http://schemas.microsoft.com/office/powerpoint/2010/main" val="3542446116"/>
              </p:ext>
            </p:extLst>
          </p:nvPr>
        </p:nvGraphicFramePr>
        <p:xfrm>
          <a:off x="954088" y="863599"/>
          <a:ext cx="5610225" cy="5156057"/>
        </p:xfrm>
        <a:graphic>
          <a:graphicData uri="http://schemas.openxmlformats.org/drawingml/2006/chart">
            <c:chart xmlns:c="http://schemas.openxmlformats.org/drawingml/2006/chart" xmlns:r="http://schemas.openxmlformats.org/officeDocument/2006/relationships" r:id="rId2"/>
          </a:graphicData>
        </a:graphic>
      </p:graphicFrame>
      <p:sp>
        <p:nvSpPr>
          <p:cNvPr id="11" name="Text Placeholder 3">
            <a:extLst>
              <a:ext uri="{FF2B5EF4-FFF2-40B4-BE49-F238E27FC236}">
                <a16:creationId xmlns:a16="http://schemas.microsoft.com/office/drawing/2014/main" id="{2A825A01-D08A-4F62-8B55-B9E4532ED9E1}"/>
              </a:ext>
            </a:extLst>
          </p:cNvPr>
          <p:cNvSpPr>
            <a:spLocks noGrp="1"/>
          </p:cNvSpPr>
          <p:nvPr>
            <p:ph type="body" idx="3"/>
          </p:nvPr>
        </p:nvSpPr>
        <p:spPr>
          <a:xfrm>
            <a:off x="7081838" y="2192338"/>
            <a:ext cx="4656137" cy="3962400"/>
          </a:xfrm>
        </p:spPr>
        <p:txBody>
          <a:bodyPr>
            <a:normAutofit fontScale="92500" lnSpcReduction="20000"/>
          </a:bodyPr>
          <a:lstStyle/>
          <a:p>
            <a:pPr marL="514350" indent="-285750">
              <a:buFont typeface="Wingdings" panose="05000000000000000000" pitchFamily="2" charset="2"/>
              <a:buChar char="Ø"/>
            </a:pPr>
            <a:r>
              <a:rPr lang="fr-FR" dirty="0"/>
              <a:t>Le vieillissement de la population signifie une demande accrue de services publics</a:t>
            </a:r>
          </a:p>
          <a:p>
            <a:pPr marL="514350" indent="-285750">
              <a:buFont typeface="Wingdings" panose="05000000000000000000" pitchFamily="2" charset="2"/>
              <a:buChar char="Ø"/>
            </a:pPr>
            <a:r>
              <a:rPr lang="fr-FR" dirty="0"/>
              <a:t>En conséquence, la main-d'œuvre passe du secteur privé au secteur public</a:t>
            </a:r>
          </a:p>
          <a:p>
            <a:pPr marL="514350" indent="-285750">
              <a:buFont typeface="Wingdings" panose="05000000000000000000" pitchFamily="2" charset="2"/>
              <a:buChar char="Ø"/>
            </a:pPr>
            <a:r>
              <a:rPr lang="fr-FR" dirty="0"/>
              <a:t>Il faudra beaucoup plus de travailleurs pour répondre à la demande croissante de services publics </a:t>
            </a:r>
            <a:r>
              <a:rPr lang="fr-FR" u="sng" dirty="0"/>
              <a:t>et</a:t>
            </a:r>
            <a:r>
              <a:rPr lang="fr-FR" dirty="0"/>
              <a:t> développer le secteur privé</a:t>
            </a:r>
            <a:endParaRPr lang="en-CA" dirty="0"/>
          </a:p>
        </p:txBody>
      </p:sp>
    </p:spTree>
    <p:extLst>
      <p:ext uri="{BB962C8B-B14F-4D97-AF65-F5344CB8AC3E}">
        <p14:creationId xmlns:p14="http://schemas.microsoft.com/office/powerpoint/2010/main" val="301377186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5A6D9F9B-86AC-43CD-B5DD-9D8DDE9C2933}"/>
              </a:ext>
            </a:extLst>
          </p:cNvPr>
          <p:cNvSpPr>
            <a:spLocks noGrp="1"/>
          </p:cNvSpPr>
          <p:nvPr>
            <p:ph type="body" idx="1"/>
          </p:nvPr>
        </p:nvSpPr>
        <p:spPr/>
        <p:txBody>
          <a:bodyPr>
            <a:normAutofit fontScale="62500" lnSpcReduction="20000"/>
          </a:bodyPr>
          <a:lstStyle/>
          <a:p>
            <a:r>
              <a:rPr lang="fr-FR" b="1" dirty="0"/>
              <a:t>La croissance du secteur privé sera essentielle pour garantir des services publics de qualité</a:t>
            </a:r>
            <a:endParaRPr lang="en-CA" b="1" dirty="0"/>
          </a:p>
        </p:txBody>
      </p:sp>
      <p:sp>
        <p:nvSpPr>
          <p:cNvPr id="4" name="Text Placeholder 3">
            <a:extLst>
              <a:ext uri="{FF2B5EF4-FFF2-40B4-BE49-F238E27FC236}">
                <a16:creationId xmlns:a16="http://schemas.microsoft.com/office/drawing/2014/main" id="{14E5A833-3DC6-4631-9DFA-8D5CBD260637}"/>
              </a:ext>
            </a:extLst>
          </p:cNvPr>
          <p:cNvSpPr>
            <a:spLocks noGrp="1"/>
          </p:cNvSpPr>
          <p:nvPr>
            <p:ph type="body" idx="3"/>
          </p:nvPr>
        </p:nvSpPr>
        <p:spPr>
          <a:xfrm>
            <a:off x="7081284" y="1941916"/>
            <a:ext cx="4656137" cy="4409008"/>
          </a:xfrm>
        </p:spPr>
        <p:txBody>
          <a:bodyPr>
            <a:normAutofit fontScale="85000" lnSpcReduction="20000"/>
          </a:bodyPr>
          <a:lstStyle/>
          <a:p>
            <a:pPr marL="514350" indent="-285750">
              <a:buFont typeface="Wingdings" panose="05000000000000000000" pitchFamily="2" charset="2"/>
              <a:buChar char="Ø"/>
            </a:pPr>
            <a:r>
              <a:rPr lang="fr-FR" dirty="0"/>
              <a:t>Les dépenses de santé augmentent considérablement à mesure que les personnes âgées vieillissent</a:t>
            </a:r>
          </a:p>
          <a:p>
            <a:pPr marL="514350" indent="-285750">
              <a:buFont typeface="Wingdings" panose="05000000000000000000" pitchFamily="2" charset="2"/>
              <a:buChar char="Ø"/>
            </a:pPr>
            <a:r>
              <a:rPr lang="fr-FR" dirty="0"/>
              <a:t>Les premiers baby-boomers du Nouveau-Brunswick auront 75 ans cette année. Au cours des 15 prochaines années, le nombre de personnes âgées de 75 ans et plus devrait plus que doubler, pour atteindre près de 140000</a:t>
            </a:r>
          </a:p>
          <a:p>
            <a:pPr marL="514350" indent="-285750">
              <a:buFont typeface="Wingdings" panose="05000000000000000000" pitchFamily="2" charset="2"/>
              <a:buChar char="Ø"/>
            </a:pPr>
            <a:r>
              <a:rPr lang="fr-FR" dirty="0"/>
              <a:t>Cela entraînera une escalade des coûts des soins de santé. La croissance du secteur privé est nécessaire pour couvrir l'escalade des coûts</a:t>
            </a:r>
            <a:endParaRPr lang="en-CA" dirty="0"/>
          </a:p>
        </p:txBody>
      </p:sp>
      <p:graphicFrame>
        <p:nvGraphicFramePr>
          <p:cNvPr id="5" name="Content Placeholder 5">
            <a:extLst>
              <a:ext uri="{FF2B5EF4-FFF2-40B4-BE49-F238E27FC236}">
                <a16:creationId xmlns:a16="http://schemas.microsoft.com/office/drawing/2014/main" id="{FDC7396B-39C9-4803-9A36-93656D5EFB11}"/>
              </a:ext>
            </a:extLst>
          </p:cNvPr>
          <p:cNvGraphicFramePr>
            <a:graphicFrameLocks noGrp="1"/>
          </p:cNvGraphicFramePr>
          <p:nvPr>
            <p:ph type="pic" idx="2"/>
            <p:extLst>
              <p:ext uri="{D42A27DB-BD31-4B8C-83A1-F6EECF244321}">
                <p14:modId xmlns:p14="http://schemas.microsoft.com/office/powerpoint/2010/main" val="2079585473"/>
              </p:ext>
            </p:extLst>
          </p:nvPr>
        </p:nvGraphicFramePr>
        <p:xfrm>
          <a:off x="943697" y="668020"/>
          <a:ext cx="5610225" cy="5514571"/>
        </p:xfrm>
        <a:graphic>
          <a:graphicData uri="http://schemas.openxmlformats.org/drawingml/2006/chart">
            <c:chart xmlns:c="http://schemas.openxmlformats.org/drawingml/2006/chart" xmlns:r="http://schemas.openxmlformats.org/officeDocument/2006/relationships" r:id="rId2"/>
          </a:graphicData>
        </a:graphic>
      </p:graphicFrame>
      <p:sp>
        <p:nvSpPr>
          <p:cNvPr id="6" name="TextBox 5">
            <a:extLst>
              <a:ext uri="{FF2B5EF4-FFF2-40B4-BE49-F238E27FC236}">
                <a16:creationId xmlns:a16="http://schemas.microsoft.com/office/drawing/2014/main" id="{D6FAC109-1611-47FF-9D0A-B80FFE0BCDAB}"/>
              </a:ext>
            </a:extLst>
          </p:cNvPr>
          <p:cNvSpPr txBox="1"/>
          <p:nvPr/>
        </p:nvSpPr>
        <p:spPr>
          <a:xfrm>
            <a:off x="1246909" y="6350924"/>
            <a:ext cx="8952807" cy="369332"/>
          </a:xfrm>
          <a:prstGeom prst="rect">
            <a:avLst/>
          </a:prstGeom>
          <a:noFill/>
        </p:spPr>
        <p:txBody>
          <a:bodyPr wrap="square" rtlCol="0">
            <a:spAutoFit/>
          </a:bodyPr>
          <a:lstStyle/>
          <a:p>
            <a:r>
              <a:rPr lang="fr-FR" sz="900" dirty="0"/>
              <a:t>Source: Calculs de Richard Saillant basés sur les dépenses de santé provinciales moyennes au Canada par groupe d'âge pour 2017 et données de l'Institut canadien d'information sur la santé (ICIS) et de Statistique Canada, tableau CANSIM 17-10-0057-01, scénario de croissance démographique élevée.</a:t>
            </a:r>
            <a:endParaRPr lang="en-CA" sz="900" dirty="0"/>
          </a:p>
        </p:txBody>
      </p:sp>
    </p:spTree>
    <p:extLst>
      <p:ext uri="{BB962C8B-B14F-4D97-AF65-F5344CB8AC3E}">
        <p14:creationId xmlns:p14="http://schemas.microsoft.com/office/powerpoint/2010/main" val="756798193"/>
      </p:ext>
    </p:extLst>
  </p:cSld>
  <p:clrMapOvr>
    <a:masterClrMapping/>
  </p:clrMapOvr>
</p:sld>
</file>

<file path=ppt/theme/theme1.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3945</TotalTime>
  <Words>1673</Words>
  <Application>Microsoft Office PowerPoint</Application>
  <PresentationFormat>Widescreen</PresentationFormat>
  <Paragraphs>153</Paragraphs>
  <Slides>28</Slides>
  <Notes>5</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28</vt:i4>
      </vt:variant>
    </vt:vector>
  </HeadingPairs>
  <TitlesOfParts>
    <vt:vector size="35" baseType="lpstr">
      <vt:lpstr>Times New Roman</vt:lpstr>
      <vt:lpstr>Inter</vt:lpstr>
      <vt:lpstr>Arial</vt:lpstr>
      <vt:lpstr>Century Gothic</vt:lpstr>
      <vt:lpstr>Calibri</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Valentina Carrillo</dc:creator>
  <cp:lastModifiedBy>Nicole Nader</cp:lastModifiedBy>
  <cp:revision>62</cp:revision>
  <dcterms:created xsi:type="dcterms:W3CDTF">2021-01-19T19:30:51Z</dcterms:created>
  <dcterms:modified xsi:type="dcterms:W3CDTF">2021-03-21T20:19:11Z</dcterms:modified>
</cp:coreProperties>
</file>