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70" r:id="rId2"/>
    <p:sldId id="290" r:id="rId3"/>
    <p:sldId id="306" r:id="rId4"/>
    <p:sldId id="316" r:id="rId5"/>
    <p:sldId id="281" r:id="rId6"/>
    <p:sldId id="317" r:id="rId7"/>
    <p:sldId id="318" r:id="rId8"/>
    <p:sldId id="319" r:id="rId9"/>
    <p:sldId id="279" r:id="rId10"/>
    <p:sldId id="320" r:id="rId11"/>
    <p:sldId id="293" r:id="rId12"/>
    <p:sldId id="291" r:id="rId13"/>
    <p:sldId id="273" r:id="rId14"/>
    <p:sldId id="274" r:id="rId15"/>
    <p:sldId id="292" r:id="rId16"/>
    <p:sldId id="266" r:id="rId17"/>
    <p:sldId id="297" r:id="rId18"/>
    <p:sldId id="298" r:id="rId19"/>
    <p:sldId id="276" r:id="rId20"/>
    <p:sldId id="278" r:id="rId21"/>
    <p:sldId id="296" r:id="rId22"/>
    <p:sldId id="295" r:id="rId23"/>
    <p:sldId id="299" r:id="rId24"/>
    <p:sldId id="294" r:id="rId25"/>
    <p:sldId id="265" r:id="rId26"/>
    <p:sldId id="275" r:id="rId27"/>
    <p:sldId id="277" r:id="rId28"/>
    <p:sldId id="300" r:id="rId29"/>
    <p:sldId id="263" r:id="rId30"/>
  </p:sldIdLst>
  <p:sldSz cx="12192000" cy="6858000"/>
  <p:notesSz cx="6858000" cy="9144000"/>
  <p:embeddedFontLst>
    <p:embeddedFont>
      <p:font typeface="Inter" panose="020B0604020202020204" charset="0"/>
      <p:regular r:id="rId32"/>
      <p:bold r:id="rId33"/>
    </p:embeddedFont>
    <p:embeddedFont>
      <p:font typeface="Century Gothic" panose="020B0502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43" d="100"/>
          <a:sy n="43" d="100"/>
        </p:scale>
        <p:origin x="77" y="845"/>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a:t>
            </a:r>
            <a:r>
              <a:rPr lang="en-CA" sz="1800" b="1" baseline="0" dirty="0" smtClean="0">
                <a:solidFill>
                  <a:schemeClr val="tx1">
                    <a:lumMod val="65000"/>
                    <a:lumOff val="35000"/>
                  </a:schemeClr>
                </a:solidFill>
                <a:latin typeface="Arial" panose="020B0604020202020204" pitchFamily="34" charset="0"/>
                <a:cs typeface="Arial" panose="020B0604020202020204" pitchFamily="34" charset="0"/>
              </a:rPr>
              <a:t>Brunswick</a:t>
            </a:r>
            <a:endParaRPr lang="en-CA" sz="1800" b="1" baseline="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en-CA" sz="1800" b="1" baseline="0" dirty="0">
                <a:solidFill>
                  <a:schemeClr val="tx1">
                    <a:lumMod val="65000"/>
                    <a:lumOff val="35000"/>
                  </a:schemeClr>
                </a:solidFill>
                <a:latin typeface="Arial" panose="020B0604020202020204" pitchFamily="34" charset="0"/>
                <a:cs typeface="Arial" panose="020B0604020202020204" pitchFamily="34" charset="0"/>
              </a:rPr>
              <a:t>2020</a:t>
            </a:r>
            <a:endParaRPr lang="en-CA" sz="1800" b="1" dirty="0">
              <a:solidFill>
                <a:schemeClr val="tx1">
                  <a:lumMod val="65000"/>
                  <a:lumOff val="35000"/>
                </a:schemeClr>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layout/>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4E-4F84-8762-66E7E51819FA}"/>
                </c:ext>
              </c:extLst>
            </c:dLbl>
            <c:dLbl>
              <c:idx val="5"/>
              <c:layout/>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4E-4F84-8762-66E7E51819FA}"/>
                </c:ext>
              </c:extLst>
            </c:dLbl>
            <c:dLbl>
              <c:idx val="10"/>
              <c:layout/>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layout/>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4E-4F84-8762-66E7E51819FA}"/>
                </c:ext>
              </c:extLst>
            </c:dLbl>
            <c:dLbl>
              <c:idx val="5"/>
              <c:layout/>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D4E-4F84-8762-66E7E51819FA}"/>
                </c:ext>
              </c:extLst>
            </c:dLbl>
            <c:dLbl>
              <c:idx val="10"/>
              <c:layout/>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smtClean="0"/>
              <a:t>Croissance démographique par groupe d'âge</a:t>
            </a:r>
          </a:p>
          <a:p>
            <a:pPr>
              <a:defRPr/>
            </a:pPr>
            <a:r>
              <a:rPr lang="fr-FR" sz="1800" b="1" dirty="0" smtClean="0"/>
              <a:t>2010-2010</a:t>
            </a:r>
            <a:endParaRPr lang="en-CA" sz="1800" b="1" dirty="0"/>
          </a:p>
        </c:rich>
      </c:tx>
      <c:layout>
        <c:manualLayout>
          <c:xMode val="edge"/>
          <c:yMode val="edge"/>
          <c:x val="0.31907752344366891"/>
          <c:y val="2.57611251774317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Sheet1!$T$25</c:f>
              <c:strCache>
                <c:ptCount val="1"/>
                <c:pt idx="0">
                  <c:v>Le reste du N.-B.</c:v>
                </c:pt>
              </c:strCache>
            </c:strRef>
          </c:tx>
          <c:spPr>
            <a:solidFill>
              <a:schemeClr val="tx2">
                <a:lumMod val="75000"/>
              </a:schemeClr>
            </a:solidFill>
            <a:ln>
              <a:noFill/>
            </a:ln>
            <a:effectLst/>
          </c:spPr>
          <c:invertIfNegative val="0"/>
          <c:cat>
            <c:strRef>
              <c:f>Sheet1!$S$26:$S$28</c:f>
              <c:strCache>
                <c:ptCount val="3"/>
                <c:pt idx="0">
                  <c:v>0-14</c:v>
                </c:pt>
                <c:pt idx="1">
                  <c:v>15-24</c:v>
                </c:pt>
                <c:pt idx="2">
                  <c:v>25-44</c:v>
                </c:pt>
              </c:strCache>
            </c:strRef>
          </c:cat>
          <c:val>
            <c:numRef>
              <c:f>Sheet1!$T$26:$T$28</c:f>
              <c:numCache>
                <c:formatCode>0%</c:formatCode>
                <c:ptCount val="3"/>
                <c:pt idx="0">
                  <c:v>-4.7016040002597626E-2</c:v>
                </c:pt>
                <c:pt idx="1">
                  <c:v>-0.13105633157474439</c:v>
                </c:pt>
                <c:pt idx="2">
                  <c:v>-8.6285183391999531E-2</c:v>
                </c:pt>
              </c:numCache>
            </c:numRef>
          </c:val>
          <c:extLst>
            <c:ext xmlns:c16="http://schemas.microsoft.com/office/drawing/2014/chart" uri="{C3380CC4-5D6E-409C-BE32-E72D297353CC}">
              <c16:uniqueId val="{00000000-CFA1-4191-8778-96A90160A5E9}"/>
            </c:ext>
          </c:extLst>
        </c:ser>
        <c:ser>
          <c:idx val="1"/>
          <c:order val="1"/>
          <c:tx>
            <c:strRef>
              <c:f>Sheet1!$U$25</c:f>
              <c:strCache>
                <c:ptCount val="1"/>
                <c:pt idx="0">
                  <c:v>RMR de Moncton</c:v>
                </c:pt>
              </c:strCache>
            </c:strRef>
          </c:tx>
          <c:spPr>
            <a:solidFill>
              <a:srgbClr val="0070C0"/>
            </a:solidFill>
            <a:ln>
              <a:noFill/>
            </a:ln>
            <a:effectLst/>
          </c:spPr>
          <c:invertIfNegative val="0"/>
          <c:cat>
            <c:strRef>
              <c:f>Sheet1!$S$26:$S$28</c:f>
              <c:strCache>
                <c:ptCount val="3"/>
                <c:pt idx="0">
                  <c:v>0-14</c:v>
                </c:pt>
                <c:pt idx="1">
                  <c:v>15-24</c:v>
                </c:pt>
                <c:pt idx="2">
                  <c:v>25-44</c:v>
                </c:pt>
              </c:strCache>
            </c:strRef>
          </c:cat>
          <c:val>
            <c:numRef>
              <c:f>Sheet1!$U$26:$U$28</c:f>
              <c:numCache>
                <c:formatCode>0%</c:formatCode>
                <c:ptCount val="3"/>
                <c:pt idx="0">
                  <c:v>0.1336251529699708</c:v>
                </c:pt>
                <c:pt idx="1">
                  <c:v>-1.7520588072735266E-2</c:v>
                </c:pt>
                <c:pt idx="2">
                  <c:v>8.1166350348771399E-2</c:v>
                </c:pt>
              </c:numCache>
            </c:numRef>
          </c:val>
          <c:extLst>
            <c:ext xmlns:c16="http://schemas.microsoft.com/office/drawing/2014/chart" uri="{C3380CC4-5D6E-409C-BE32-E72D297353CC}">
              <c16:uniqueId val="{00000001-CFA1-4191-8778-96A90160A5E9}"/>
            </c:ext>
          </c:extLst>
        </c:ser>
        <c:ser>
          <c:idx val="2"/>
          <c:order val="2"/>
          <c:tx>
            <c:strRef>
              <c:f>Sheet1!$V$25</c:f>
              <c:strCache>
                <c:ptCount val="1"/>
                <c:pt idx="0">
                  <c:v>Canada</c:v>
                </c:pt>
              </c:strCache>
            </c:strRef>
          </c:tx>
          <c:spPr>
            <a:solidFill>
              <a:srgbClr val="C00000"/>
            </a:solidFill>
            <a:ln>
              <a:noFill/>
            </a:ln>
            <a:effectLst/>
          </c:spPr>
          <c:invertIfNegative val="0"/>
          <c:cat>
            <c:strRef>
              <c:f>Sheet1!$S$26:$S$28</c:f>
              <c:strCache>
                <c:ptCount val="3"/>
                <c:pt idx="0">
                  <c:v>0-14</c:v>
                </c:pt>
                <c:pt idx="1">
                  <c:v>15-24</c:v>
                </c:pt>
                <c:pt idx="2">
                  <c:v>25-44</c:v>
                </c:pt>
              </c:strCache>
            </c:strRef>
          </c:cat>
          <c:val>
            <c:numRef>
              <c:f>Sheet1!$V$26:$V$28</c:f>
              <c:numCache>
                <c:formatCode>0%</c:formatCode>
                <c:ptCount val="3"/>
                <c:pt idx="0">
                  <c:v>7.4077051702251095E-2</c:v>
                </c:pt>
                <c:pt idx="1">
                  <c:v>2.8045124230777763E-3</c:v>
                </c:pt>
                <c:pt idx="2" formatCode="0.0%">
                  <c:v>0.11536684451748291</c:v>
                </c:pt>
              </c:numCache>
            </c:numRef>
          </c:val>
          <c:extLst>
            <c:ext xmlns:c16="http://schemas.microsoft.com/office/drawing/2014/chart" uri="{C3380CC4-5D6E-409C-BE32-E72D297353CC}">
              <c16:uniqueId val="{00000002-CFA1-4191-8778-96A90160A5E9}"/>
            </c:ext>
          </c:extLst>
        </c:ser>
        <c:dLbls>
          <c:showLegendKey val="0"/>
          <c:showVal val="0"/>
          <c:showCatName val="0"/>
          <c:showSerName val="0"/>
          <c:showPercent val="0"/>
          <c:showBubbleSize val="0"/>
        </c:dLbls>
        <c:gapWidth val="219"/>
        <c:overlap val="-27"/>
        <c:axId val="234183231"/>
        <c:axId val="234181567"/>
      </c:barChart>
      <c:catAx>
        <c:axId val="2341832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181567"/>
        <c:crosses val="autoZero"/>
        <c:auto val="1"/>
        <c:lblAlgn val="ctr"/>
        <c:lblOffset val="100"/>
        <c:noMultiLvlLbl val="0"/>
      </c:catAx>
      <c:valAx>
        <c:axId val="2341815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1832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baseline="0" dirty="0" smtClean="0"/>
              <a:t>Changement du PIB réel et</a:t>
            </a:r>
          </a:p>
          <a:p>
            <a:pPr>
              <a:defRPr/>
            </a:pPr>
            <a:r>
              <a:rPr lang="fr-FR" sz="1800" b="1" baseline="0" dirty="0" smtClean="0"/>
              <a:t>Population active, 2009-2019</a:t>
            </a:r>
            <a:endParaRPr lang="en-CA" sz="1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Sheet2!$E$12</c:f>
              <c:strCache>
                <c:ptCount val="1"/>
                <c:pt idx="0">
                  <c:v>Canada</c:v>
                </c:pt>
              </c:strCache>
            </c:strRef>
          </c:tx>
          <c:spPr>
            <a:solidFill>
              <a:srgbClr val="C00000"/>
            </a:solidFill>
            <a:ln>
              <a:noFill/>
            </a:ln>
            <a:effectLst/>
          </c:spPr>
          <c:invertIfNegative val="0"/>
          <c:cat>
            <c:strRef>
              <c:f>Sheet2!$D$13:$D$14</c:f>
              <c:strCache>
                <c:ptCount val="2"/>
                <c:pt idx="0">
                  <c:v>PIB réel</c:v>
                </c:pt>
                <c:pt idx="1">
                  <c:v>Main-d'œuvre</c:v>
                </c:pt>
              </c:strCache>
            </c:strRef>
          </c:cat>
          <c:val>
            <c:numRef>
              <c:f>Sheet2!$E$13:$E$14</c:f>
              <c:numCache>
                <c:formatCode>0%</c:formatCode>
                <c:ptCount val="2"/>
                <c:pt idx="0">
                  <c:v>0.24497168128596103</c:v>
                </c:pt>
                <c:pt idx="1">
                  <c:v>0.10680313856134638</c:v>
                </c:pt>
              </c:numCache>
            </c:numRef>
          </c:val>
          <c:extLst>
            <c:ext xmlns:c16="http://schemas.microsoft.com/office/drawing/2014/chart" uri="{C3380CC4-5D6E-409C-BE32-E72D297353CC}">
              <c16:uniqueId val="{00000000-343A-4B0E-A284-885438DFF6B7}"/>
            </c:ext>
          </c:extLst>
        </c:ser>
        <c:ser>
          <c:idx val="1"/>
          <c:order val="1"/>
          <c:tx>
            <c:strRef>
              <c:f>Sheet2!$F$12</c:f>
              <c:strCache>
                <c:ptCount val="1"/>
                <c:pt idx="0">
                  <c:v>Nouveau-Brunswick</c:v>
                </c:pt>
              </c:strCache>
            </c:strRef>
          </c:tx>
          <c:spPr>
            <a:solidFill>
              <a:schemeClr val="tx2">
                <a:lumMod val="75000"/>
              </a:schemeClr>
            </a:solidFill>
            <a:ln>
              <a:noFill/>
            </a:ln>
            <a:effectLst/>
          </c:spPr>
          <c:invertIfNegative val="0"/>
          <c:cat>
            <c:strRef>
              <c:f>Sheet2!$D$13:$D$14</c:f>
              <c:strCache>
                <c:ptCount val="2"/>
                <c:pt idx="0">
                  <c:v>PIB réel</c:v>
                </c:pt>
                <c:pt idx="1">
                  <c:v>Main-d'œuvre</c:v>
                </c:pt>
              </c:strCache>
            </c:strRef>
          </c:cat>
          <c:val>
            <c:numRef>
              <c:f>Sheet2!$F$13:$F$14</c:f>
              <c:numCache>
                <c:formatCode>0%</c:formatCode>
                <c:ptCount val="2"/>
                <c:pt idx="0">
                  <c:v>6.8194112967382647E-2</c:v>
                </c:pt>
                <c:pt idx="1">
                  <c:v>-1.6493275818320274E-2</c:v>
                </c:pt>
              </c:numCache>
            </c:numRef>
          </c:val>
          <c:extLst>
            <c:ext xmlns:c16="http://schemas.microsoft.com/office/drawing/2014/chart" uri="{C3380CC4-5D6E-409C-BE32-E72D297353CC}">
              <c16:uniqueId val="{00000001-343A-4B0E-A284-885438DFF6B7}"/>
            </c:ext>
          </c:extLst>
        </c:ser>
        <c:ser>
          <c:idx val="2"/>
          <c:order val="2"/>
          <c:tx>
            <c:strRef>
              <c:f>Sheet2!$G$12</c:f>
              <c:strCache>
                <c:ptCount val="1"/>
                <c:pt idx="0">
                  <c:v>RMR de Moncton*</c:v>
                </c:pt>
              </c:strCache>
            </c:strRef>
          </c:tx>
          <c:spPr>
            <a:solidFill>
              <a:srgbClr val="0070C0"/>
            </a:solidFill>
            <a:ln>
              <a:solidFill>
                <a:schemeClr val="tx2">
                  <a:lumMod val="75000"/>
                </a:schemeClr>
              </a:solidFill>
            </a:ln>
            <a:effectLst/>
          </c:spPr>
          <c:invertIfNegative val="0"/>
          <c:cat>
            <c:strRef>
              <c:f>Sheet2!$D$13:$D$14</c:f>
              <c:strCache>
                <c:ptCount val="2"/>
                <c:pt idx="0">
                  <c:v>PIB réel</c:v>
                </c:pt>
                <c:pt idx="1">
                  <c:v>Main-d'œuvre</c:v>
                </c:pt>
              </c:strCache>
            </c:strRef>
          </c:cat>
          <c:val>
            <c:numRef>
              <c:f>Sheet2!$G$13:$G$14</c:f>
              <c:numCache>
                <c:formatCode>0%</c:formatCode>
                <c:ptCount val="2"/>
                <c:pt idx="0" formatCode="General">
                  <c:v>0</c:v>
                </c:pt>
                <c:pt idx="1">
                  <c:v>0.12483745123537049</c:v>
                </c:pt>
              </c:numCache>
            </c:numRef>
          </c:val>
          <c:extLst>
            <c:ext xmlns:c16="http://schemas.microsoft.com/office/drawing/2014/chart" uri="{C3380CC4-5D6E-409C-BE32-E72D297353CC}">
              <c16:uniqueId val="{00000002-343A-4B0E-A284-885438DFF6B7}"/>
            </c:ext>
          </c:extLst>
        </c:ser>
        <c:dLbls>
          <c:showLegendKey val="0"/>
          <c:showVal val="0"/>
          <c:showCatName val="0"/>
          <c:showSerName val="0"/>
          <c:showPercent val="0"/>
          <c:showBubbleSize val="0"/>
        </c:dLbls>
        <c:gapWidth val="219"/>
        <c:overlap val="-27"/>
        <c:axId val="859698527"/>
        <c:axId val="859673983"/>
      </c:barChart>
      <c:catAx>
        <c:axId val="8596985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9673983"/>
        <c:crosses val="autoZero"/>
        <c:auto val="1"/>
        <c:lblAlgn val="ctr"/>
        <c:lblOffset val="100"/>
        <c:noMultiLvlLbl val="0"/>
      </c:catAx>
      <c:valAx>
        <c:axId val="859673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96985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smtClean="0"/>
              <a:t>Population âgée de 15 et 65 ans</a:t>
            </a:r>
          </a:p>
          <a:p>
            <a:pPr>
              <a:defRPr/>
            </a:pPr>
            <a:r>
              <a:rPr lang="fr-FR" sz="1800" b="1" dirty="0" smtClean="0"/>
              <a:t>RMR de Moncton</a:t>
            </a:r>
            <a:endParaRPr lang="en-CA" sz="1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Sheet2!$D$48</c:f>
              <c:strCache>
                <c:ptCount val="1"/>
                <c:pt idx="0">
                  <c:v>15 ans</c:v>
                </c:pt>
              </c:strCache>
            </c:strRef>
          </c:tx>
          <c:spPr>
            <a:ln w="28575" cap="rnd">
              <a:solidFill>
                <a:schemeClr val="tx2">
                  <a:lumMod val="75000"/>
                </a:schemeClr>
              </a:solidFill>
              <a:round/>
            </a:ln>
            <a:effectLst/>
          </c:spPr>
          <c:marker>
            <c:symbol val="none"/>
          </c:marker>
          <c:cat>
            <c:numRef>
              <c:f>Sheet2!$E$47:$X$47</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Sheet2!$E$48:$X$48</c:f>
              <c:numCache>
                <c:formatCode>#,##0</c:formatCode>
                <c:ptCount val="20"/>
                <c:pt idx="0">
                  <c:v>1563</c:v>
                </c:pt>
                <c:pt idx="1">
                  <c:v>1503</c:v>
                </c:pt>
                <c:pt idx="2">
                  <c:v>1490</c:v>
                </c:pt>
                <c:pt idx="3">
                  <c:v>1512</c:v>
                </c:pt>
                <c:pt idx="4">
                  <c:v>1618</c:v>
                </c:pt>
                <c:pt idx="5">
                  <c:v>1567</c:v>
                </c:pt>
                <c:pt idx="6">
                  <c:v>1513</c:v>
                </c:pt>
                <c:pt idx="7">
                  <c:v>1554</c:v>
                </c:pt>
                <c:pt idx="8">
                  <c:v>1557</c:v>
                </c:pt>
                <c:pt idx="9">
                  <c:v>1503</c:v>
                </c:pt>
                <c:pt idx="10">
                  <c:v>1554</c:v>
                </c:pt>
                <c:pt idx="11">
                  <c:v>1456</c:v>
                </c:pt>
                <c:pt idx="12">
                  <c:v>1421</c:v>
                </c:pt>
                <c:pt idx="13">
                  <c:v>1401</c:v>
                </c:pt>
                <c:pt idx="14">
                  <c:v>1610</c:v>
                </c:pt>
                <c:pt idx="15">
                  <c:v>1519</c:v>
                </c:pt>
                <c:pt idx="16">
                  <c:v>1505</c:v>
                </c:pt>
                <c:pt idx="17">
                  <c:v>1591</c:v>
                </c:pt>
                <c:pt idx="18">
                  <c:v>1644</c:v>
                </c:pt>
                <c:pt idx="19">
                  <c:v>1619</c:v>
                </c:pt>
              </c:numCache>
            </c:numRef>
          </c:val>
          <c:smooth val="1"/>
          <c:extLst>
            <c:ext xmlns:c16="http://schemas.microsoft.com/office/drawing/2014/chart" uri="{C3380CC4-5D6E-409C-BE32-E72D297353CC}">
              <c16:uniqueId val="{00000000-2719-4520-AB24-E8446D114F4D}"/>
            </c:ext>
          </c:extLst>
        </c:ser>
        <c:ser>
          <c:idx val="1"/>
          <c:order val="1"/>
          <c:tx>
            <c:strRef>
              <c:f>Sheet2!$D$49</c:f>
              <c:strCache>
                <c:ptCount val="1"/>
                <c:pt idx="0">
                  <c:v>65 ans</c:v>
                </c:pt>
              </c:strCache>
            </c:strRef>
          </c:tx>
          <c:spPr>
            <a:ln w="28575" cap="rnd">
              <a:solidFill>
                <a:srgbClr val="C00000"/>
              </a:solidFill>
              <a:round/>
            </a:ln>
            <a:effectLst/>
          </c:spPr>
          <c:marker>
            <c:symbol val="none"/>
          </c:marker>
          <c:cat>
            <c:numRef>
              <c:f>Sheet2!$E$47:$X$47</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Sheet2!$E$49:$X$49</c:f>
              <c:numCache>
                <c:formatCode>General</c:formatCode>
                <c:ptCount val="20"/>
                <c:pt idx="0">
                  <c:v>879</c:v>
                </c:pt>
                <c:pt idx="1">
                  <c:v>849</c:v>
                </c:pt>
                <c:pt idx="2">
                  <c:v>870</c:v>
                </c:pt>
                <c:pt idx="3">
                  <c:v>963</c:v>
                </c:pt>
                <c:pt idx="4" formatCode="#,##0">
                  <c:v>1033</c:v>
                </c:pt>
                <c:pt idx="5" formatCode="#,##0">
                  <c:v>1082</c:v>
                </c:pt>
                <c:pt idx="6" formatCode="#,##0">
                  <c:v>1152</c:v>
                </c:pt>
                <c:pt idx="7" formatCode="#,##0">
                  <c:v>1251</c:v>
                </c:pt>
                <c:pt idx="8" formatCode="#,##0">
                  <c:v>1306</c:v>
                </c:pt>
                <c:pt idx="9" formatCode="#,##0">
                  <c:v>1287</c:v>
                </c:pt>
                <c:pt idx="10" formatCode="#,##0">
                  <c:v>1412</c:v>
                </c:pt>
                <c:pt idx="11" formatCode="#,##0">
                  <c:v>1682</c:v>
                </c:pt>
                <c:pt idx="12" formatCode="#,##0">
                  <c:v>1749</c:v>
                </c:pt>
                <c:pt idx="13" formatCode="#,##0">
                  <c:v>1823</c:v>
                </c:pt>
                <c:pt idx="14" formatCode="#,##0">
                  <c:v>1777</c:v>
                </c:pt>
                <c:pt idx="15" formatCode="#,##0">
                  <c:v>1731</c:v>
                </c:pt>
                <c:pt idx="16" formatCode="#,##0">
                  <c:v>1803</c:v>
                </c:pt>
                <c:pt idx="17" formatCode="#,##0">
                  <c:v>1945</c:v>
                </c:pt>
                <c:pt idx="18" formatCode="#,##0">
                  <c:v>1972</c:v>
                </c:pt>
                <c:pt idx="19" formatCode="#,##0">
                  <c:v>2002</c:v>
                </c:pt>
              </c:numCache>
            </c:numRef>
          </c:val>
          <c:smooth val="1"/>
          <c:extLst>
            <c:ext xmlns:c16="http://schemas.microsoft.com/office/drawing/2014/chart" uri="{C3380CC4-5D6E-409C-BE32-E72D297353CC}">
              <c16:uniqueId val="{00000001-2719-4520-AB24-E8446D114F4D}"/>
            </c:ext>
          </c:extLst>
        </c:ser>
        <c:dLbls>
          <c:showLegendKey val="0"/>
          <c:showVal val="0"/>
          <c:showCatName val="0"/>
          <c:showSerName val="0"/>
          <c:showPercent val="0"/>
          <c:showBubbleSize val="0"/>
        </c:dLbls>
        <c:smooth val="0"/>
        <c:axId val="783870111"/>
        <c:axId val="783869695"/>
      </c:lineChart>
      <c:catAx>
        <c:axId val="78387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83869695"/>
        <c:crosses val="autoZero"/>
        <c:auto val="1"/>
        <c:lblAlgn val="ctr"/>
        <c:lblOffset val="100"/>
        <c:noMultiLvlLbl val="0"/>
      </c:catAx>
      <c:valAx>
        <c:axId val="783869695"/>
        <c:scaling>
          <c:orientation val="minMax"/>
          <c:max val="2200"/>
          <c:min val="8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3870111"/>
        <c:crosses val="autoZero"/>
        <c:crossBetween val="between"/>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b="1" dirty="0" smtClean="0"/>
              <a:t>Population âgée de 5 à 18 ans</a:t>
            </a:r>
            <a:endParaRPr lang="en-CA" sz="1800" b="1" dirty="0"/>
          </a:p>
        </c:rich>
      </c:tx>
      <c:layout>
        <c:manualLayout>
          <c:xMode val="edge"/>
          <c:yMode val="edge"/>
          <c:x val="0.31303400835758893"/>
          <c:y val="4.361761024952020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48380590388409"/>
          <c:y val="0.17185338438310963"/>
          <c:w val="0.79703238819223177"/>
          <c:h val="0.66985104986876642"/>
        </c:manualLayout>
      </c:layout>
      <c:lineChart>
        <c:grouping val="standard"/>
        <c:varyColors val="0"/>
        <c:ser>
          <c:idx val="0"/>
          <c:order val="0"/>
          <c:tx>
            <c:strRef>
              <c:f>Sheet3!$B$23</c:f>
              <c:strCache>
                <c:ptCount val="1"/>
                <c:pt idx="0">
                  <c:v>RMR de Moncton (axe gauche)</c:v>
                </c:pt>
              </c:strCache>
            </c:strRef>
          </c:tx>
          <c:spPr>
            <a:ln w="28575" cap="rnd">
              <a:solidFill>
                <a:srgbClr val="C00000"/>
              </a:solidFill>
              <a:round/>
            </a:ln>
            <a:effectLst/>
          </c:spPr>
          <c:marker>
            <c:symbol val="none"/>
          </c:marker>
          <c:cat>
            <c:numRef>
              <c:f>Sheet3!$C$22:$M$22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Sheet3!$C$23:$M$23</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1"/>
          <c:extLst>
            <c:ext xmlns:c16="http://schemas.microsoft.com/office/drawing/2014/chart" uri="{C3380CC4-5D6E-409C-BE32-E72D297353CC}">
              <c16:uniqueId val="{00000000-6FE5-444C-A101-1E1810DC8267}"/>
            </c:ext>
          </c:extLst>
        </c:ser>
        <c:dLbls>
          <c:showLegendKey val="0"/>
          <c:showVal val="0"/>
          <c:showCatName val="0"/>
          <c:showSerName val="0"/>
          <c:showPercent val="0"/>
          <c:showBubbleSize val="0"/>
        </c:dLbls>
        <c:marker val="1"/>
        <c:smooth val="0"/>
        <c:axId val="611063231"/>
        <c:axId val="611063647"/>
      </c:lineChart>
      <c:lineChart>
        <c:grouping val="standard"/>
        <c:varyColors val="0"/>
        <c:ser>
          <c:idx val="1"/>
          <c:order val="1"/>
          <c:tx>
            <c:strRef>
              <c:f>Sheet3!$B$24</c:f>
              <c:strCache>
                <c:ptCount val="1"/>
                <c:pt idx="0">
                  <c:v>Le reste du N.-B. (axe droit)</c:v>
                </c:pt>
              </c:strCache>
            </c:strRef>
          </c:tx>
          <c:spPr>
            <a:ln w="28575" cap="rnd">
              <a:solidFill>
                <a:schemeClr val="tx2">
                  <a:lumMod val="75000"/>
                </a:schemeClr>
              </a:solidFill>
              <a:round/>
            </a:ln>
            <a:effectLst/>
          </c:spPr>
          <c:marker>
            <c:symbol val="none"/>
          </c:marker>
          <c:cat>
            <c:numRef>
              <c:f>Sheet3!$C$22:$M$22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Sheet3!$C$24:$M$24</c:f>
              <c:numCache>
                <c:formatCode>#,##0</c:formatCode>
                <c:ptCount val="11"/>
                <c:pt idx="0">
                  <c:v>94141</c:v>
                </c:pt>
                <c:pt idx="1">
                  <c:v>92267</c:v>
                </c:pt>
                <c:pt idx="2">
                  <c:v>90266</c:v>
                </c:pt>
                <c:pt idx="3">
                  <c:v>88664</c:v>
                </c:pt>
                <c:pt idx="4">
                  <c:v>87382</c:v>
                </c:pt>
                <c:pt idx="5">
                  <c:v>86962</c:v>
                </c:pt>
                <c:pt idx="6">
                  <c:v>87200</c:v>
                </c:pt>
                <c:pt idx="7">
                  <c:v>86984</c:v>
                </c:pt>
                <c:pt idx="8">
                  <c:v>86910</c:v>
                </c:pt>
                <c:pt idx="9">
                  <c:v>87044</c:v>
                </c:pt>
                <c:pt idx="10">
                  <c:v>87229</c:v>
                </c:pt>
              </c:numCache>
            </c:numRef>
          </c:val>
          <c:smooth val="1"/>
          <c:extLst>
            <c:ext xmlns:c16="http://schemas.microsoft.com/office/drawing/2014/chart" uri="{C3380CC4-5D6E-409C-BE32-E72D297353CC}">
              <c16:uniqueId val="{00000001-6FE5-444C-A101-1E1810DC8267}"/>
            </c:ext>
          </c:extLst>
        </c:ser>
        <c:dLbls>
          <c:showLegendKey val="0"/>
          <c:showVal val="0"/>
          <c:showCatName val="0"/>
          <c:showSerName val="0"/>
          <c:showPercent val="0"/>
          <c:showBubbleSize val="0"/>
        </c:dLbls>
        <c:marker val="1"/>
        <c:smooth val="0"/>
        <c:axId val="639135311"/>
        <c:axId val="639131567"/>
      </c:lineChart>
      <c:catAx>
        <c:axId val="61106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063647"/>
        <c:crosses val="autoZero"/>
        <c:auto val="1"/>
        <c:lblAlgn val="ctr"/>
        <c:lblOffset val="100"/>
        <c:noMultiLvlLbl val="0"/>
      </c:catAx>
      <c:valAx>
        <c:axId val="611063647"/>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1063231"/>
        <c:crosses val="autoZero"/>
        <c:crossBetween val="between"/>
      </c:valAx>
      <c:valAx>
        <c:axId val="639131567"/>
        <c:scaling>
          <c:orientation val="minMax"/>
          <c:min val="86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9135311"/>
        <c:crosses val="max"/>
        <c:crossBetween val="between"/>
      </c:valAx>
      <c:catAx>
        <c:axId val="639135311"/>
        <c:scaling>
          <c:orientation val="minMax"/>
        </c:scaling>
        <c:delete val="1"/>
        <c:axPos val="b"/>
        <c:numFmt formatCode="General" sourceLinked="1"/>
        <c:majorTickMark val="out"/>
        <c:minorTickMark val="none"/>
        <c:tickLblPos val="nextTo"/>
        <c:crossAx val="639131567"/>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smtClean="0"/>
              <a:t>Emploi par secteur</a:t>
            </a:r>
          </a:p>
          <a:p>
            <a:pPr>
              <a:defRPr/>
            </a:pPr>
            <a:r>
              <a:rPr lang="fr-FR" sz="1800" b="1" dirty="0" smtClean="0"/>
              <a:t>(Moyenne sur 2 ans)</a:t>
            </a:r>
            <a:endParaRPr lang="en-CA" sz="1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95481019032216E-2"/>
          <c:y val="0.17711029891547719"/>
          <c:w val="0.92020355689834188"/>
          <c:h val="0.56822045282986677"/>
        </c:manualLayout>
      </c:layout>
      <c:barChart>
        <c:barDir val="col"/>
        <c:grouping val="clustered"/>
        <c:varyColors val="0"/>
        <c:ser>
          <c:idx val="0"/>
          <c:order val="0"/>
          <c:tx>
            <c:strRef>
              <c:f>Sheet4!$B$51</c:f>
              <c:strCache>
                <c:ptCount val="1"/>
                <c:pt idx="0">
                  <c:v>2001-02</c:v>
                </c:pt>
              </c:strCache>
            </c:strRef>
          </c:tx>
          <c:spPr>
            <a:solidFill>
              <a:schemeClr val="bg2">
                <a:lumMod val="75000"/>
              </a:schemeClr>
            </a:solidFill>
            <a:ln>
              <a:noFill/>
            </a:ln>
            <a:effectLst/>
          </c:spPr>
          <c:invertIfNegative val="0"/>
          <c:cat>
            <c:strRef>
              <c:f>Sheet4!$A$52:$A$54</c:f>
              <c:strCache>
                <c:ptCount val="3"/>
                <c:pt idx="0">
                  <c:v>Secteur public</c:v>
                </c:pt>
                <c:pt idx="1">
                  <c:v>Commerce, transport et entreposage, alimentation et hébergement</c:v>
                </c:pt>
                <c:pt idx="2">
                  <c:v>Autre</c:v>
                </c:pt>
              </c:strCache>
            </c:strRef>
          </c:cat>
          <c:val>
            <c:numRef>
              <c:f>Sheet4!$B$52:$B$54</c:f>
              <c:numCache>
                <c:formatCode>General</c:formatCode>
                <c:ptCount val="3"/>
                <c:pt idx="0">
                  <c:v>14.45</c:v>
                </c:pt>
                <c:pt idx="1">
                  <c:v>22.05</c:v>
                </c:pt>
                <c:pt idx="2">
                  <c:v>27.699999999999996</c:v>
                </c:pt>
              </c:numCache>
            </c:numRef>
          </c:val>
          <c:extLst>
            <c:ext xmlns:c16="http://schemas.microsoft.com/office/drawing/2014/chart" uri="{C3380CC4-5D6E-409C-BE32-E72D297353CC}">
              <c16:uniqueId val="{00000000-81F5-401F-B729-D560E4272957}"/>
            </c:ext>
          </c:extLst>
        </c:ser>
        <c:ser>
          <c:idx val="1"/>
          <c:order val="1"/>
          <c:tx>
            <c:strRef>
              <c:f>Sheet4!$C$51</c:f>
              <c:strCache>
                <c:ptCount val="1"/>
                <c:pt idx="0">
                  <c:v>2010-11</c:v>
                </c:pt>
              </c:strCache>
            </c:strRef>
          </c:tx>
          <c:spPr>
            <a:solidFill>
              <a:srgbClr val="0070C0"/>
            </a:solidFill>
            <a:ln>
              <a:noFill/>
            </a:ln>
            <a:effectLst/>
          </c:spPr>
          <c:invertIfNegative val="0"/>
          <c:cat>
            <c:strRef>
              <c:f>Sheet4!$A$52:$A$54</c:f>
              <c:strCache>
                <c:ptCount val="3"/>
                <c:pt idx="0">
                  <c:v>Secteur public</c:v>
                </c:pt>
                <c:pt idx="1">
                  <c:v>Commerce, transport et entreposage, alimentation et hébergement</c:v>
                </c:pt>
                <c:pt idx="2">
                  <c:v>Autre</c:v>
                </c:pt>
              </c:strCache>
            </c:strRef>
          </c:cat>
          <c:val>
            <c:numRef>
              <c:f>Sheet4!$C$52:$C$54</c:f>
              <c:numCache>
                <c:formatCode>General</c:formatCode>
                <c:ptCount val="3"/>
                <c:pt idx="0">
                  <c:v>18</c:v>
                </c:pt>
                <c:pt idx="1">
                  <c:v>22.65</c:v>
                </c:pt>
                <c:pt idx="2">
                  <c:v>31.65</c:v>
                </c:pt>
              </c:numCache>
            </c:numRef>
          </c:val>
          <c:extLst>
            <c:ext xmlns:c16="http://schemas.microsoft.com/office/drawing/2014/chart" uri="{C3380CC4-5D6E-409C-BE32-E72D297353CC}">
              <c16:uniqueId val="{00000001-81F5-401F-B729-D560E4272957}"/>
            </c:ext>
          </c:extLst>
        </c:ser>
        <c:ser>
          <c:idx val="2"/>
          <c:order val="2"/>
          <c:tx>
            <c:strRef>
              <c:f>Sheet4!$D$51</c:f>
              <c:strCache>
                <c:ptCount val="1"/>
                <c:pt idx="0">
                  <c:v>2018-19</c:v>
                </c:pt>
              </c:strCache>
            </c:strRef>
          </c:tx>
          <c:spPr>
            <a:solidFill>
              <a:srgbClr val="C00000"/>
            </a:solidFill>
            <a:ln>
              <a:noFill/>
            </a:ln>
            <a:effectLst/>
          </c:spPr>
          <c:invertIfNegative val="0"/>
          <c:cat>
            <c:strRef>
              <c:f>Sheet4!$A$52:$A$54</c:f>
              <c:strCache>
                <c:ptCount val="3"/>
                <c:pt idx="0">
                  <c:v>Secteur public</c:v>
                </c:pt>
                <c:pt idx="1">
                  <c:v>Commerce, transport et entreposage, alimentation et hébergement</c:v>
                </c:pt>
                <c:pt idx="2">
                  <c:v>Autre</c:v>
                </c:pt>
              </c:strCache>
            </c:strRef>
          </c:cat>
          <c:val>
            <c:numRef>
              <c:f>Sheet4!$D$52:$D$54</c:f>
              <c:numCache>
                <c:formatCode>General</c:formatCode>
                <c:ptCount val="3"/>
                <c:pt idx="0">
                  <c:v>23.65</c:v>
                </c:pt>
                <c:pt idx="1">
                  <c:v>24.95</c:v>
                </c:pt>
                <c:pt idx="2">
                  <c:v>32.45000000000001</c:v>
                </c:pt>
              </c:numCache>
            </c:numRef>
          </c:val>
          <c:extLst>
            <c:ext xmlns:c16="http://schemas.microsoft.com/office/drawing/2014/chart" uri="{C3380CC4-5D6E-409C-BE32-E72D297353CC}">
              <c16:uniqueId val="{00000002-81F5-401F-B729-D560E4272957}"/>
            </c:ext>
          </c:extLst>
        </c:ser>
        <c:dLbls>
          <c:showLegendKey val="0"/>
          <c:showVal val="0"/>
          <c:showCatName val="0"/>
          <c:showSerName val="0"/>
          <c:showPercent val="0"/>
          <c:showBubbleSize val="0"/>
        </c:dLbls>
        <c:gapWidth val="219"/>
        <c:overlap val="-27"/>
        <c:axId val="611059487"/>
        <c:axId val="611059903"/>
      </c:barChart>
      <c:catAx>
        <c:axId val="61105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1059903"/>
        <c:crosses val="autoZero"/>
        <c:auto val="1"/>
        <c:lblAlgn val="ctr"/>
        <c:lblOffset val="100"/>
        <c:noMultiLvlLbl val="0"/>
      </c:catAx>
      <c:valAx>
        <c:axId val="611059903"/>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0594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Estimation des dépenses de santé supplémentaires annuelles induites par le vieillissement par rapport à 2020 Nouveau-Brunswick (2017 M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005320642220253E-2"/>
          <c:y val="0.20648442991611141"/>
          <c:w val="0.87656626962376727"/>
          <c:h val="0.68291023907390069"/>
        </c:manualLayout>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41916"/>
            <a:ext cx="4656137" cy="4409008"/>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1032084120"/>
              </p:ext>
            </p:extLst>
          </p:nvPr>
        </p:nvGraphicFramePr>
        <p:xfrm>
          <a:off x="943697" y="668020"/>
          <a:ext cx="5610225" cy="55145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6FAC109-1611-47FF-9D0A-B80FFE0BCDAB}"/>
              </a:ext>
            </a:extLst>
          </p:cNvPr>
          <p:cNvSpPr txBox="1"/>
          <p:nvPr/>
        </p:nvSpPr>
        <p:spPr>
          <a:xfrm>
            <a:off x="1246909" y="6350924"/>
            <a:ext cx="8952807" cy="369332"/>
          </a:xfrm>
          <a:prstGeom prst="rect">
            <a:avLst/>
          </a:prstGeom>
          <a:noFill/>
        </p:spPr>
        <p:txBody>
          <a:bodyPr wrap="square" rtlCol="0">
            <a:spAutoFit/>
          </a:bodyPr>
          <a:lstStyle/>
          <a:p>
            <a:r>
              <a:rPr lang="fr-FR" sz="900" dirty="0"/>
              <a:t>Source: 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195537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77500" lnSpcReduction="20000"/>
          </a:bodyPr>
          <a:lstStyle/>
          <a:p>
            <a:pPr marL="0" lvl="0" indent="0">
              <a:spcBef>
                <a:spcPts val="0"/>
              </a:spcBef>
            </a:pPr>
            <a:r>
              <a:rPr lang="fr-FR" sz="2800" b="1" dirty="0"/>
              <a:t>La bonne nouvelle: les immigrants s'installent également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lnSpcReduction="10000"/>
          </a:bodyPr>
          <a:lstStyle/>
          <a:p>
            <a:pPr marL="0" lvl="0" indent="0">
              <a:lnSpc>
                <a:spcPct val="100000"/>
              </a:lnSpc>
              <a:spcBef>
                <a:spcPts val="0"/>
              </a:spcBef>
            </a:pPr>
            <a:r>
              <a:rPr lang="fr-FR" sz="2000" dirty="0"/>
              <a:t>En 2017, seulement 360 immigrants se sont installés à l'extérieur des sept centres urbains du Nouveau-Brunswick.</a:t>
            </a:r>
          </a:p>
          <a:p>
            <a:pPr marL="0" lvl="0" indent="0">
              <a:lnSpc>
                <a:spcPct val="100000"/>
              </a:lnSpc>
              <a:spcBef>
                <a:spcPts val="0"/>
              </a:spcBef>
            </a:pPr>
            <a:endParaRPr lang="fr-FR" sz="2000" dirty="0"/>
          </a:p>
          <a:p>
            <a:pPr marL="0" lvl="0" indent="0">
              <a:lnSpc>
                <a:spcPct val="100000"/>
              </a:lnSpc>
              <a:spcBef>
                <a:spcPts val="0"/>
              </a:spcBef>
            </a:pPr>
            <a:r>
              <a:rPr lang="fr-FR" sz="2000" dirty="0"/>
              <a:t>En 2019, près de 1100 l'ont fait - un taux de croissance presque triple.</a:t>
            </a:r>
          </a:p>
          <a:p>
            <a:pPr marL="0" lvl="0" indent="0">
              <a:lnSpc>
                <a:spcPct val="100000"/>
              </a:lnSpc>
              <a:spcBef>
                <a:spcPts val="0"/>
              </a:spcBef>
            </a:pPr>
            <a:endParaRPr lang="fr-FR" sz="2000" dirty="0"/>
          </a:p>
          <a:p>
            <a:pPr marL="0" lvl="0" indent="0">
              <a:lnSpc>
                <a:spcPct val="100000"/>
              </a:lnSpc>
              <a:spcBef>
                <a:spcPts val="0"/>
              </a:spcBef>
            </a:pPr>
            <a:r>
              <a:rPr lang="fr-FR" sz="2000" dirty="0"/>
              <a:t>Covid-19 a eu un impact sur l'apport de 2020.</a:t>
            </a:r>
          </a:p>
          <a:p>
            <a:pPr marL="0" lvl="0" indent="0">
              <a:lnSpc>
                <a:spcPct val="100000"/>
              </a:lnSpc>
              <a:spcBef>
                <a:spcPts val="0"/>
              </a:spcBef>
            </a:pPr>
            <a:endParaRPr lang="fr-FR" sz="2000" dirty="0"/>
          </a:p>
          <a:p>
            <a:pPr marL="0" lvl="0" indent="0">
              <a:lnSpc>
                <a:spcPct val="100000"/>
              </a:lnSpc>
              <a:spcBef>
                <a:spcPts val="0"/>
              </a:spcBef>
            </a:pPr>
            <a:r>
              <a:rPr lang="fr-FR" sz="2000" dirty="0"/>
              <a:t>La RMR de Moncton a attiré en moyenne 1 400 immigrants par année au cours des cinq dernières années.</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 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de la maternelle à la 12e année</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Plaidoyer pour un plan: faire croître la population de la maternelle à la 12e année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Moncton et à Moncton.</a:t>
            </a: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les inscriptions de la maternelle à la 12e année</a:t>
            </a:r>
          </a:p>
          <a:p>
            <a:pPr marL="0" lvl="0" indent="0">
              <a:spcBef>
                <a:spcPts val="0"/>
              </a:spcBef>
            </a:pPr>
            <a:r>
              <a:rPr lang="fr-FR" b="1" dirty="0"/>
              <a:t>En supposant une augmentation significative de l'immigration</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Les projections de croissance démographique de la région de Moncton</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lnSpcReduction="20000"/>
          </a:bodyPr>
          <a:lstStyle/>
          <a:p>
            <a:pPr marL="269875" indent="-41275">
              <a:tabLst>
                <a:tab pos="269875" algn="l"/>
              </a:tabLst>
            </a:pPr>
            <a:r>
              <a:rPr lang="fr-FR" sz="3200" b="1" dirty="0"/>
              <a:t>Pourquoi la région a-t-elle besoin d'augmenter sa population?</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normAutofit lnSpcReduction="10000"/>
          </a:bodyPr>
          <a:lstStyle/>
          <a:p>
            <a:r>
              <a:rPr lang="fr-FR" dirty="0"/>
              <a:t>De nombreuses industries d'importance stratégique</a:t>
            </a:r>
          </a:p>
          <a:p>
            <a:r>
              <a:rPr lang="fr-FR" dirty="0"/>
              <a:t>De nouvelles opportunités de croissance</a:t>
            </a:r>
          </a:p>
          <a:p>
            <a:r>
              <a:rPr lang="fr-FR" dirty="0"/>
              <a:t>Plus de 5000 entreprises actuelles</a:t>
            </a:r>
          </a:p>
          <a:p>
            <a:r>
              <a:rPr lang="fr-FR" dirty="0"/>
              <a:t>Risque que beaucoup quitteraient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de la région de Moncton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smtClean="0"/>
              <a:t>Trois</a:t>
            </a:r>
            <a:r>
              <a:rPr lang="en-CA" sz="2400" b="1" dirty="0" smtClean="0"/>
              <a:t> </a:t>
            </a:r>
            <a:r>
              <a:rPr lang="en-CA" sz="2400" b="1" dirty="0" err="1" smtClean="0"/>
              <a:t>scénarios</a:t>
            </a:r>
            <a:r>
              <a:rPr lang="en-CA" sz="2400" b="1" dirty="0" smtClean="0"/>
              <a:t>:</a:t>
            </a:r>
            <a:endParaRPr lang="en-CA" sz="2400" b="1" dirty="0"/>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à la région</a:t>
            </a:r>
            <a:r>
              <a:rPr lang="en-CA" sz="2000" dirty="0" smtClean="0"/>
              <a:t>.</a:t>
            </a:r>
            <a:endParaRPr lang="en-CA" sz="2000" dirty="0"/>
          </a:p>
          <a:p>
            <a:pPr marL="269875" indent="-41275">
              <a:lnSpc>
                <a:spcPct val="100000"/>
              </a:lnSpc>
              <a:spcBef>
                <a:spcPts val="2400"/>
              </a:spcBef>
            </a:pPr>
            <a:r>
              <a:rPr lang="fr-FR" b="1" dirty="0"/>
              <a:t>Scénario 1: trajectoire actuelle de la population.</a:t>
            </a:r>
          </a:p>
          <a:p>
            <a:pPr marL="269875" indent="-41275">
              <a:lnSpc>
                <a:spcPct val="100000"/>
              </a:lnSpc>
              <a:spcBef>
                <a:spcPts val="2400"/>
              </a:spcBef>
            </a:pPr>
            <a:r>
              <a:rPr lang="fr-FR" b="1" dirty="0"/>
              <a:t>Scénario 2: La croissance démographique est nécessaire pour maintenir la taille actuelle de la main-d'œuvre.</a:t>
            </a:r>
          </a:p>
          <a:p>
            <a:pPr marL="269875" indent="-41275">
              <a:lnSpc>
                <a:spcPct val="100000"/>
              </a:lnSpc>
              <a:spcBef>
                <a:spcPts val="2400"/>
              </a:spcBef>
            </a:pPr>
            <a:r>
              <a:rPr lang="fr-FR" b="1" dirty="0"/>
              <a:t>Scénario 3: La croissance démographique est nécessaire pour accroître la main-d'œuvre à un taux annuel moyen de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429158" y="6550223"/>
            <a:ext cx="4762842" cy="307777"/>
          </a:xfrm>
          <a:prstGeom prst="rect">
            <a:avLst/>
          </a:prstGeom>
          <a:noFill/>
        </p:spPr>
        <p:txBody>
          <a:bodyPr wrap="none" rtlCol="0">
            <a:spAutoFit/>
          </a:bodyPr>
          <a:lstStyle/>
          <a:p>
            <a:r>
              <a:rPr lang="en-CA" dirty="0" smtClean="0"/>
              <a:t>*</a:t>
            </a:r>
            <a:r>
              <a:rPr lang="fr-FR" dirty="0"/>
              <a:t>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de la région de Moncton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fontScale="92500" lnSpcReduction="20000"/>
          </a:bodyPr>
          <a:lstStyle/>
          <a:p>
            <a:pPr marL="269875" indent="-41275">
              <a:lnSpc>
                <a:spcPct val="100000"/>
              </a:lnSpc>
            </a:pPr>
            <a:r>
              <a:rPr lang="en-CA" sz="2400" b="1" dirty="0" err="1"/>
              <a:t>Pourquoi</a:t>
            </a:r>
            <a:r>
              <a:rPr lang="en-CA" sz="2400" b="1" dirty="0"/>
              <a:t> </a:t>
            </a:r>
            <a:r>
              <a:rPr lang="en-CA" sz="2400" b="1" dirty="0" err="1"/>
              <a:t>ces</a:t>
            </a:r>
            <a:r>
              <a:rPr lang="en-CA" sz="2400" b="1" dirty="0"/>
              <a:t> </a:t>
            </a:r>
            <a:r>
              <a:rPr lang="en-CA" sz="2400" b="1" dirty="0" err="1"/>
              <a:t>trois</a:t>
            </a:r>
            <a:r>
              <a:rPr lang="en-CA" sz="2400" b="1" dirty="0"/>
              <a:t> </a:t>
            </a:r>
            <a:r>
              <a:rPr lang="en-CA" sz="2400" b="1" dirty="0" err="1"/>
              <a:t>scénarios</a:t>
            </a:r>
            <a:r>
              <a:rPr lang="en-CA" sz="2400" b="1" dirty="0"/>
              <a:t>?</a:t>
            </a:r>
            <a:endParaRPr lang="en-CA" sz="2000" dirty="0"/>
          </a:p>
          <a:p>
            <a:pPr marL="269875" indent="-41275">
              <a:lnSpc>
                <a:spcPct val="100000"/>
              </a:lnSpc>
              <a:spcBef>
                <a:spcPts val="2400"/>
              </a:spcBef>
            </a:pPr>
            <a:r>
              <a:rPr lang="fr-FR" b="1" dirty="0"/>
              <a:t>Scénario 1: trajectoire actuelle de la population</a:t>
            </a:r>
            <a:r>
              <a:rPr lang="en-CA" b="1" dirty="0" smtClean="0"/>
              <a:t>. </a:t>
            </a:r>
            <a:endParaRPr lang="en-CA" b="1" dirty="0"/>
          </a:p>
          <a:p>
            <a:pPr marL="514350" indent="-285750">
              <a:lnSpc>
                <a:spcPct val="100000"/>
              </a:lnSpc>
              <a:spcBef>
                <a:spcPts val="600"/>
              </a:spcBef>
              <a:buFont typeface="Arial" panose="020B0604020202020204" pitchFamily="34" charset="0"/>
              <a:buChar char="•"/>
            </a:pPr>
            <a:r>
              <a:rPr lang="fr-FR" dirty="0"/>
              <a:t>Pour montrer la trajectoire actuelle de la population de la RMR de Moncton (alerte spoiler - c'est vraiment bien</a:t>
            </a:r>
            <a:r>
              <a:rPr lang="en-CA" dirty="0" smtClean="0"/>
              <a:t>).</a:t>
            </a:r>
            <a:endParaRPr lang="en-CA" dirty="0"/>
          </a:p>
          <a:p>
            <a:pPr marL="269875" indent="-41275" algn="just">
              <a:lnSpc>
                <a:spcPct val="100000"/>
              </a:lnSpc>
              <a:spcBef>
                <a:spcPts val="2400"/>
              </a:spcBef>
            </a:pPr>
            <a:r>
              <a:rPr lang="fr-FR" b="1" dirty="0"/>
              <a:t>Scénario 2: Croissance démographique nécessaire pour maintenir la taille actuelle de la main-d'œuvre</a:t>
            </a:r>
            <a:r>
              <a:rPr lang="en-CA" b="1" dirty="0" smtClean="0"/>
              <a:t>. </a:t>
            </a:r>
            <a:endParaRPr lang="en-CA" b="1" dirty="0"/>
          </a:p>
          <a:p>
            <a:pPr marL="514350" indent="-285750" algn="just">
              <a:lnSpc>
                <a:spcPct val="100000"/>
              </a:lnSpc>
              <a:spcBef>
                <a:spcPts val="600"/>
              </a:spcBef>
              <a:buFont typeface="Arial" panose="020B0604020202020204" pitchFamily="34" charset="0"/>
              <a:buChar char="•"/>
            </a:pPr>
            <a:r>
              <a:rPr lang="fr-FR" dirty="0"/>
              <a:t>Montrer quel niveau de croissance démographique est nécessaire simplement pour conserver la même taille de main-d'œuvre</a:t>
            </a:r>
            <a:r>
              <a:rPr lang="en-CA" dirty="0" smtClean="0"/>
              <a:t>.</a:t>
            </a:r>
            <a:endParaRPr lang="en-CA" dirty="0"/>
          </a:p>
          <a:p>
            <a:pPr marL="269875" indent="-41275">
              <a:lnSpc>
                <a:spcPct val="100000"/>
              </a:lnSpc>
              <a:spcBef>
                <a:spcPts val="2400"/>
              </a:spcBef>
            </a:pPr>
            <a:r>
              <a:rPr lang="fr-FR" b="1" dirty="0"/>
              <a:t>Scénario 3: Croissance démographique nécessaire pour accroître la main-d'œuvre à un taux annuel moyen de 0,5%</a:t>
            </a:r>
            <a:r>
              <a:rPr lang="en-CA" b="1" dirty="0" smtClean="0"/>
              <a:t>.</a:t>
            </a:r>
            <a:endParaRPr lang="en-CA" b="1" dirty="0"/>
          </a:p>
          <a:p>
            <a:pPr marL="514350" indent="-285750">
              <a:lnSpc>
                <a:spcPct val="100000"/>
              </a:lnSpc>
              <a:spcBef>
                <a:spcPts val="600"/>
              </a:spcBef>
              <a:buFont typeface="Arial" panose="020B0604020202020204" pitchFamily="34" charset="0"/>
              <a:buChar char="•"/>
            </a:pPr>
            <a:r>
              <a:rPr lang="fr-FR" dirty="0"/>
              <a:t>Montrer quel niveau de croissance démographique est nécessaire si la région veut augmenter sa main-d'œuvre de manière modérée</a:t>
            </a:r>
            <a:r>
              <a:rPr lang="en-CA" dirty="0" smtClean="0"/>
              <a:t>.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3" y="6551109"/>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fr-FR" sz="3200" b="1" dirty="0"/>
              <a:t>Scénarios de croissance démographique de la région de Moncton</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défi démographique de la région de Moncton</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4257068959"/>
              </p:ext>
            </p:extLst>
          </p:nvPr>
        </p:nvGraphicFramePr>
        <p:xfrm>
          <a:off x="1396329" y="332300"/>
          <a:ext cx="9701598" cy="6843029"/>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augmente de 27% à 201 200 habitants.</a:t>
                      </a:r>
                    </a:p>
                    <a:p>
                      <a:pPr algn="l" fontAlgn="b"/>
                      <a:r>
                        <a:rPr lang="fr-FR" sz="2200" u="none" strike="noStrike" dirty="0" smtClean="0">
                          <a:effectLst/>
                          <a:latin typeface="Inter" panose="020B0604020202020204" charset="0"/>
                          <a:ea typeface="Inter" panose="020B0604020202020204" charset="0"/>
                        </a:rPr>
                        <a:t>L'effectif augmente de 21%, passant de 87700 à 106200</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fr-FR" sz="2200" b="0" i="0" u="none" strike="noStrike" dirty="0" smtClean="0">
                          <a:solidFill>
                            <a:srgbClr val="000000"/>
                          </a:solidFill>
                          <a:effectLst/>
                          <a:latin typeface="Inter" panose="020B0604020202020204" charset="0"/>
                          <a:ea typeface="Inter" panose="020B0604020202020204" charset="0"/>
                        </a:rPr>
                        <a:t>Une forte augmentation de la main-d'œuvre signifie une croissance potentielle beaucoup plus importante dans les industries axées sur l'exportation ainsi que dans les industries axées sur le local</a:t>
                      </a:r>
                      <a:r>
                        <a:rPr lang="en-US" sz="2200" b="0" i="0" u="none" strike="noStrike" dirty="0" smtClean="0">
                          <a:solidFill>
                            <a:srgbClr val="000000"/>
                          </a:solidFill>
                          <a:effectLst/>
                          <a:latin typeface="Inter" panose="020B0604020202020204" charset="0"/>
                          <a:ea typeface="Inter" panose="020B0604020202020204" charset="0"/>
                        </a:rPr>
                        <a:t>. </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512832740"/>
              </p:ext>
            </p:extLst>
          </p:nvPr>
        </p:nvGraphicFramePr>
        <p:xfrm>
          <a:off x="1194199" y="303423"/>
          <a:ext cx="10375368" cy="6555617"/>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l'effectif (estimation 87 700)</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doit augmenter de 9,9% (+15 800).</a:t>
                      </a:r>
                    </a:p>
                    <a:p>
                      <a:pPr algn="l" fontAlgn="b"/>
                      <a:r>
                        <a:rPr lang="fr-FR" sz="2200" u="none" strike="noStrike" dirty="0" smtClean="0">
                          <a:effectLst/>
                          <a:latin typeface="Inter" panose="020B0604020202020204" charset="0"/>
                          <a:ea typeface="Inter" panose="020B0604020202020204" charset="0"/>
                        </a:rPr>
                        <a:t>L'effectif reste à 87 700 personnes.</a:t>
                      </a:r>
                    </a:p>
                    <a:p>
                      <a:pPr algn="l" fontAlgn="b"/>
                      <a:r>
                        <a:rPr lang="fr-FR" sz="2200" u="none" strike="noStrike" dirty="0" smtClean="0">
                          <a:effectLst/>
                          <a:latin typeface="Inter" panose="020B0604020202020204" charset="0"/>
                          <a:ea typeface="Inter" panose="020B0604020202020204" charset="0"/>
                        </a:rPr>
                        <a:t>Cela représenterait une baisse significative par rapport au taux de croissance actuellement prévu (de 1,3% à 0,5% par an</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d'autres industries - y compris les industries axées sur l'exportation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(informatique, tourisme, autres services, etc.</a:t>
                      </a:r>
                      <a:r>
                        <a:rPr lang="en-CA" sz="2200" u="none" strike="noStrike" dirty="0" smtClean="0">
                          <a:effectLst/>
                          <a:latin typeface="Inter" panose="020B0604020202020204" charset="0"/>
                          <a:ea typeface="Inter" panose="020B0604020202020204" charset="0"/>
                        </a:rPr>
                        <a:t>.)</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268793862"/>
              </p:ext>
            </p:extLst>
          </p:nvPr>
        </p:nvGraphicFramePr>
        <p:xfrm>
          <a:off x="1396329" y="332299"/>
          <a:ext cx="10375368" cy="6315815"/>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augmente de 18,3% (+29 100).</a:t>
                      </a:r>
                    </a:p>
                    <a:p>
                      <a:pPr algn="l" fontAlgn="b"/>
                      <a:r>
                        <a:rPr lang="fr-FR" sz="2200" u="none" strike="noStrike" dirty="0" smtClean="0">
                          <a:effectLst/>
                          <a:latin typeface="Inter" panose="020B0604020202020204" charset="0"/>
                          <a:ea typeface="Inter" panose="020B0604020202020204" charset="0"/>
                        </a:rPr>
                        <a:t>L'effectif augmente de 8 700 à 96 400.</a:t>
                      </a:r>
                    </a:p>
                    <a:p>
                      <a:pPr algn="l" fontAlgn="b"/>
                      <a:r>
                        <a:rPr lang="fr-FR" sz="2200" u="none" strike="noStrike" dirty="0" smtClean="0">
                          <a:effectLst/>
                          <a:latin typeface="Inter" panose="020B0604020202020204" charset="0"/>
                          <a:ea typeface="Inter" panose="020B0604020202020204" charset="0"/>
                        </a:rPr>
                        <a:t>Nécessiterait un pop. taux de croissance de 0,9% par an</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région dispose de la main-d'œuvre pour répondre à la demande attendue de services locaux</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b="0" i="0" u="none" strike="noStrike" dirty="0" smtClean="0">
                          <a:solidFill>
                            <a:srgbClr val="000000"/>
                          </a:solidFill>
                          <a:effectLst/>
                          <a:latin typeface="Inter" panose="020B0604020202020204" charset="0"/>
                          <a:ea typeface="Inter" panose="020B0604020202020204" charset="0"/>
                        </a:rPr>
                        <a:t>… Et la main-d'œuvre pour développer de nouvelles industries, mais pas autant de croissance économique que la trajectoire actuelle</a:t>
                      </a:r>
                      <a:r>
                        <a:rPr lang="en-US" sz="2200" b="0" i="0" u="none" strike="noStrike" dirty="0" smtClean="0">
                          <a:solidFill>
                            <a:srgbClr val="000000"/>
                          </a:solidFill>
                          <a:effectLst/>
                          <a:latin typeface="Inter" panose="020B0604020202020204" charset="0"/>
                          <a:ea typeface="Inter" panose="020B0604020202020204" charset="0"/>
                        </a:rPr>
                        <a:t>. </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de la région de Moncton prévoit de 2020 à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lnSpcReduction="10000"/>
          </a:bodyPr>
          <a:lstStyle/>
          <a:p>
            <a:pPr marL="269875" indent="-41275">
              <a:lnSpc>
                <a:spcPct val="100000"/>
              </a:lnSpc>
              <a:spcBef>
                <a:spcPts val="2400"/>
              </a:spcBef>
              <a:spcAft>
                <a:spcPts val="1200"/>
              </a:spcAft>
            </a:pPr>
            <a:r>
              <a:rPr lang="fr-FR" sz="2400" dirty="0"/>
              <a:t>Continuez à faire ce que vous faites - cap et vitesse actuels.</a:t>
            </a:r>
          </a:p>
          <a:p>
            <a:pPr marL="269875" indent="-41275">
              <a:lnSpc>
                <a:spcPct val="100000"/>
              </a:lnSpc>
              <a:spcBef>
                <a:spcPts val="2400"/>
              </a:spcBef>
              <a:spcAft>
                <a:spcPts val="1200"/>
              </a:spcAft>
            </a:pPr>
            <a:r>
              <a:rPr lang="fr-FR" sz="2400" dirty="0" smtClean="0"/>
              <a:t>Comprendre </a:t>
            </a:r>
            <a:r>
              <a:rPr lang="fr-FR" sz="2400" dirty="0"/>
              <a:t>que la région peut s'attendre à une croissance démographique moindre de la migration </a:t>
            </a:r>
            <a:r>
              <a:rPr lang="fr-FR" sz="2400" dirty="0" err="1"/>
              <a:t>intraprovinciale</a:t>
            </a:r>
            <a:r>
              <a:rPr lang="fr-FR" sz="2400" dirty="0"/>
              <a:t> et de la croissance naturelle de la population. La plus grande partie de la croissance démographique proviendra d'attirer des gens de l'extérieur du Nouveau-Brunswick.</a:t>
            </a:r>
          </a:p>
          <a:p>
            <a:pPr marL="269875" indent="-41275">
              <a:lnSpc>
                <a:spcPct val="100000"/>
              </a:lnSpc>
              <a:spcBef>
                <a:spcPts val="2400"/>
              </a:spcBef>
              <a:spcAft>
                <a:spcPts val="1200"/>
              </a:spcAft>
            </a:pPr>
            <a:r>
              <a:rPr lang="fr-FR" sz="2400" dirty="0"/>
              <a:t>S'assurer qu'il existe de bonnes options de logement pour les personnes qui s'installent dans la région</a:t>
            </a:r>
            <a:r>
              <a:rPr lang="en-CA" sz="2400" dirty="0" smtClean="0"/>
              <a:t>.</a:t>
            </a:r>
            <a:endParaRPr lang="en-CA" sz="2400" dirty="0"/>
          </a:p>
        </p:txBody>
      </p:sp>
    </p:spTree>
    <p:extLst>
      <p:ext uri="{BB962C8B-B14F-4D97-AF65-F5344CB8AC3E}">
        <p14:creationId xmlns:p14="http://schemas.microsoft.com/office/powerpoint/2010/main" val="239992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plan de croissance démographique de la région de Moncton</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r>
              <a:rPr lang="en-CA" sz="2800" b="1" dirty="0" smtClean="0"/>
              <a:t>.</a:t>
            </a:r>
            <a:endParaRPr lang="en-CA" sz="2800" b="1" dirty="0"/>
          </a:p>
          <a:p>
            <a:pPr marL="269875" indent="-41275">
              <a:lnSpc>
                <a:spcPct val="100000"/>
              </a:lnSpc>
              <a:tabLst>
                <a:tab pos="182563" algn="l"/>
              </a:tabLst>
            </a:pP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r>
              <a:rPr lang="en-CA" dirty="0" smtClean="0"/>
              <a:t>.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92500" lnSpcReduction="10000"/>
          </a:bodyPr>
          <a:lstStyle/>
          <a:p>
            <a:pPr>
              <a:lnSpc>
                <a:spcPct val="100000"/>
              </a:lnSpc>
            </a:pPr>
            <a:r>
              <a:rPr lang="fr-FR" sz="3200" b="1" dirty="0"/>
              <a:t>Pas seulement un plan de croissance démographique, les communautés ont besoin d’un </a:t>
            </a:r>
            <a:r>
              <a:rPr lang="fr-FR" sz="3200" b="1" dirty="0" smtClean="0"/>
              <a:t>«plan d’affaires» </a:t>
            </a:r>
            <a:r>
              <a:rPr lang="fr-FR" sz="3200" b="1" dirty="0"/>
              <a:t>plus complet</a:t>
            </a:r>
            <a:endParaRPr lang="en-US" sz="3200" b="1" dirty="0"/>
          </a:p>
          <a:p>
            <a:pPr>
              <a:lnSpc>
                <a:spcPct val="100000"/>
              </a:lnSpc>
              <a:spcBef>
                <a:spcPts val="600"/>
              </a:spcBef>
              <a:spcAft>
                <a:spcPts val="2400"/>
              </a:spcAft>
            </a:pPr>
            <a:r>
              <a:rPr lang="en-US" sz="2000" b="1" dirty="0" err="1"/>
              <a:t>Éléments</a:t>
            </a:r>
            <a:r>
              <a:rPr lang="en-US" sz="2000" b="1" dirty="0"/>
              <a:t> du </a:t>
            </a:r>
            <a:r>
              <a:rPr lang="en-US" sz="2000" b="1" dirty="0" smtClean="0"/>
              <a:t>plan </a:t>
            </a:r>
            <a:r>
              <a:rPr lang="en-US" sz="2000" b="1" dirty="0" err="1" smtClean="0"/>
              <a:t>d’affaires</a:t>
            </a:r>
            <a:r>
              <a:rPr lang="en-US" sz="2000" b="1" dirty="0" smtClean="0"/>
              <a:t>:</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s'adapter à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etc.</a:t>
            </a:r>
            <a:r>
              <a:rPr lang="en-US" sz="2000" dirty="0" smtClean="0"/>
              <a:t>)</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11485-177F-435B-863F-E688C76764B6}"/>
              </a:ext>
            </a:extLst>
          </p:cNvPr>
          <p:cNvSpPr>
            <a:spLocks noGrp="1"/>
          </p:cNvSpPr>
          <p:nvPr>
            <p:ph type="body" idx="1"/>
          </p:nvPr>
        </p:nvSpPr>
        <p:spPr>
          <a:xfrm>
            <a:off x="1384934" y="670561"/>
            <a:ext cx="10059503" cy="4991330"/>
          </a:xfrm>
        </p:spPr>
        <p:txBody>
          <a:bodyPr>
            <a:normAutofit lnSpcReduction="10000"/>
          </a:bodyPr>
          <a:lstStyle/>
          <a:p>
            <a:r>
              <a:rPr lang="fr-FR" dirty="0">
                <a:latin typeface="Century Gothic" panose="020B0502020202020204" pitchFamily="34" charset="0"/>
                <a:ea typeface="Times New Roman" panose="02020603050405020304" pitchFamily="18" charset="0"/>
                <a:cs typeface="Times New Roman" panose="02020603050405020304" pitchFamily="18" charset="0"/>
              </a:rPr>
              <a:t>Aux fins du présent rapport, les données démographiques / démographiques / industrielles de la région de la région métropolitaine de recensement (RMR) de Moncton sont utilisées (également appelées la région de Moncton dans le rapport). La RMR de Moncton comprend les villes de Moncton et Dieppe; la ville de Riverview; les villages de Dorchester, </a:t>
            </a:r>
            <a:r>
              <a:rPr lang="fr-FR" dirty="0" err="1">
                <a:latin typeface="Century Gothic" panose="020B0502020202020204" pitchFamily="34" charset="0"/>
                <a:ea typeface="Times New Roman" panose="02020603050405020304" pitchFamily="18" charset="0"/>
                <a:cs typeface="Times New Roman" panose="02020603050405020304" pitchFamily="18" charset="0"/>
              </a:rPr>
              <a:t>Hillsborough</a:t>
            </a:r>
            <a:r>
              <a:rPr lang="fr-FR" dirty="0">
                <a:latin typeface="Century Gothic" panose="020B0502020202020204" pitchFamily="34" charset="0"/>
                <a:ea typeface="Times New Roman" panose="02020603050405020304" pitchFamily="18" charset="0"/>
                <a:cs typeface="Times New Roman" panose="02020603050405020304" pitchFamily="18" charset="0"/>
              </a:rPr>
              <a:t>, </a:t>
            </a:r>
            <a:r>
              <a:rPr lang="fr-FR" dirty="0" err="1">
                <a:latin typeface="Century Gothic" panose="020B0502020202020204" pitchFamily="34" charset="0"/>
                <a:ea typeface="Times New Roman" panose="02020603050405020304" pitchFamily="18" charset="0"/>
                <a:cs typeface="Times New Roman" panose="02020603050405020304" pitchFamily="18" charset="0"/>
              </a:rPr>
              <a:t>Memramcook</a:t>
            </a:r>
            <a:r>
              <a:rPr lang="fr-FR" dirty="0">
                <a:latin typeface="Century Gothic" panose="020B0502020202020204" pitchFamily="34" charset="0"/>
                <a:ea typeface="Times New Roman" panose="02020603050405020304" pitchFamily="18" charset="0"/>
                <a:cs typeface="Times New Roman" panose="02020603050405020304" pitchFamily="18" charset="0"/>
              </a:rPr>
              <a:t> et Salisbury; et les paroisses de Dorchester, Elgin, </a:t>
            </a:r>
            <a:r>
              <a:rPr lang="fr-FR" dirty="0" err="1">
                <a:latin typeface="Century Gothic" panose="020B0502020202020204" pitchFamily="34" charset="0"/>
                <a:ea typeface="Times New Roman" panose="02020603050405020304" pitchFamily="18" charset="0"/>
                <a:cs typeface="Times New Roman" panose="02020603050405020304" pitchFamily="18" charset="0"/>
              </a:rPr>
              <a:t>Hillsborough</a:t>
            </a:r>
            <a:r>
              <a:rPr lang="fr-FR" dirty="0">
                <a:latin typeface="Century Gothic" panose="020B0502020202020204" pitchFamily="34" charset="0"/>
                <a:ea typeface="Times New Roman" panose="02020603050405020304" pitchFamily="18" charset="0"/>
                <a:cs typeface="Times New Roman" panose="02020603050405020304" pitchFamily="18" charset="0"/>
              </a:rPr>
              <a:t>, Hopewell, Moncton et Saint-Paul.</a:t>
            </a:r>
            <a:endParaRPr lang="en-CA" sz="3200" dirty="0"/>
          </a:p>
        </p:txBody>
      </p:sp>
    </p:spTree>
    <p:extLst>
      <p:ext uri="{BB962C8B-B14F-4D97-AF65-F5344CB8AC3E}">
        <p14:creationId xmlns:p14="http://schemas.microsoft.com/office/powerpoint/2010/main" val="2285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Canada</a:t>
            </a:r>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578937919"/>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B08F24D-1687-453D-8ADE-DA01EC1DFB59}"/>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17-10-0005-01</a:t>
            </a:r>
            <a:r>
              <a:rPr lang="en-CA" dirty="0" smtClean="0"/>
              <a:t>.</a:t>
            </a:r>
            <a:endParaRPr lang="en-CA" dirty="0"/>
          </a:p>
        </p:txBody>
      </p:sp>
    </p:spTree>
    <p:extLst>
      <p:ext uri="{BB962C8B-B14F-4D97-AF65-F5344CB8AC3E}">
        <p14:creationId xmlns:p14="http://schemas.microsoft.com/office/powerpoint/2010/main" val="39735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22DA9-BEF6-48AD-9044-DC6C13BF283A}"/>
              </a:ext>
            </a:extLst>
          </p:cNvPr>
          <p:cNvSpPr>
            <a:spLocks noGrp="1"/>
          </p:cNvSpPr>
          <p:nvPr>
            <p:ph type="body" idx="1"/>
          </p:nvPr>
        </p:nvSpPr>
        <p:spPr>
          <a:xfrm>
            <a:off x="7081284" y="658814"/>
            <a:ext cx="4657060" cy="1253114"/>
          </a:xfrm>
        </p:spPr>
        <p:txBody>
          <a:bodyPr>
            <a:noAutofit/>
          </a:bodyPr>
          <a:lstStyle/>
          <a:p>
            <a:r>
              <a:rPr lang="fr-FR" sz="2800" b="1" dirty="0"/>
              <a:t>Mais Moncton contredit intelligemment cette tendance</a:t>
            </a:r>
            <a:endParaRPr lang="en-CA" sz="2800" b="1" dirty="0"/>
          </a:p>
        </p:txBody>
      </p:sp>
      <p:sp>
        <p:nvSpPr>
          <p:cNvPr id="4" name="Text Placeholder 3">
            <a:extLst>
              <a:ext uri="{FF2B5EF4-FFF2-40B4-BE49-F238E27FC236}">
                <a16:creationId xmlns:a16="http://schemas.microsoft.com/office/drawing/2014/main" id="{A20CACF5-C7B7-422C-9B9D-5FAA2DF30840}"/>
              </a:ext>
            </a:extLst>
          </p:cNvPr>
          <p:cNvSpPr>
            <a:spLocks noGrp="1"/>
          </p:cNvSpPr>
          <p:nvPr>
            <p:ph type="body" idx="3"/>
          </p:nvPr>
        </p:nvSpPr>
        <p:spPr/>
        <p:txBody>
          <a:bodyPr>
            <a:normAutofit fontScale="85000" lnSpcReduction="10000"/>
          </a:bodyPr>
          <a:lstStyle/>
          <a:p>
            <a:pPr marL="514350" indent="-285750">
              <a:buFont typeface="Wingdings" panose="05000000000000000000" pitchFamily="2" charset="2"/>
              <a:buChar char="Ø"/>
            </a:pPr>
            <a:r>
              <a:rPr lang="fr-FR" dirty="0"/>
              <a:t>La jeunesse de Moncton (0-14) a augmenté plus rapidement que celle du Canada au cours de la dernière décennie</a:t>
            </a:r>
          </a:p>
          <a:p>
            <a:pPr marL="514350" indent="-285750">
              <a:buFont typeface="Wingdings" panose="05000000000000000000" pitchFamily="2" charset="2"/>
              <a:buChar char="Ø"/>
            </a:pPr>
            <a:r>
              <a:rPr lang="fr-FR" dirty="0"/>
              <a:t>Son nombre de jeunes adultes en âge de travailler a fortement augmenté, quoique un peu plus lent que celui du Canada.</a:t>
            </a:r>
          </a:p>
          <a:p>
            <a:pPr marL="514350" indent="-285750">
              <a:buFont typeface="Wingdings" panose="05000000000000000000" pitchFamily="2" charset="2"/>
              <a:buChar char="Ø"/>
            </a:pPr>
            <a:r>
              <a:rPr lang="fr-FR" dirty="0"/>
              <a:t>En revanche, le reste du Nouveau-Brunswick a affiché des baisses </a:t>
            </a:r>
            <a:r>
              <a:rPr lang="fr-FR" dirty="0" smtClean="0"/>
              <a:t>importantes</a:t>
            </a:r>
            <a:endParaRPr lang="en-CA" dirty="0"/>
          </a:p>
        </p:txBody>
      </p:sp>
      <p:graphicFrame>
        <p:nvGraphicFramePr>
          <p:cNvPr id="5" name="Chart 4">
            <a:extLst>
              <a:ext uri="{FF2B5EF4-FFF2-40B4-BE49-F238E27FC236}">
                <a16:creationId xmlns:a16="http://schemas.microsoft.com/office/drawing/2014/main" id="{98AB57A1-8BF9-4441-A0EF-57D620BFE2DE}"/>
              </a:ext>
            </a:extLst>
          </p:cNvPr>
          <p:cNvGraphicFramePr>
            <a:graphicFrameLocks/>
          </p:cNvGraphicFramePr>
          <p:nvPr>
            <p:extLst>
              <p:ext uri="{D42A27DB-BD31-4B8C-83A1-F6EECF244321}">
                <p14:modId xmlns:p14="http://schemas.microsoft.com/office/powerpoint/2010/main" val="1207361013"/>
              </p:ext>
            </p:extLst>
          </p:nvPr>
        </p:nvGraphicFramePr>
        <p:xfrm>
          <a:off x="1039091" y="1163782"/>
          <a:ext cx="5056909" cy="44369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CE6DBC5-EB64-4927-A1E9-6A1F4ECD4F26}"/>
              </a:ext>
            </a:extLst>
          </p:cNvPr>
          <p:cNvSpPr txBox="1"/>
          <p:nvPr/>
        </p:nvSpPr>
        <p:spPr>
          <a:xfrm>
            <a:off x="1527464" y="6154738"/>
            <a:ext cx="7471063" cy="307777"/>
          </a:xfrm>
          <a:prstGeom prst="rect">
            <a:avLst/>
          </a:prstGeom>
          <a:noFill/>
        </p:spPr>
        <p:txBody>
          <a:bodyPr wrap="square" rtlCol="0">
            <a:spAutoFit/>
          </a:bodyPr>
          <a:lstStyle/>
          <a:p>
            <a:r>
              <a:rPr lang="fr-FR" dirty="0"/>
              <a:t>Source: Statistique Canada, tableaux CANSIM 17-10-0005-01 et 17-10-0135-01</a:t>
            </a:r>
            <a:endParaRPr lang="en-CA" dirty="0"/>
          </a:p>
        </p:txBody>
      </p:sp>
    </p:spTree>
    <p:extLst>
      <p:ext uri="{BB962C8B-B14F-4D97-AF65-F5344CB8AC3E}">
        <p14:creationId xmlns:p14="http://schemas.microsoft.com/office/powerpoint/2010/main" val="384954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838" y="2069870"/>
            <a:ext cx="4656137" cy="3931920"/>
          </a:xfrm>
        </p:spPr>
        <p:txBody>
          <a:bodyPr>
            <a:normAutofit fontScale="85000" lnSpcReduction="20000"/>
          </a:bodyPr>
          <a:lstStyle/>
          <a:p>
            <a:pPr marL="514350" indent="-285750">
              <a:buFont typeface="Wingdings" panose="05000000000000000000" pitchFamily="2" charset="2"/>
              <a:buChar char="Ø"/>
            </a:pPr>
            <a:r>
              <a:rPr lang="fr-FR" dirty="0"/>
              <a:t>Le Nouveau-Brunswick a perdu des travailleurs au cours de la dernière décennie, tandis que la population active du Canada a continué de croître à un rythme soutenu</a:t>
            </a:r>
          </a:p>
          <a:p>
            <a:pPr marL="514350" indent="-285750">
              <a:buFont typeface="Wingdings" panose="05000000000000000000" pitchFamily="2" charset="2"/>
              <a:buChar char="Ø"/>
            </a:pPr>
            <a:r>
              <a:rPr lang="fr-FR" dirty="0"/>
              <a:t>Par conséquent, l’économie du Nouveau-Brunswick est loin derrière celle du Canada</a:t>
            </a:r>
          </a:p>
          <a:p>
            <a:pPr marL="514350" indent="-285750">
              <a:buFont typeface="Wingdings" panose="05000000000000000000" pitchFamily="2" charset="2"/>
              <a:buChar char="Ø"/>
            </a:pPr>
            <a:r>
              <a:rPr lang="fr-FR" dirty="0"/>
              <a:t>Ce n'est pas le cas à Moncton. Compte tenu de sa solide croissance de la main-d’œuvre, l’économie de la RMR de Moncton a probablement affiché des</a:t>
            </a:r>
            <a:endParaRPr lang="en-CA" dirty="0"/>
          </a:p>
        </p:txBody>
      </p:sp>
      <p:sp>
        <p:nvSpPr>
          <p:cNvPr id="6" name="TextBox 5">
            <a:extLst>
              <a:ext uri="{FF2B5EF4-FFF2-40B4-BE49-F238E27FC236}">
                <a16:creationId xmlns:a16="http://schemas.microsoft.com/office/drawing/2014/main" id="{6718C4BC-5589-4F16-B7CD-CD3F9910B058}"/>
              </a:ext>
            </a:extLst>
          </p:cNvPr>
          <p:cNvSpPr txBox="1"/>
          <p:nvPr/>
        </p:nvSpPr>
        <p:spPr>
          <a:xfrm>
            <a:off x="1753985" y="6292735"/>
            <a:ext cx="8562110" cy="523220"/>
          </a:xfrm>
          <a:prstGeom prst="rect">
            <a:avLst/>
          </a:prstGeom>
          <a:noFill/>
        </p:spPr>
        <p:txBody>
          <a:bodyPr wrap="square" rtlCol="0">
            <a:spAutoFit/>
          </a:bodyPr>
          <a:lstStyle/>
          <a:p>
            <a:r>
              <a:rPr lang="fr-FR" dirty="0"/>
              <a:t>Source: Statistique Canada, tableaux CANSIM 14-10-0023-01, 14-10-0096-01 et 36-10-0402-02.</a:t>
            </a:r>
          </a:p>
          <a:p>
            <a:r>
              <a:rPr lang="fr-FR" dirty="0"/>
              <a:t>* Données sur le PIB réel non disponibles pour la RMR de Moncton.</a:t>
            </a:r>
            <a:endParaRPr lang="en-CA" dirty="0"/>
          </a:p>
        </p:txBody>
      </p:sp>
      <p:graphicFrame>
        <p:nvGraphicFramePr>
          <p:cNvPr id="8" name="Chart 7">
            <a:extLst>
              <a:ext uri="{FF2B5EF4-FFF2-40B4-BE49-F238E27FC236}">
                <a16:creationId xmlns:a16="http://schemas.microsoft.com/office/drawing/2014/main" id="{DCC9670F-D137-4AEE-8C3D-FAA9D5442FDE}"/>
              </a:ext>
            </a:extLst>
          </p:cNvPr>
          <p:cNvGraphicFramePr>
            <a:graphicFrameLocks/>
          </p:cNvGraphicFramePr>
          <p:nvPr>
            <p:extLst>
              <p:ext uri="{D42A27DB-BD31-4B8C-83A1-F6EECF244321}">
                <p14:modId xmlns:p14="http://schemas.microsoft.com/office/powerpoint/2010/main" val="540630740"/>
              </p:ext>
            </p:extLst>
          </p:nvPr>
        </p:nvGraphicFramePr>
        <p:xfrm>
          <a:off x="1174173" y="1184564"/>
          <a:ext cx="5046518" cy="416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fr-FR" b="1" dirty="0"/>
              <a:t>Le défi du marché du travail: combler le vide laissé par les baby-boomers à la retraite</a:t>
            </a:r>
            <a:endParaRPr lang="en-CA" b="1" dirty="0"/>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1960417"/>
            <a:ext cx="4656137" cy="3962400"/>
          </a:xfrm>
        </p:spPr>
        <p:txBody>
          <a:bodyPr>
            <a:normAutofit fontScale="77500" lnSpcReduction="20000"/>
          </a:bodyPr>
          <a:lstStyle/>
          <a:p>
            <a:pPr marL="514350" indent="-285750">
              <a:buFont typeface="Wingdings" panose="05000000000000000000" pitchFamily="2" charset="2"/>
              <a:buChar char="Ø"/>
            </a:pPr>
            <a:r>
              <a:rPr lang="fr-FR" dirty="0"/>
              <a:t>Jusqu'en 2011, le nombre de jeunes atteignant l'âge officiel de travail de 15 ans était bien supérieur à celui des personnes atteignant l'âge officiel de la retraite de 65 ans.</a:t>
            </a:r>
          </a:p>
          <a:p>
            <a:pPr marL="514350" indent="-285750">
              <a:buFont typeface="Wingdings" panose="05000000000000000000" pitchFamily="2" charset="2"/>
              <a:buChar char="Ø"/>
            </a:pPr>
            <a:r>
              <a:rPr lang="fr-FR" dirty="0"/>
              <a:t>Tout cela a changé en 2011 lorsque les premiers baby-boomers du comté en ont fait 65 ans.</a:t>
            </a:r>
          </a:p>
          <a:p>
            <a:pPr marL="514350" indent="-285750">
              <a:buFont typeface="Wingdings" panose="05000000000000000000" pitchFamily="2" charset="2"/>
              <a:buChar char="Ø"/>
            </a:pPr>
            <a:r>
              <a:rPr lang="fr-FR" dirty="0"/>
              <a:t>Sans les nouveaux arrivants, la population active de la RMR de Moncton diminuerait légèrement au cours des 10 prochaines années</a:t>
            </a:r>
            <a:endParaRPr lang="en-CA" dirty="0"/>
          </a:p>
        </p:txBody>
      </p:sp>
      <p:sp>
        <p:nvSpPr>
          <p:cNvPr id="6" name="TextBox 5">
            <a:extLst>
              <a:ext uri="{FF2B5EF4-FFF2-40B4-BE49-F238E27FC236}">
                <a16:creationId xmlns:a16="http://schemas.microsoft.com/office/drawing/2014/main" id="{BF70275F-4C2B-4F7D-AFD2-3F354709599F}"/>
              </a:ext>
            </a:extLst>
          </p:cNvPr>
          <p:cNvSpPr txBox="1"/>
          <p:nvPr/>
        </p:nvSpPr>
        <p:spPr>
          <a:xfrm>
            <a:off x="1753985" y="6292735"/>
            <a:ext cx="8562110" cy="307777"/>
          </a:xfrm>
          <a:prstGeom prst="rect">
            <a:avLst/>
          </a:prstGeom>
          <a:noFill/>
        </p:spPr>
        <p:txBody>
          <a:bodyPr wrap="square" rtlCol="0">
            <a:spAutoFit/>
          </a:bodyPr>
          <a:lstStyle/>
          <a:p>
            <a:r>
              <a:rPr lang="fr-FR"/>
              <a:t>Source: Statistique Canada, tableau CANSIM 17-10-0135-01</a:t>
            </a:r>
            <a:endParaRPr lang="en-CA" dirty="0"/>
          </a:p>
        </p:txBody>
      </p:sp>
      <p:graphicFrame>
        <p:nvGraphicFramePr>
          <p:cNvPr id="7" name="Chart 6">
            <a:extLst>
              <a:ext uri="{FF2B5EF4-FFF2-40B4-BE49-F238E27FC236}">
                <a16:creationId xmlns:a16="http://schemas.microsoft.com/office/drawing/2014/main" id="{50836886-882E-4744-A968-407BBF8AB427}"/>
              </a:ext>
            </a:extLst>
          </p:cNvPr>
          <p:cNvGraphicFramePr>
            <a:graphicFrameLocks/>
          </p:cNvGraphicFramePr>
          <p:nvPr>
            <p:extLst>
              <p:ext uri="{D42A27DB-BD31-4B8C-83A1-F6EECF244321}">
                <p14:modId xmlns:p14="http://schemas.microsoft.com/office/powerpoint/2010/main" val="237761563"/>
              </p:ext>
            </p:extLst>
          </p:nvPr>
        </p:nvGraphicFramePr>
        <p:xfrm>
          <a:off x="1049482" y="1205346"/>
          <a:ext cx="5046518" cy="4170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959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3"/>
            <a:ext cx="4657060" cy="1128423"/>
          </a:xfrm>
        </p:spPr>
        <p:txBody>
          <a:bodyPr>
            <a:normAutofit fontScale="92500"/>
          </a:bodyPr>
          <a:lstStyle/>
          <a:p>
            <a:r>
              <a:rPr lang="fr-FR" sz="2400" b="1" dirty="0"/>
              <a:t>La population d’âge scolaire de Moncton est en plein essor</a:t>
            </a:r>
            <a:endParaRPr lang="en-CA" sz="2400" b="1" dirty="0"/>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fontScale="85000" lnSpcReduction="10000"/>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endParaRPr lang="fr-FR" dirty="0"/>
          </a:p>
          <a:p>
            <a:pPr marL="514350" indent="-285750">
              <a:buFont typeface="Wingdings" panose="05000000000000000000" pitchFamily="2" charset="2"/>
              <a:buChar char="Ø"/>
            </a:pPr>
            <a:r>
              <a:rPr lang="fr-FR" dirty="0"/>
              <a:t>La migration au Nouveau-Brunswick a contribué à stabiliser la population d'âge scolaire</a:t>
            </a:r>
          </a:p>
          <a:p>
            <a:pPr marL="514350" indent="-285750">
              <a:buFont typeface="Wingdings" panose="05000000000000000000" pitchFamily="2" charset="2"/>
              <a:buChar char="Ø"/>
            </a:pPr>
            <a:endParaRPr lang="fr-FR" dirty="0"/>
          </a:p>
          <a:p>
            <a:pPr marL="514350" indent="-285750">
              <a:buFont typeface="Wingdings" panose="05000000000000000000" pitchFamily="2" charset="2"/>
              <a:buChar char="Ø"/>
            </a:pPr>
            <a:r>
              <a:rPr lang="fr-FR" dirty="0"/>
              <a:t>À Moncton, cela a entraîné une augmentation de 16% au cours de la dernière décennie</a:t>
            </a:r>
            <a:endParaRPr lang="en-CA" dirty="0"/>
          </a:p>
        </p:txBody>
      </p:sp>
      <p:sp>
        <p:nvSpPr>
          <p:cNvPr id="5" name="TextBox 4">
            <a:extLst>
              <a:ext uri="{FF2B5EF4-FFF2-40B4-BE49-F238E27FC236}">
                <a16:creationId xmlns:a16="http://schemas.microsoft.com/office/drawing/2014/main" id="{DF362CCB-1B49-4669-B929-3CF6F030A56A}"/>
              </a:ext>
            </a:extLst>
          </p:cNvPr>
          <p:cNvSpPr txBox="1"/>
          <p:nvPr/>
        </p:nvSpPr>
        <p:spPr>
          <a:xfrm>
            <a:off x="1753985" y="6119336"/>
            <a:ext cx="8562110" cy="307777"/>
          </a:xfrm>
          <a:prstGeom prst="rect">
            <a:avLst/>
          </a:prstGeom>
          <a:noFill/>
        </p:spPr>
        <p:txBody>
          <a:bodyPr wrap="square" rtlCol="0">
            <a:spAutoFit/>
          </a:bodyPr>
          <a:lstStyle/>
          <a:p>
            <a:r>
              <a:rPr lang="fr-FR"/>
              <a:t>Source: Statistique Canada, tableaux CANSIM 17-10-0135-01 et 17-10-0139-01</a:t>
            </a:r>
            <a:endParaRPr lang="en-CA" sz="1000" dirty="0"/>
          </a:p>
        </p:txBody>
      </p:sp>
      <p:graphicFrame>
        <p:nvGraphicFramePr>
          <p:cNvPr id="6" name="Chart 5">
            <a:extLst>
              <a:ext uri="{FF2B5EF4-FFF2-40B4-BE49-F238E27FC236}">
                <a16:creationId xmlns:a16="http://schemas.microsoft.com/office/drawing/2014/main" id="{C74B85E3-EE03-4F7A-AECF-C2734D4265FB}"/>
              </a:ext>
            </a:extLst>
          </p:cNvPr>
          <p:cNvGraphicFramePr>
            <a:graphicFrameLocks/>
          </p:cNvGraphicFramePr>
          <p:nvPr>
            <p:extLst>
              <p:ext uri="{D42A27DB-BD31-4B8C-83A1-F6EECF244321}">
                <p14:modId xmlns:p14="http://schemas.microsoft.com/office/powerpoint/2010/main" val="2346304995"/>
              </p:ext>
            </p:extLst>
          </p:nvPr>
        </p:nvGraphicFramePr>
        <p:xfrm>
          <a:off x="1174173" y="904672"/>
          <a:ext cx="5226627" cy="4883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260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fontScale="92500" lnSpcReduction="10000"/>
          </a:bodyPr>
          <a:lstStyle/>
          <a:p>
            <a:r>
              <a:rPr lang="fr-FR" sz="2400" b="1" dirty="0"/>
              <a:t>Malgré les progrès, de sérieux défis persistent sur le marché du travail</a:t>
            </a:r>
            <a:endParaRPr lang="en-CA" sz="2400" b="1" dirty="0"/>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fontScale="92500" lnSpcReduction="20000"/>
          </a:bodyPr>
          <a:lstStyle/>
          <a:p>
            <a:pPr marL="514350" indent="-285750">
              <a:buFont typeface="Wingdings" panose="05000000000000000000" pitchFamily="2" charset="2"/>
              <a:buChar char="Ø"/>
            </a:pPr>
            <a:r>
              <a:rPr lang="fr-FR" dirty="0"/>
              <a:t>Les services publics sont de loin le secteur à la croissance la plus rapide</a:t>
            </a:r>
          </a:p>
          <a:p>
            <a:pPr marL="514350" indent="-285750">
              <a:buFont typeface="Wingdings" panose="05000000000000000000" pitchFamily="2" charset="2"/>
              <a:buChar char="Ø"/>
            </a:pPr>
            <a:r>
              <a:rPr lang="fr-FR" dirty="0"/>
              <a:t>Dans le secteur privé, les industries destinées aux clients locaux / régionaux ont connu la croissance la plus rapide depuis 2010</a:t>
            </a:r>
          </a:p>
          <a:p>
            <a:pPr marL="514350" indent="-285750">
              <a:buFont typeface="Wingdings" panose="05000000000000000000" pitchFamily="2" charset="2"/>
              <a:buChar char="Ø"/>
            </a:pPr>
            <a:r>
              <a:rPr lang="fr-FR" dirty="0"/>
              <a:t>Les autres secteurs sont pour la plupart stables depuis 2010; les centres de fabrication et de services aux entreprises sont en légère baisse</a:t>
            </a:r>
            <a:endParaRPr lang="en-CA" dirty="0"/>
          </a:p>
        </p:txBody>
      </p:sp>
      <p:graphicFrame>
        <p:nvGraphicFramePr>
          <p:cNvPr id="7" name="Picture Placeholder 6">
            <a:extLst>
              <a:ext uri="{FF2B5EF4-FFF2-40B4-BE49-F238E27FC236}">
                <a16:creationId xmlns:a16="http://schemas.microsoft.com/office/drawing/2014/main" id="{28EC4F89-253B-460E-A3D1-D9CB84BB5EE6}"/>
              </a:ext>
            </a:extLst>
          </p:cNvPr>
          <p:cNvGraphicFramePr>
            <a:graphicFrameLocks noGrp="1"/>
          </p:cNvGraphicFramePr>
          <p:nvPr>
            <p:ph type="pic" idx="2"/>
            <p:extLst>
              <p:ext uri="{D42A27DB-BD31-4B8C-83A1-F6EECF244321}">
                <p14:modId xmlns:p14="http://schemas.microsoft.com/office/powerpoint/2010/main" val="3023272479"/>
              </p:ext>
            </p:extLst>
          </p:nvPr>
        </p:nvGraphicFramePr>
        <p:xfrm>
          <a:off x="954088" y="1111827"/>
          <a:ext cx="5654530" cy="490782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8B751CA-C63A-42DA-9191-03BF1D5EF51D}"/>
              </a:ext>
            </a:extLst>
          </p:cNvPr>
          <p:cNvSpPr txBox="1"/>
          <p:nvPr/>
        </p:nvSpPr>
        <p:spPr>
          <a:xfrm>
            <a:off x="1381991" y="6265718"/>
            <a:ext cx="8271164" cy="307777"/>
          </a:xfrm>
          <a:prstGeom prst="rect">
            <a:avLst/>
          </a:prstGeom>
          <a:noFill/>
        </p:spPr>
        <p:txBody>
          <a:bodyPr wrap="square" rtlCol="0">
            <a:spAutoFit/>
          </a:bodyPr>
          <a:lstStyle/>
          <a:p>
            <a:r>
              <a:rPr lang="fr-FR" dirty="0"/>
              <a:t>Source: Statistique Canada, tableau CANSIM 14-10-0098-01</a:t>
            </a:r>
            <a:r>
              <a:rPr lang="en-CA" dirty="0" smtClean="0"/>
              <a:t>.</a:t>
            </a:r>
            <a:endParaRPr lang="en-CA" dirty="0"/>
          </a:p>
        </p:txBody>
      </p:sp>
    </p:spTree>
    <p:extLst>
      <p:ext uri="{BB962C8B-B14F-4D97-AF65-F5344CB8AC3E}">
        <p14:creationId xmlns:p14="http://schemas.microsoft.com/office/powerpoint/2010/main" val="30137718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TotalTime>
  <Words>1751</Words>
  <Application>Microsoft Office PowerPoint</Application>
  <PresentationFormat>Widescreen</PresentationFormat>
  <Paragraphs>155</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Times New Roman</vt:lpstr>
      <vt:lpstr>Inter</vt:lpstr>
      <vt:lpstr>Arial</vt:lpstr>
      <vt:lpstr>Century Gothic</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54</cp:revision>
  <dcterms:created xsi:type="dcterms:W3CDTF">2021-01-19T19:30:51Z</dcterms:created>
  <dcterms:modified xsi:type="dcterms:W3CDTF">2021-03-22T17:32:32Z</dcterms:modified>
</cp:coreProperties>
</file>