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06" r:id="rId4"/>
    <p:sldId id="312" r:id="rId5"/>
    <p:sldId id="313" r:id="rId6"/>
    <p:sldId id="282" r:id="rId7"/>
    <p:sldId id="314" r:id="rId8"/>
    <p:sldId id="315" r:id="rId9"/>
    <p:sldId id="283" r:id="rId10"/>
    <p:sldId id="280"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Inter"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a:t>
            </a:r>
            <a:r>
              <a:rPr lang="en-CA" sz="1800" b="1" baseline="0" dirty="0" smtClean="0">
                <a:solidFill>
                  <a:schemeClr val="tx1">
                    <a:lumMod val="65000"/>
                    <a:lumOff val="35000"/>
                  </a:schemeClr>
                </a:solidFill>
                <a:latin typeface="Arial" panose="020B0604020202020204" pitchFamily="34" charset="0"/>
                <a:cs typeface="Arial" panose="020B0604020202020204" pitchFamily="34" charset="0"/>
              </a:rPr>
              <a:t>Brunswick</a:t>
            </a:r>
            <a:endParaRPr lang="en-CA" sz="1800" b="1" baseline="0" dirty="0">
              <a:solidFill>
                <a:schemeClr val="tx1">
                  <a:lumMod val="65000"/>
                  <a:lumOff val="35000"/>
                </a:schemeClr>
              </a:solidFill>
              <a:latin typeface="Arial" panose="020B0604020202020204" pitchFamily="34" charset="0"/>
              <a:cs typeface="Arial" panose="020B0604020202020204" pitchFamily="34" charset="0"/>
            </a:endParaRPr>
          </a:p>
          <a:p>
            <a:pPr>
              <a:defRPr/>
            </a:pPr>
            <a:r>
              <a:rPr lang="en-CA" sz="1800" b="1" baseline="0" dirty="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smtClean="0"/>
              <a:t>Croissance démographique</a:t>
            </a:r>
          </a:p>
          <a:p>
            <a:pPr>
              <a:defRPr/>
            </a:pPr>
            <a:r>
              <a:rPr lang="fr-CA" sz="1600" b="1" dirty="0" smtClean="0"/>
              <a:t>2010-2020</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Sheet1!$C$46</c:f>
              <c:strCache>
                <c:ptCount val="1"/>
                <c:pt idx="0">
                  <c:v>Le reste du N.-B.</c:v>
                </c:pt>
              </c:strCache>
            </c:strRef>
          </c:tx>
          <c:spPr>
            <a:solidFill>
              <a:schemeClr val="tx2">
                <a:lumMod val="75000"/>
              </a:schemeClr>
            </a:solidFill>
            <a:ln>
              <a:noFill/>
            </a:ln>
            <a:effectLst/>
          </c:spPr>
          <c:invertIfNegative val="0"/>
          <c:cat>
            <c:strRef>
              <c:f>Sheet1!$B$47:$B$49</c:f>
              <c:strCache>
                <c:ptCount val="3"/>
                <c:pt idx="0">
                  <c:v>0-14</c:v>
                </c:pt>
                <c:pt idx="1">
                  <c:v>15-24</c:v>
                </c:pt>
                <c:pt idx="2">
                  <c:v>25-44</c:v>
                </c:pt>
              </c:strCache>
            </c:strRef>
          </c:cat>
          <c:val>
            <c:numRef>
              <c:f>Sheet1!$C$47:$C$49</c:f>
              <c:numCache>
                <c:formatCode>0%</c:formatCode>
                <c:ptCount val="3"/>
                <c:pt idx="0">
                  <c:v>-3.0445324248841388E-2</c:v>
                </c:pt>
                <c:pt idx="1">
                  <c:v>-0.12589383255536801</c:v>
                </c:pt>
                <c:pt idx="2">
                  <c:v>-7.7584125911263513E-2</c:v>
                </c:pt>
              </c:numCache>
            </c:numRef>
          </c:val>
          <c:extLst>
            <c:ext xmlns:c16="http://schemas.microsoft.com/office/drawing/2014/chart" uri="{C3380CC4-5D6E-409C-BE32-E72D297353CC}">
              <c16:uniqueId val="{00000000-61F2-494A-B4FB-B6B1261AE810}"/>
            </c:ext>
          </c:extLst>
        </c:ser>
        <c:ser>
          <c:idx val="1"/>
          <c:order val="1"/>
          <c:tx>
            <c:strRef>
              <c:f>Sheet1!$D$46</c:f>
              <c:strCache>
                <c:ptCount val="1"/>
                <c:pt idx="0">
                  <c:v>Fredericton CA</c:v>
                </c:pt>
              </c:strCache>
            </c:strRef>
          </c:tx>
          <c:spPr>
            <a:solidFill>
              <a:srgbClr val="0070C0"/>
            </a:solidFill>
            <a:ln>
              <a:noFill/>
            </a:ln>
            <a:effectLst/>
          </c:spPr>
          <c:invertIfNegative val="0"/>
          <c:cat>
            <c:strRef>
              <c:f>Sheet1!$B$47:$B$49</c:f>
              <c:strCache>
                <c:ptCount val="3"/>
                <c:pt idx="0">
                  <c:v>0-14</c:v>
                </c:pt>
                <c:pt idx="1">
                  <c:v>15-24</c:v>
                </c:pt>
                <c:pt idx="2">
                  <c:v>25-44</c:v>
                </c:pt>
              </c:strCache>
            </c:strRef>
          </c:cat>
          <c:val>
            <c:numRef>
              <c:f>Sheet1!$D$47:$D$49</c:f>
              <c:numCache>
                <c:formatCode>0%</c:formatCode>
                <c:ptCount val="3"/>
                <c:pt idx="0">
                  <c:v>9.256812031967776E-2</c:v>
                </c:pt>
                <c:pt idx="1">
                  <c:v>-1.3426191843767921E-2</c:v>
                </c:pt>
                <c:pt idx="2">
                  <c:v>0.10686058681294885</c:v>
                </c:pt>
              </c:numCache>
            </c:numRef>
          </c:val>
          <c:extLst>
            <c:ext xmlns:c16="http://schemas.microsoft.com/office/drawing/2014/chart" uri="{C3380CC4-5D6E-409C-BE32-E72D297353CC}">
              <c16:uniqueId val="{00000001-61F2-494A-B4FB-B6B1261AE810}"/>
            </c:ext>
          </c:extLst>
        </c:ser>
        <c:ser>
          <c:idx val="2"/>
          <c:order val="2"/>
          <c:tx>
            <c:strRef>
              <c:f>Sheet1!$E$46</c:f>
              <c:strCache>
                <c:ptCount val="1"/>
                <c:pt idx="0">
                  <c:v>Canada</c:v>
                </c:pt>
              </c:strCache>
            </c:strRef>
          </c:tx>
          <c:spPr>
            <a:solidFill>
              <a:srgbClr val="FF0000"/>
            </a:solidFill>
            <a:ln>
              <a:noFill/>
            </a:ln>
            <a:effectLst/>
          </c:spPr>
          <c:invertIfNegative val="0"/>
          <c:cat>
            <c:strRef>
              <c:f>Sheet1!$B$47:$B$49</c:f>
              <c:strCache>
                <c:ptCount val="3"/>
                <c:pt idx="0">
                  <c:v>0-14</c:v>
                </c:pt>
                <c:pt idx="1">
                  <c:v>15-24</c:v>
                </c:pt>
                <c:pt idx="2">
                  <c:v>25-44</c:v>
                </c:pt>
              </c:strCache>
            </c:strRef>
          </c:cat>
          <c:val>
            <c:numRef>
              <c:f>Sheet1!$E$47:$E$49</c:f>
              <c:numCache>
                <c:formatCode>0%</c:formatCode>
                <c:ptCount val="3"/>
                <c:pt idx="0">
                  <c:v>7.4077051702251095E-2</c:v>
                </c:pt>
                <c:pt idx="1">
                  <c:v>2.8045124230777763E-3</c:v>
                </c:pt>
                <c:pt idx="2">
                  <c:v>0.11536684451748291</c:v>
                </c:pt>
              </c:numCache>
            </c:numRef>
          </c:val>
          <c:extLst>
            <c:ext xmlns:c16="http://schemas.microsoft.com/office/drawing/2014/chart" uri="{C3380CC4-5D6E-409C-BE32-E72D297353CC}">
              <c16:uniqueId val="{00000002-61F2-494A-B4FB-B6B1261AE810}"/>
            </c:ext>
          </c:extLst>
        </c:ser>
        <c:dLbls>
          <c:showLegendKey val="0"/>
          <c:showVal val="0"/>
          <c:showCatName val="0"/>
          <c:showSerName val="0"/>
          <c:showPercent val="0"/>
          <c:showBubbleSize val="0"/>
        </c:dLbls>
        <c:gapWidth val="219"/>
        <c:overlap val="-27"/>
        <c:axId val="1244726928"/>
        <c:axId val="1244734832"/>
      </c:barChart>
      <c:catAx>
        <c:axId val="1244726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34832"/>
        <c:crosses val="autoZero"/>
        <c:auto val="1"/>
        <c:lblAlgn val="ctr"/>
        <c:lblOffset val="100"/>
        <c:noMultiLvlLbl val="0"/>
      </c:catAx>
      <c:valAx>
        <c:axId val="1244734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2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cumulé du PIB et</a:t>
            </a:r>
          </a:p>
          <a:p>
            <a:pPr>
              <a:defRPr/>
            </a:pPr>
            <a:r>
              <a:rPr lang="fr-FR" sz="1600" b="1" dirty="0" smtClean="0"/>
              <a:t>Population active, 2009 à 2019</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PIB réel</c:v>
                </c:pt>
                <c:pt idx="1">
                  <c:v>Main-d'oeuvre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Nouveau-Brunswick</c:v>
                </c:pt>
              </c:strCache>
            </c:strRef>
          </c:tx>
          <c:spPr>
            <a:solidFill>
              <a:schemeClr val="tx2">
                <a:lumMod val="75000"/>
              </a:schemeClr>
            </a:solidFill>
            <a:ln>
              <a:noFill/>
            </a:ln>
            <a:effectLst/>
          </c:spPr>
          <c:invertIfNegative val="0"/>
          <c:cat>
            <c:strRef>
              <c:f>Sheet2!$B$5:$B$6</c:f>
              <c:strCache>
                <c:ptCount val="2"/>
                <c:pt idx="0">
                  <c:v>PIB réel</c:v>
                </c:pt>
                <c:pt idx="1">
                  <c:v>Main-d'oeuvre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Fredericton CA</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Sheet3!$B$9</c:f>
              <c:strCache>
                <c:ptCount val="1"/>
                <c:pt idx="0">
                  <c:v>15 ans</c:v>
                </c:pt>
              </c:strCache>
            </c:strRef>
          </c:tx>
          <c:spPr>
            <a:ln w="28575" cap="rnd">
              <a:solidFill>
                <a:schemeClr val="tx2">
                  <a:lumMod val="75000"/>
                </a:schemeClr>
              </a:solidFill>
              <a:round/>
            </a:ln>
            <a:effectLst/>
          </c:spPr>
          <c:marker>
            <c:symbol val="none"/>
          </c:marker>
          <c:cat>
            <c:numRef>
              <c:f>Sheet3!$C$8:$V$8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Sheet3!$C$9:$V$9</c:f>
              <c:numCache>
                <c:formatCode>#,##0</c:formatCode>
                <c:ptCount val="20"/>
                <c:pt idx="0">
                  <c:v>1137</c:v>
                </c:pt>
                <c:pt idx="1">
                  <c:v>1110</c:v>
                </c:pt>
                <c:pt idx="2">
                  <c:v>1161</c:v>
                </c:pt>
                <c:pt idx="3">
                  <c:v>1119</c:v>
                </c:pt>
                <c:pt idx="4">
                  <c:v>1096</c:v>
                </c:pt>
                <c:pt idx="5">
                  <c:v>1155</c:v>
                </c:pt>
                <c:pt idx="6">
                  <c:v>1184</c:v>
                </c:pt>
                <c:pt idx="7">
                  <c:v>1149</c:v>
                </c:pt>
                <c:pt idx="8">
                  <c:v>1160</c:v>
                </c:pt>
                <c:pt idx="9">
                  <c:v>1143</c:v>
                </c:pt>
                <c:pt idx="10">
                  <c:v>1138</c:v>
                </c:pt>
                <c:pt idx="11">
                  <c:v>1156</c:v>
                </c:pt>
                <c:pt idx="12">
                  <c:v>1179</c:v>
                </c:pt>
                <c:pt idx="13">
                  <c:v>1090</c:v>
                </c:pt>
                <c:pt idx="14">
                  <c:v>1157</c:v>
                </c:pt>
                <c:pt idx="15">
                  <c:v>1135</c:v>
                </c:pt>
                <c:pt idx="16">
                  <c:v>1145</c:v>
                </c:pt>
                <c:pt idx="17">
                  <c:v>1125</c:v>
                </c:pt>
                <c:pt idx="18">
                  <c:v>1177</c:v>
                </c:pt>
                <c:pt idx="19">
                  <c:v>1228</c:v>
                </c:pt>
              </c:numCache>
            </c:numRef>
          </c:val>
          <c:smooth val="1"/>
          <c:extLst>
            <c:ext xmlns:c16="http://schemas.microsoft.com/office/drawing/2014/chart" uri="{C3380CC4-5D6E-409C-BE32-E72D297353CC}">
              <c16:uniqueId val="{00000000-8081-41A6-A61D-ACD7ABF57651}"/>
            </c:ext>
          </c:extLst>
        </c:ser>
        <c:ser>
          <c:idx val="1"/>
          <c:order val="1"/>
          <c:tx>
            <c:strRef>
              <c:f>Sheet3!$B$10</c:f>
              <c:strCache>
                <c:ptCount val="1"/>
                <c:pt idx="0">
                  <c:v>65 ans</c:v>
                </c:pt>
              </c:strCache>
            </c:strRef>
          </c:tx>
          <c:spPr>
            <a:ln w="28575" cap="rnd">
              <a:solidFill>
                <a:srgbClr val="FF0000"/>
              </a:solidFill>
              <a:round/>
            </a:ln>
            <a:effectLst/>
          </c:spPr>
          <c:marker>
            <c:symbol val="none"/>
          </c:marker>
          <c:cat>
            <c:numRef>
              <c:f>Sheet3!$C$8:$V$8</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Sheet3!$C$10:$V$10</c:f>
              <c:numCache>
                <c:formatCode>General</c:formatCode>
                <c:ptCount val="20"/>
                <c:pt idx="0">
                  <c:v>627</c:v>
                </c:pt>
                <c:pt idx="1">
                  <c:v>672</c:v>
                </c:pt>
                <c:pt idx="2">
                  <c:v>704</c:v>
                </c:pt>
                <c:pt idx="3">
                  <c:v>711</c:v>
                </c:pt>
                <c:pt idx="4">
                  <c:v>686</c:v>
                </c:pt>
                <c:pt idx="5">
                  <c:v>793</c:v>
                </c:pt>
                <c:pt idx="6">
                  <c:v>808</c:v>
                </c:pt>
                <c:pt idx="7">
                  <c:v>885</c:v>
                </c:pt>
                <c:pt idx="8">
                  <c:v>924</c:v>
                </c:pt>
                <c:pt idx="9">
                  <c:v>900</c:v>
                </c:pt>
                <c:pt idx="10">
                  <c:v>950</c:v>
                </c:pt>
                <c:pt idx="11" formatCode="#,##0">
                  <c:v>1176</c:v>
                </c:pt>
                <c:pt idx="12" formatCode="#,##0">
                  <c:v>1192</c:v>
                </c:pt>
                <c:pt idx="13" formatCode="#,##0">
                  <c:v>1204</c:v>
                </c:pt>
                <c:pt idx="14" formatCode="#,##0">
                  <c:v>1146</c:v>
                </c:pt>
                <c:pt idx="15" formatCode="#,##0">
                  <c:v>1219</c:v>
                </c:pt>
                <c:pt idx="16" formatCode="#,##0">
                  <c:v>1248</c:v>
                </c:pt>
                <c:pt idx="17" formatCode="#,##0">
                  <c:v>1250</c:v>
                </c:pt>
                <c:pt idx="18" formatCode="#,##0">
                  <c:v>1315</c:v>
                </c:pt>
                <c:pt idx="19" formatCode="#,##0">
                  <c:v>1376</c:v>
                </c:pt>
              </c:numCache>
            </c:numRef>
          </c:val>
          <c:smooth val="1"/>
          <c:extLst>
            <c:ext xmlns:c16="http://schemas.microsoft.com/office/drawing/2014/chart" uri="{C3380CC4-5D6E-409C-BE32-E72D297353CC}">
              <c16:uniqueId val="{00000001-8081-41A6-A61D-ACD7ABF57651}"/>
            </c:ext>
          </c:extLst>
        </c:ser>
        <c:dLbls>
          <c:showLegendKey val="0"/>
          <c:showVal val="0"/>
          <c:showCatName val="0"/>
          <c:showSerName val="0"/>
          <c:showPercent val="0"/>
          <c:showBubbleSize val="0"/>
        </c:dLbls>
        <c:smooth val="0"/>
        <c:axId val="1650607424"/>
        <c:axId val="1650609920"/>
      </c:lineChart>
      <c:catAx>
        <c:axId val="16506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09920"/>
        <c:crosses val="autoZero"/>
        <c:auto val="1"/>
        <c:lblAlgn val="ctr"/>
        <c:lblOffset val="100"/>
        <c:noMultiLvlLbl val="0"/>
      </c:catAx>
      <c:valAx>
        <c:axId val="1650609920"/>
        <c:scaling>
          <c:orientation val="minMax"/>
          <c:max val="1400"/>
          <c:min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smtClean="0"/>
              <a:t>Population âgée de 5 à 18 ans</a:t>
            </a:r>
            <a:endParaRPr lang="fr-CA"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36589053290915"/>
          <c:y val="0.12832139256837766"/>
          <c:w val="0.72301406566276805"/>
          <c:h val="0.71055990836208205"/>
        </c:manualLayout>
      </c:layout>
      <c:lineChart>
        <c:grouping val="standard"/>
        <c:varyColors val="0"/>
        <c:ser>
          <c:idx val="0"/>
          <c:order val="0"/>
          <c:tx>
            <c:strRef>
              <c:f>Sheet4!$B$23</c:f>
              <c:strCache>
                <c:ptCount val="1"/>
                <c:pt idx="0">
                  <c:v>Frederiction CA (axe gauche)</c:v>
                </c:pt>
              </c:strCache>
            </c:strRef>
          </c:tx>
          <c:spPr>
            <a:ln w="28575" cap="rnd">
              <a:solidFill>
                <a:schemeClr val="tx2">
                  <a:lumMod val="75000"/>
                </a:schemeClr>
              </a:solidFill>
              <a:round/>
            </a:ln>
            <a:effectLst/>
          </c:spPr>
          <c:marker>
            <c:symbol val="none"/>
          </c:marker>
          <c:cat>
            <c:numRef>
              <c:f>Sheet4!$C$22:$M$22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Sheet4!$C$23:$M$23</c:f>
              <c:numCache>
                <c:formatCode>#,##0</c:formatCode>
                <c:ptCount val="11"/>
                <c:pt idx="0">
                  <c:v>15467</c:v>
                </c:pt>
                <c:pt idx="1">
                  <c:v>15479</c:v>
                </c:pt>
                <c:pt idx="2">
                  <c:v>15493</c:v>
                </c:pt>
                <c:pt idx="3">
                  <c:v>15633</c:v>
                </c:pt>
                <c:pt idx="4">
                  <c:v>15506</c:v>
                </c:pt>
                <c:pt idx="5">
                  <c:v>15684</c:v>
                </c:pt>
                <c:pt idx="6">
                  <c:v>15985</c:v>
                </c:pt>
                <c:pt idx="7">
                  <c:v>16219</c:v>
                </c:pt>
                <c:pt idx="8">
                  <c:v>16651</c:v>
                </c:pt>
                <c:pt idx="9">
                  <c:v>17058</c:v>
                </c:pt>
                <c:pt idx="10">
                  <c:v>17234</c:v>
                </c:pt>
              </c:numCache>
            </c:numRef>
          </c:val>
          <c:smooth val="1"/>
          <c:extLst>
            <c:ext xmlns:c16="http://schemas.microsoft.com/office/drawing/2014/chart" uri="{C3380CC4-5D6E-409C-BE32-E72D297353CC}">
              <c16:uniqueId val="{00000000-6C6C-4496-9272-C09684E92B78}"/>
            </c:ext>
          </c:extLst>
        </c:ser>
        <c:dLbls>
          <c:showLegendKey val="0"/>
          <c:showVal val="0"/>
          <c:showCatName val="0"/>
          <c:showSerName val="0"/>
          <c:showPercent val="0"/>
          <c:showBubbleSize val="0"/>
        </c:dLbls>
        <c:marker val="1"/>
        <c:smooth val="0"/>
        <c:axId val="1325390576"/>
        <c:axId val="1325394736"/>
      </c:lineChart>
      <c:lineChart>
        <c:grouping val="standard"/>
        <c:varyColors val="0"/>
        <c:ser>
          <c:idx val="1"/>
          <c:order val="1"/>
          <c:tx>
            <c:strRef>
              <c:f>Sheet4!$B$24</c:f>
              <c:strCache>
                <c:ptCount val="1"/>
                <c:pt idx="0">
                  <c:v>Reste du N.-B. (axe droit)</c:v>
                </c:pt>
              </c:strCache>
            </c:strRef>
          </c:tx>
          <c:spPr>
            <a:ln w="28575" cap="rnd">
              <a:solidFill>
                <a:srgbClr val="FF0000"/>
              </a:solidFill>
              <a:round/>
            </a:ln>
            <a:effectLst/>
          </c:spPr>
          <c:marker>
            <c:symbol val="none"/>
          </c:marker>
          <c:cat>
            <c:numRef>
              <c:f>Sheet4!$C$22:$M$22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Sheet4!$C$24:$M$24</c:f>
              <c:numCache>
                <c:formatCode>#,##0</c:formatCode>
                <c:ptCount val="11"/>
                <c:pt idx="0">
                  <c:v>99068</c:v>
                </c:pt>
                <c:pt idx="1">
                  <c:v>97208</c:v>
                </c:pt>
                <c:pt idx="2">
                  <c:v>95352</c:v>
                </c:pt>
                <c:pt idx="3">
                  <c:v>93755</c:v>
                </c:pt>
                <c:pt idx="4">
                  <c:v>92877</c:v>
                </c:pt>
                <c:pt idx="5">
                  <c:v>92465</c:v>
                </c:pt>
                <c:pt idx="6">
                  <c:v>93018</c:v>
                </c:pt>
                <c:pt idx="7">
                  <c:v>92890</c:v>
                </c:pt>
                <c:pt idx="8">
                  <c:v>92826</c:v>
                </c:pt>
                <c:pt idx="9">
                  <c:v>93035</c:v>
                </c:pt>
                <c:pt idx="10">
                  <c:v>93558</c:v>
                </c:pt>
              </c:numCache>
            </c:numRef>
          </c:val>
          <c:smooth val="1"/>
          <c:extLst>
            <c:ext xmlns:c16="http://schemas.microsoft.com/office/drawing/2014/chart" uri="{C3380CC4-5D6E-409C-BE32-E72D297353CC}">
              <c16:uniqueId val="{00000001-6C6C-4496-9272-C09684E92B78}"/>
            </c:ext>
          </c:extLst>
        </c:ser>
        <c:dLbls>
          <c:showLegendKey val="0"/>
          <c:showVal val="0"/>
          <c:showCatName val="0"/>
          <c:showSerName val="0"/>
          <c:showPercent val="0"/>
          <c:showBubbleSize val="0"/>
        </c:dLbls>
        <c:marker val="1"/>
        <c:smooth val="0"/>
        <c:axId val="1249448608"/>
        <c:axId val="1249452768"/>
      </c:lineChart>
      <c:catAx>
        <c:axId val="132539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25394736"/>
        <c:crosses val="autoZero"/>
        <c:auto val="1"/>
        <c:lblAlgn val="ctr"/>
        <c:lblOffset val="100"/>
        <c:noMultiLvlLbl val="0"/>
      </c:catAx>
      <c:valAx>
        <c:axId val="1325394736"/>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5390576"/>
        <c:crosses val="autoZero"/>
        <c:crossBetween val="between"/>
      </c:valAx>
      <c:valAx>
        <c:axId val="1249452768"/>
        <c:scaling>
          <c:orientation val="minMax"/>
          <c:min val="92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9448608"/>
        <c:crosses val="max"/>
        <c:crossBetween val="between"/>
      </c:valAx>
      <c:catAx>
        <c:axId val="1249448608"/>
        <c:scaling>
          <c:orientation val="minMax"/>
        </c:scaling>
        <c:delete val="1"/>
        <c:axPos val="b"/>
        <c:numFmt formatCode="General" sourceLinked="1"/>
        <c:majorTickMark val="out"/>
        <c:minorTickMark val="none"/>
        <c:tickLblPos val="nextTo"/>
        <c:crossAx val="12494527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smtClean="0"/>
              <a:t>Emploi, Nouveau-Brunswick</a:t>
            </a:r>
            <a:endParaRPr lang="fr-CA"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Secteur privé (axe gauche)</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Secteur public (axe droit)</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smtClean="0"/>
              <a:t>Estimation des dépenses de santé supplémentaires annuelles induites par le vieillissement par rapport à 2020 Nouveau-Brunswick (2017 M $)</a:t>
            </a:r>
            <a:endParaRPr lang="en-CA"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005320642220253E-2"/>
          <c:y val="0.20648442991611141"/>
          <c:w val="0.87656626962376727"/>
          <c:h val="0.68291023907390069"/>
        </c:manualLayout>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41916"/>
            <a:ext cx="4656137" cy="4409008"/>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3075069476"/>
              </p:ext>
            </p:extLst>
          </p:nvPr>
        </p:nvGraphicFramePr>
        <p:xfrm>
          <a:off x="943697" y="668020"/>
          <a:ext cx="5610225" cy="55145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6FAC109-1611-47FF-9D0A-B80FFE0BCDAB}"/>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249219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fontScale="92500" lnSpcReduction="2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Fredericton a le deuxième taux d'attraction d'immigrants le plus élevé au Canada atlantique au cours des dernières années.</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Les projections de la croissance démographique de la région de Fredericton</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lnSpcReduction="20000"/>
          </a:bodyPr>
          <a:lstStyle/>
          <a:p>
            <a:pPr marL="269875" indent="-41275">
              <a:tabLst>
                <a:tab pos="269875" algn="l"/>
              </a:tabLst>
            </a:pPr>
            <a:r>
              <a:rPr lang="fr-FR" sz="3200" b="1" dirty="0"/>
              <a:t>Pourquoi la région a-t-elle besoin d'augmenter sa population?</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normAutofit lnSpcReduction="10000"/>
          </a:bodyPr>
          <a:lstStyle/>
          <a:p>
            <a:r>
              <a:rPr lang="fr-FR" dirty="0"/>
              <a:t>De nombreuses industries d'importance stratégique</a:t>
            </a:r>
          </a:p>
          <a:p>
            <a:r>
              <a:rPr lang="fr-FR" dirty="0"/>
              <a:t>De nouvelles opportunités de croissance</a:t>
            </a:r>
          </a:p>
          <a:p>
            <a:r>
              <a:rPr lang="fr-FR" dirty="0"/>
              <a:t>Plus de 3000 entreprises actuelles</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Fredericton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smtClean="0"/>
              <a:t>Trois</a:t>
            </a:r>
            <a:r>
              <a:rPr lang="en-CA" sz="2400" b="1" dirty="0" smtClean="0"/>
              <a:t> </a:t>
            </a:r>
            <a:r>
              <a:rPr lang="en-CA" sz="2400" b="1" dirty="0" err="1" smtClean="0"/>
              <a:t>scénarios</a:t>
            </a:r>
            <a:r>
              <a:rPr lang="en-CA" sz="2400" b="1" dirty="0" smtClean="0"/>
              <a:t>:</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à la région</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La croissance démographique est nécessaire pour accroître la main-d'œuvre à un taux annuel moyen de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379464" y="6550223"/>
            <a:ext cx="4812536" cy="307777"/>
          </a:xfrm>
          <a:prstGeom prst="rect">
            <a:avLst/>
          </a:prstGeom>
          <a:noFill/>
        </p:spPr>
        <p:txBody>
          <a:bodyPr wrap="none" rtlCol="0">
            <a:spAutoFit/>
          </a:bodyPr>
          <a:lstStyle/>
          <a:p>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La croissance démographique de la région de Fredericton prévoit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fontScale="92500" lnSpcReduction="1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smtClean="0"/>
              <a:t>?</a:t>
            </a:r>
          </a:p>
          <a:p>
            <a:pPr marL="269875" indent="-41275">
              <a:lnSpc>
                <a:spcPct val="100000"/>
              </a:lnSpc>
            </a:pPr>
            <a:r>
              <a:rPr lang="fr-FR" b="1" dirty="0"/>
              <a:t>Scénario 1: trajectoire actuelle de la </a:t>
            </a:r>
            <a:r>
              <a:rPr lang="fr-FR" b="1" dirty="0" smtClean="0"/>
              <a:t>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Montrer la trajectoire actuelle de la population de l’AC de Fredericton (alerte spoiler - c’est vraiment bien</a:t>
            </a:r>
            <a:r>
              <a:rPr lang="fr-FR" dirty="0" smtClean="0"/>
              <a:t>).</a:t>
            </a:r>
          </a:p>
          <a:p>
            <a:pPr marL="514350" indent="-285750">
              <a:lnSpc>
                <a:spcPct val="100000"/>
              </a:lnSpc>
              <a:spcBef>
                <a:spcPts val="600"/>
              </a:spcBef>
              <a:buFont typeface="Arial" panose="020B0604020202020204" pitchFamily="34" charset="0"/>
              <a:buChar char="•"/>
            </a:pPr>
            <a:endParaRPr lang="fr-FR" b="1" dirty="0"/>
          </a:p>
          <a:p>
            <a:pPr marL="228600" indent="0">
              <a:lnSpc>
                <a:spcPct val="100000"/>
              </a:lnSpc>
              <a:spcBef>
                <a:spcPts val="6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A" b="1" dirty="0"/>
          </a:p>
          <a:p>
            <a:pPr marL="514350" indent="-285750">
              <a:lnSpc>
                <a:spcPct val="100000"/>
              </a:lnSpc>
              <a:spcBef>
                <a:spcPts val="600"/>
              </a:spcBef>
              <a:buFont typeface="Arial" panose="020B0604020202020204" pitchFamily="34" charset="0"/>
              <a:buChar char="•"/>
            </a:pPr>
            <a:r>
              <a:rPr lang="fr-FR" dirty="0"/>
              <a:t>Pour montrer quel niveau de croissance démographique est nécessaire si le comté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29157"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fr-FR" sz="3200" b="1" dirty="0"/>
              <a:t>Scénarios de croissance démographique de la région de Fredericton</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défi démographique de la région de Fredericton</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651237325"/>
              </p:ext>
            </p:extLst>
          </p:nvPr>
        </p:nvGraphicFramePr>
        <p:xfrm>
          <a:off x="1396329" y="332300"/>
          <a:ext cx="9701598" cy="6843029"/>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augmente de 29%.</a:t>
                      </a:r>
                    </a:p>
                    <a:p>
                      <a:pPr algn="l" fontAlgn="b"/>
                      <a:r>
                        <a:rPr lang="fr-FR" sz="2200" u="none" strike="noStrike" dirty="0" smtClean="0">
                          <a:effectLst/>
                          <a:latin typeface="Inter" panose="020B0604020202020204" charset="0"/>
                          <a:ea typeface="Inter" panose="020B0604020202020204" charset="0"/>
                        </a:rPr>
                        <a:t>L'effectif augmente de 23% (+13 500)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Une forte augmentation de la main-d'œuvre signifie une croissance potentielle beaucoup plus importante dans les industries axées sur l'exportation ainsi que dans les industries axées sur le local</a:t>
                      </a:r>
                      <a:r>
                        <a:rPr lang="en-US" sz="2200" b="0" i="0" u="none" strike="noStrike" dirty="0" smtClean="0">
                          <a:solidFill>
                            <a:srgbClr val="000000"/>
                          </a:solidFill>
                          <a:effectLst/>
                          <a:latin typeface="Inter" panose="020B0604020202020204" charset="0"/>
                          <a:ea typeface="Inter" panose="020B0604020202020204" charset="0"/>
                        </a:rPr>
                        <a:t>. </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813210724"/>
              </p:ext>
            </p:extLst>
          </p:nvPr>
        </p:nvGraphicFramePr>
        <p:xfrm>
          <a:off x="1194199" y="303423"/>
          <a:ext cx="10375368" cy="6555617"/>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6602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l'effectif (estimation: 59 400)</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919100">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doit augmenter de 9,5% (+10 500).</a:t>
                      </a:r>
                    </a:p>
                    <a:p>
                      <a:pPr algn="l" fontAlgn="b"/>
                      <a:r>
                        <a:rPr lang="fr-FR" sz="2200" u="none" strike="noStrike" dirty="0" smtClean="0">
                          <a:effectLst/>
                          <a:latin typeface="Inter" panose="020B0604020202020204" charset="0"/>
                          <a:ea typeface="Inter" panose="020B0604020202020204" charset="0"/>
                        </a:rPr>
                        <a:t>L'effectif reste à 59 400 personnes.</a:t>
                      </a:r>
                    </a:p>
                    <a:p>
                      <a:pPr algn="l" fontAlgn="b"/>
                      <a:r>
                        <a:rPr lang="fr-FR" sz="2200" u="none" strike="noStrike" dirty="0" smtClean="0">
                          <a:effectLst/>
                          <a:latin typeface="Inter" panose="020B0604020202020204" charset="0"/>
                          <a:ea typeface="Inter" panose="020B0604020202020204" charset="0"/>
                        </a:rPr>
                        <a:t>Cela représenterait une baisse significative par rapport au taux de croissance actuel (une baisse de 1,5% par an à 0,5% par an</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85402">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1023481">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5950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2056744596"/>
              </p:ext>
            </p:extLst>
          </p:nvPr>
        </p:nvGraphicFramePr>
        <p:xfrm>
          <a:off x="1396329" y="332299"/>
          <a:ext cx="10375368" cy="6315815"/>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augmente de 17,5% (+19 400).</a:t>
                      </a:r>
                    </a:p>
                    <a:p>
                      <a:pPr algn="l" fontAlgn="b"/>
                      <a:r>
                        <a:rPr lang="fr-FR" sz="2200" u="none" strike="noStrike" dirty="0" smtClean="0">
                          <a:effectLst/>
                          <a:latin typeface="Inter" panose="020B0604020202020204" charset="0"/>
                          <a:ea typeface="Inter" panose="020B0604020202020204" charset="0"/>
                        </a:rPr>
                        <a:t>Les effectifs augmentent de +5 500 personnes.</a:t>
                      </a:r>
                    </a:p>
                    <a:p>
                      <a:pPr algn="l" fontAlgn="b"/>
                      <a:r>
                        <a:rPr lang="fr-FR" sz="2200" u="none" strike="noStrike" dirty="0" smtClean="0">
                          <a:effectLst/>
                          <a:latin typeface="Inter" panose="020B0604020202020204" charset="0"/>
                          <a:ea typeface="Inter" panose="020B0604020202020204" charset="0"/>
                        </a:rPr>
                        <a:t>Nécessiterait un pop. taux de croissance de 0,9% par an</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b="0" i="0" u="none" strike="noStrike" dirty="0" smtClean="0">
                          <a:solidFill>
                            <a:srgbClr val="000000"/>
                          </a:solidFill>
                          <a:effectLst/>
                          <a:latin typeface="Inter" panose="020B0604020202020204" charset="0"/>
                          <a:ea typeface="Inter" panose="020B0604020202020204" charset="0"/>
                        </a:rPr>
                        <a:t>… Et la main-d'œuvre pour développer de nouvelles industries, mais pas autant de croissance économique que la trajectoire actuelle</a:t>
                      </a:r>
                      <a:r>
                        <a:rPr lang="en-US" sz="2200" b="0" i="0" u="none" strike="noStrike" dirty="0" smtClean="0">
                          <a:solidFill>
                            <a:srgbClr val="000000"/>
                          </a:solidFill>
                          <a:effectLst/>
                          <a:latin typeface="Inter" panose="020B0604020202020204" charset="0"/>
                          <a:ea typeface="Inter" panose="020B0604020202020204" charset="0"/>
                        </a:rPr>
                        <a:t>. </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fontScale="92500"/>
          </a:bodyPr>
          <a:lstStyle/>
          <a:p>
            <a:pPr marL="269875" indent="-41275"/>
            <a:r>
              <a:rPr lang="fr-FR" sz="3200" b="1" dirty="0"/>
              <a:t>La croissance démographique de la région de Fredericton prévoit de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fr-FR" sz="2400" dirty="0"/>
              <a:t>Continuez à faire ce que vous faites - cap et vitesse actuels.</a:t>
            </a:r>
          </a:p>
          <a:p>
            <a:pPr marL="269875" indent="-41275">
              <a:lnSpc>
                <a:spcPct val="100000"/>
              </a:lnSpc>
              <a:spcBef>
                <a:spcPts val="2400"/>
              </a:spcBef>
              <a:spcAft>
                <a:spcPts val="1200"/>
              </a:spcAft>
            </a:pPr>
            <a:r>
              <a:rPr lang="fr-FR" sz="2400" dirty="0"/>
              <a:t>Peut-être un peu plus d'attention sur un meilleur ciblage des immigrants ou sur la rétention (l'AR de Fredericton perd en moyenne 400 par année en raison de la migration interprovinciale nette).</a:t>
            </a:r>
          </a:p>
          <a:p>
            <a:pPr marL="269875" indent="-41275">
              <a:lnSpc>
                <a:spcPct val="100000"/>
              </a:lnSpc>
              <a:spcBef>
                <a:spcPts val="2400"/>
              </a:spcBef>
              <a:spcAft>
                <a:spcPts val="1200"/>
              </a:spcAft>
            </a:pPr>
            <a:r>
              <a:rPr lang="fr-FR" sz="2400" dirty="0"/>
              <a:t>S'assurer qu'il existe de bonnes options de logement pour les personnes qui s'installent dans la région</a:t>
            </a:r>
            <a:r>
              <a:rPr lang="en-CA" sz="2400" dirty="0" smtClean="0"/>
              <a:t>.</a:t>
            </a:r>
            <a:endParaRPr lang="en-CA" sz="24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Le plan de croissance démographique de la région de Fredericton</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 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smtClean="0"/>
          </a:p>
          <a:p>
            <a:pPr marL="269875" indent="-41275"/>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11485-177F-435B-863F-E688C76764B6}"/>
              </a:ext>
            </a:extLst>
          </p:cNvPr>
          <p:cNvSpPr>
            <a:spLocks noGrp="1"/>
          </p:cNvSpPr>
          <p:nvPr>
            <p:ph type="body" idx="1"/>
          </p:nvPr>
        </p:nvSpPr>
        <p:spPr>
          <a:xfrm>
            <a:off x="1384934" y="670561"/>
            <a:ext cx="10059503" cy="4991330"/>
          </a:xfrm>
        </p:spPr>
        <p:txBody>
          <a:bodyPr>
            <a:normAutofit/>
          </a:bodyPr>
          <a:lstStyle/>
          <a:p>
            <a:r>
              <a:rPr lang="fr-FR" dirty="0">
                <a:latin typeface="Century Gothic" panose="020B0502020202020204" pitchFamily="34" charset="0"/>
                <a:ea typeface="Times New Roman" panose="02020603050405020304" pitchFamily="18" charset="0"/>
                <a:cs typeface="Times New Roman" panose="02020603050405020304" pitchFamily="18" charset="0"/>
              </a:rPr>
              <a:t>Aux fins du présent rapport, la région de l'agglomération de recensement (AR) de Fredericton est utilisée. L'AC de Fredericton comprend la ville de Fredericton; la communauté rurale de </a:t>
            </a:r>
            <a:r>
              <a:rPr lang="fr-FR" dirty="0" err="1">
                <a:latin typeface="Century Gothic" panose="020B0502020202020204" pitchFamily="34" charset="0"/>
                <a:ea typeface="Times New Roman" panose="02020603050405020304" pitchFamily="18" charset="0"/>
                <a:cs typeface="Times New Roman" panose="02020603050405020304" pitchFamily="18" charset="0"/>
              </a:rPr>
              <a:t>Hanwell</a:t>
            </a:r>
            <a:r>
              <a:rPr lang="fr-FR" dirty="0">
                <a:latin typeface="Century Gothic" panose="020B0502020202020204" pitchFamily="34" charset="0"/>
                <a:ea typeface="Times New Roman" panose="02020603050405020304" pitchFamily="18" charset="0"/>
                <a:cs typeface="Times New Roman" panose="02020603050405020304" pitchFamily="18" charset="0"/>
              </a:rPr>
              <a:t>, les villages de Harvey, New Maryland et Tracy; deux communautés des Premières Nations (Devon et </a:t>
            </a:r>
            <a:r>
              <a:rPr lang="fr-FR" dirty="0" err="1">
                <a:latin typeface="Century Gothic" panose="020B0502020202020204" pitchFamily="34" charset="0"/>
                <a:ea typeface="Times New Roman" panose="02020603050405020304" pitchFamily="18" charset="0"/>
                <a:cs typeface="Times New Roman" panose="02020603050405020304" pitchFamily="18" charset="0"/>
              </a:rPr>
              <a:t>Kingsclear</a:t>
            </a:r>
            <a:r>
              <a:rPr lang="fr-FR" dirty="0">
                <a:latin typeface="Century Gothic" panose="020B0502020202020204" pitchFamily="34" charset="0"/>
                <a:ea typeface="Times New Roman" panose="02020603050405020304" pitchFamily="18" charset="0"/>
                <a:cs typeface="Times New Roman" panose="02020603050405020304" pitchFamily="18" charset="0"/>
              </a:rPr>
              <a:t>) et les paroisses de Bright, Douglas, Gladstone, </a:t>
            </a:r>
            <a:r>
              <a:rPr lang="fr-FR" dirty="0" err="1">
                <a:latin typeface="Century Gothic" panose="020B0502020202020204" pitchFamily="34" charset="0"/>
                <a:ea typeface="Times New Roman" panose="02020603050405020304" pitchFamily="18" charset="0"/>
                <a:cs typeface="Times New Roman" panose="02020603050405020304" pitchFamily="18" charset="0"/>
              </a:rPr>
              <a:t>Kingsclear</a:t>
            </a:r>
            <a:r>
              <a:rPr lang="fr-FR" dirty="0">
                <a:latin typeface="Century Gothic" panose="020B0502020202020204" pitchFamily="34" charset="0"/>
                <a:ea typeface="Times New Roman" panose="02020603050405020304" pitchFamily="18" charset="0"/>
                <a:cs typeface="Times New Roman" panose="02020603050405020304" pitchFamily="18" charset="0"/>
              </a:rPr>
              <a:t>, Lincoln, </a:t>
            </a:r>
            <a:r>
              <a:rPr lang="fr-FR" dirty="0" err="1">
                <a:latin typeface="Century Gothic" panose="020B0502020202020204" pitchFamily="34" charset="0"/>
                <a:ea typeface="Times New Roman" panose="02020603050405020304" pitchFamily="18" charset="0"/>
                <a:cs typeface="Times New Roman" panose="02020603050405020304" pitchFamily="18" charset="0"/>
              </a:rPr>
              <a:t>Manners</a:t>
            </a:r>
            <a:r>
              <a:rPr lang="fr-FR" dirty="0">
                <a:latin typeface="Century Gothic" panose="020B0502020202020204" pitchFamily="34" charset="0"/>
                <a:ea typeface="Times New Roman" panose="02020603050405020304" pitchFamily="18" charset="0"/>
                <a:cs typeface="Times New Roman" panose="02020603050405020304" pitchFamily="18" charset="0"/>
              </a:rPr>
              <a:t> Sutton, </a:t>
            </a:r>
            <a:r>
              <a:rPr lang="fr-FR" dirty="0" err="1">
                <a:latin typeface="Century Gothic" panose="020B0502020202020204" pitchFamily="34" charset="0"/>
                <a:ea typeface="Times New Roman" panose="02020603050405020304" pitchFamily="18" charset="0"/>
                <a:cs typeface="Times New Roman" panose="02020603050405020304" pitchFamily="18" charset="0"/>
              </a:rPr>
              <a:t>Maugerville</a:t>
            </a:r>
            <a:r>
              <a:rPr lang="fr-FR" dirty="0">
                <a:latin typeface="Century Gothic" panose="020B0502020202020204" pitchFamily="34" charset="0"/>
                <a:ea typeface="Times New Roman" panose="02020603050405020304" pitchFamily="18" charset="0"/>
                <a:cs typeface="Times New Roman" panose="02020603050405020304" pitchFamily="18" charset="0"/>
              </a:rPr>
              <a:t>, New Maryland, </a:t>
            </a:r>
            <a:r>
              <a:rPr lang="fr-FR" dirty="0" err="1">
                <a:latin typeface="Century Gothic" panose="020B0502020202020204" pitchFamily="34" charset="0"/>
                <a:ea typeface="Times New Roman" panose="02020603050405020304" pitchFamily="18" charset="0"/>
                <a:cs typeface="Times New Roman" panose="02020603050405020304" pitchFamily="18" charset="0"/>
              </a:rPr>
              <a:t>Queensbury</a:t>
            </a:r>
            <a:r>
              <a:rPr lang="fr-FR" dirty="0">
                <a:latin typeface="Century Gothic" panose="020B0502020202020204" pitchFamily="34" charset="0"/>
                <a:ea typeface="Times New Roman" panose="02020603050405020304" pitchFamily="18" charset="0"/>
                <a:cs typeface="Times New Roman" panose="02020603050405020304" pitchFamily="18" charset="0"/>
              </a:rPr>
              <a:t> et Saint </a:t>
            </a:r>
            <a:r>
              <a:rPr lang="fr-FR" dirty="0" err="1">
                <a:latin typeface="Century Gothic" panose="020B0502020202020204" pitchFamily="34" charset="0"/>
                <a:ea typeface="Times New Roman" panose="02020603050405020304" pitchFamily="18" charset="0"/>
                <a:cs typeface="Times New Roman" panose="02020603050405020304" pitchFamily="18" charset="0"/>
              </a:rPr>
              <a:t>Marys</a:t>
            </a:r>
            <a:r>
              <a:rPr lang="fr-FR" dirty="0">
                <a:latin typeface="Century Gothic" panose="020B0502020202020204" pitchFamily="34" charset="0"/>
                <a:ea typeface="Times New Roman" panose="02020603050405020304" pitchFamily="18" charset="0"/>
                <a:cs typeface="Times New Roman" panose="02020603050405020304" pitchFamily="18" charset="0"/>
              </a:rPr>
              <a:t>.</a:t>
            </a:r>
            <a:endParaRPr lang="en-CA" sz="3200" dirty="0"/>
          </a:p>
        </p:txBody>
      </p:sp>
    </p:spTree>
    <p:extLst>
      <p:ext uri="{BB962C8B-B14F-4D97-AF65-F5344CB8AC3E}">
        <p14:creationId xmlns:p14="http://schemas.microsoft.com/office/powerpoint/2010/main" val="2285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a:t>
            </a:r>
            <a:r>
              <a:rPr lang="fr-FR" sz="3200" dirty="0" smtClean="0"/>
              <a:t>Canada</a:t>
            </a:r>
          </a:p>
          <a:p>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323791312"/>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B08F24D-1687-453D-8ADE-DA01EC1DFB59}"/>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385734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22DA9-BEF6-48AD-9044-DC6C13BF283A}"/>
              </a:ext>
            </a:extLst>
          </p:cNvPr>
          <p:cNvSpPr>
            <a:spLocks noGrp="1"/>
          </p:cNvSpPr>
          <p:nvPr>
            <p:ph type="body" idx="1"/>
          </p:nvPr>
        </p:nvSpPr>
        <p:spPr>
          <a:xfrm>
            <a:off x="7081284" y="658814"/>
            <a:ext cx="4657060" cy="1253114"/>
          </a:xfrm>
        </p:spPr>
        <p:txBody>
          <a:bodyPr>
            <a:noAutofit/>
          </a:bodyPr>
          <a:lstStyle/>
          <a:p>
            <a:r>
              <a:rPr lang="fr-FR" sz="2400" b="1" dirty="0"/>
              <a:t>Mais Fredericton s'oppose intelligemment à cette tendance</a:t>
            </a:r>
            <a:endParaRPr lang="en-CA" sz="2400" b="1" dirty="0"/>
          </a:p>
        </p:txBody>
      </p:sp>
      <p:sp>
        <p:nvSpPr>
          <p:cNvPr id="4" name="Text Placeholder 3">
            <a:extLst>
              <a:ext uri="{FF2B5EF4-FFF2-40B4-BE49-F238E27FC236}">
                <a16:creationId xmlns:a16="http://schemas.microsoft.com/office/drawing/2014/main" id="{A20CACF5-C7B7-422C-9B9D-5FAA2DF30840}"/>
              </a:ext>
            </a:extLst>
          </p:cNvPr>
          <p:cNvSpPr>
            <a:spLocks noGrp="1"/>
          </p:cNvSpPr>
          <p:nvPr>
            <p:ph type="body" idx="3"/>
          </p:nvPr>
        </p:nvSpPr>
        <p:spPr/>
        <p:txBody>
          <a:bodyPr>
            <a:normAutofit fontScale="85000" lnSpcReduction="10000"/>
          </a:bodyPr>
          <a:lstStyle/>
          <a:p>
            <a:pPr marL="514350" indent="-285750">
              <a:buFont typeface="Wingdings" panose="05000000000000000000" pitchFamily="2" charset="2"/>
              <a:buChar char="Ø"/>
            </a:pPr>
            <a:r>
              <a:rPr lang="fr-FR" dirty="0"/>
              <a:t>Les jeunes de Fredericton (0-14) ont grandi plus rapidement que ceux du Canada au cours de la dernière décennie</a:t>
            </a:r>
          </a:p>
          <a:p>
            <a:pPr marL="514350" indent="-285750">
              <a:buFont typeface="Wingdings" panose="05000000000000000000" pitchFamily="2" charset="2"/>
              <a:buChar char="Ø"/>
            </a:pPr>
            <a:r>
              <a:rPr lang="fr-FR" dirty="0"/>
              <a:t>Son nombre de jeunes adultes en âge de travailler a fortement augmenté, seulement un peu plus lentement que celui du Canada</a:t>
            </a:r>
          </a:p>
          <a:p>
            <a:pPr marL="514350" indent="-285750">
              <a:buFont typeface="Wingdings" panose="05000000000000000000" pitchFamily="2" charset="2"/>
              <a:buChar char="Ø"/>
            </a:pPr>
            <a:r>
              <a:rPr lang="fr-FR" dirty="0"/>
              <a:t>En revanche, le reste du Nouveau-Brunswick a affiché des baisses importantes</a:t>
            </a:r>
            <a:endParaRPr lang="en-CA" dirty="0"/>
          </a:p>
        </p:txBody>
      </p:sp>
      <p:sp>
        <p:nvSpPr>
          <p:cNvPr id="7" name="TextBox 6">
            <a:extLst>
              <a:ext uri="{FF2B5EF4-FFF2-40B4-BE49-F238E27FC236}">
                <a16:creationId xmlns:a16="http://schemas.microsoft.com/office/drawing/2014/main" id="{0CE6DBC5-EB64-4927-A1E9-6A1F4ECD4F26}"/>
              </a:ext>
            </a:extLst>
          </p:cNvPr>
          <p:cNvSpPr txBox="1"/>
          <p:nvPr/>
        </p:nvSpPr>
        <p:spPr>
          <a:xfrm>
            <a:off x="1303867" y="6168180"/>
            <a:ext cx="7471063" cy="307777"/>
          </a:xfrm>
          <a:prstGeom prst="rect">
            <a:avLst/>
          </a:prstGeom>
          <a:noFill/>
        </p:spPr>
        <p:txBody>
          <a:bodyPr wrap="square" rtlCol="0">
            <a:spAutoFit/>
          </a:bodyPr>
          <a:lstStyle/>
          <a:p>
            <a:r>
              <a:rPr lang="fr-FR" dirty="0"/>
              <a:t>Source: Statistique Canada, tableaux CANSIM 17-10-0005-01 et 17-10-0135-01</a:t>
            </a:r>
            <a:endParaRPr lang="en-CA" dirty="0"/>
          </a:p>
        </p:txBody>
      </p:sp>
      <p:graphicFrame>
        <p:nvGraphicFramePr>
          <p:cNvPr id="6" name="Chart 5">
            <a:extLst>
              <a:ext uri="{FF2B5EF4-FFF2-40B4-BE49-F238E27FC236}">
                <a16:creationId xmlns:a16="http://schemas.microsoft.com/office/drawing/2014/main" id="{B6B4D677-A3C1-4997-9FB1-33AA15E989EE}"/>
              </a:ext>
            </a:extLst>
          </p:cNvPr>
          <p:cNvGraphicFramePr>
            <a:graphicFrameLocks/>
          </p:cNvGraphicFramePr>
          <p:nvPr>
            <p:extLst>
              <p:ext uri="{D42A27DB-BD31-4B8C-83A1-F6EECF244321}">
                <p14:modId xmlns:p14="http://schemas.microsoft.com/office/powerpoint/2010/main" val="3453454157"/>
              </p:ext>
            </p:extLst>
          </p:nvPr>
        </p:nvGraphicFramePr>
        <p:xfrm>
          <a:off x="1303867" y="1269999"/>
          <a:ext cx="5063066" cy="4402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616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Par conséquent, son économie est loin derrière celle du Canada</a:t>
            </a:r>
            <a:endParaRPr lang="en-CA" dirty="0"/>
          </a:p>
        </p:txBody>
      </p:sp>
      <p:sp>
        <p:nvSpPr>
          <p:cNvPr id="6" name="TextBox 5">
            <a:extLst>
              <a:ext uri="{FF2B5EF4-FFF2-40B4-BE49-F238E27FC236}">
                <a16:creationId xmlns:a16="http://schemas.microsoft.com/office/drawing/2014/main" id="{34818145-6039-400A-9623-D296F2C3DC9F}"/>
              </a:ext>
            </a:extLst>
          </p:cNvPr>
          <p:cNvSpPr txBox="1"/>
          <p:nvPr/>
        </p:nvSpPr>
        <p:spPr>
          <a:xfrm>
            <a:off x="1524000" y="5913463"/>
            <a:ext cx="8562110" cy="307777"/>
          </a:xfrm>
          <a:prstGeom prst="rect">
            <a:avLst/>
          </a:prstGeom>
          <a:noFill/>
        </p:spPr>
        <p:txBody>
          <a:bodyPr wrap="square" rtlCol="0">
            <a:spAutoFit/>
          </a:bodyPr>
          <a:lstStyle/>
          <a:p>
            <a:r>
              <a:rPr lang="fr-FR" dirty="0"/>
              <a:t>Source: Statistique Canada, tableaux CANSIM 14-10-0023-01 et 36-10-0402-02</a:t>
            </a:r>
            <a:r>
              <a:rPr lang="en-CA" dirty="0" smtClean="0"/>
              <a:t>.</a:t>
            </a:r>
            <a:endParaRPr lang="en-CA" dirty="0"/>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extLst>
              <p:ext uri="{D42A27DB-BD31-4B8C-83A1-F6EECF244321}">
                <p14:modId xmlns:p14="http://schemas.microsoft.com/office/powerpoint/2010/main" val="3487592231"/>
              </p:ext>
            </p:extLst>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49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marché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1960417"/>
            <a:ext cx="4656137" cy="3962400"/>
          </a:xfrm>
        </p:spPr>
        <p:txBody>
          <a:bodyPr>
            <a:normAutofit fontScale="77500" lnSpcReduction="20000"/>
          </a:bodyPr>
          <a:lstStyle/>
          <a:p>
            <a:pPr marL="514350" indent="-285750">
              <a:buFont typeface="Wingdings" panose="05000000000000000000" pitchFamily="2" charset="2"/>
              <a:buChar char="Ø"/>
            </a:pPr>
            <a:r>
              <a:rPr lang="fr-FR" dirty="0"/>
              <a:t>Jusqu'en 2011, le nombre de jeunes atteignant l'âge officiel de travail de 15 ans était bien supérieur à celui des personnes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en ont eu 65 ans.</a:t>
            </a:r>
          </a:p>
          <a:p>
            <a:pPr marL="514350" indent="-285750">
              <a:buFont typeface="Wingdings" panose="05000000000000000000" pitchFamily="2" charset="2"/>
              <a:buChar char="Ø"/>
            </a:pPr>
            <a:r>
              <a:rPr lang="fr-FR" dirty="0"/>
              <a:t>Sans les nouveaux arrivants, la population active de l'AC de Fredericton diminuerait légèrement au cours des 10 prochaines années</a:t>
            </a:r>
            <a:endParaRPr lang="en-CA" dirty="0"/>
          </a:p>
        </p:txBody>
      </p:sp>
      <p:sp>
        <p:nvSpPr>
          <p:cNvPr id="6" name="TextBox 5">
            <a:extLst>
              <a:ext uri="{FF2B5EF4-FFF2-40B4-BE49-F238E27FC236}">
                <a16:creationId xmlns:a16="http://schemas.microsoft.com/office/drawing/2014/main" id="{BF70275F-4C2B-4F7D-AFD2-3F354709599F}"/>
              </a:ext>
            </a:extLst>
          </p:cNvPr>
          <p:cNvSpPr txBox="1"/>
          <p:nvPr/>
        </p:nvSpPr>
        <p:spPr>
          <a:xfrm>
            <a:off x="1502973" y="6033796"/>
            <a:ext cx="8562110" cy="307777"/>
          </a:xfrm>
          <a:prstGeom prst="rect">
            <a:avLst/>
          </a:prstGeom>
          <a:noFill/>
        </p:spPr>
        <p:txBody>
          <a:bodyPr wrap="square" rtlCol="0">
            <a:spAutoFit/>
          </a:bodyPr>
          <a:lstStyle/>
          <a:p>
            <a:r>
              <a:rPr lang="fr-FR"/>
              <a:t>Source: Statistique Canada, tableau CANSIM 17-10-0135-01</a:t>
            </a:r>
            <a:endParaRPr lang="en-CA" dirty="0"/>
          </a:p>
        </p:txBody>
      </p:sp>
      <p:graphicFrame>
        <p:nvGraphicFramePr>
          <p:cNvPr id="8" name="Chart 7">
            <a:extLst>
              <a:ext uri="{FF2B5EF4-FFF2-40B4-BE49-F238E27FC236}">
                <a16:creationId xmlns:a16="http://schemas.microsoft.com/office/drawing/2014/main" id="{8254549E-250F-48C0-8F4A-B4A16C657D19}"/>
              </a:ext>
            </a:extLst>
          </p:cNvPr>
          <p:cNvGraphicFramePr>
            <a:graphicFrameLocks/>
          </p:cNvGraphicFramePr>
          <p:nvPr>
            <p:extLst>
              <p:ext uri="{D42A27DB-BD31-4B8C-83A1-F6EECF244321}">
                <p14:modId xmlns:p14="http://schemas.microsoft.com/office/powerpoint/2010/main" val="288452379"/>
              </p:ext>
            </p:extLst>
          </p:nvPr>
        </p:nvGraphicFramePr>
        <p:xfrm>
          <a:off x="1134533" y="1016000"/>
          <a:ext cx="5435600" cy="4906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3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3"/>
            <a:ext cx="4657060" cy="1128423"/>
          </a:xfrm>
        </p:spPr>
        <p:txBody>
          <a:bodyPr>
            <a:normAutofit fontScale="92500" lnSpcReduction="10000"/>
          </a:bodyPr>
          <a:lstStyle/>
          <a:p>
            <a:r>
              <a:rPr lang="fr-FR" sz="2400" b="1" dirty="0"/>
              <a:t>La population d’âge scolaire de Fredericton est en plein essor</a:t>
            </a:r>
            <a:endParaRPr lang="en-CA" sz="2400"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fontScale="85000"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La migration au Nouveau-Brunswick a contribué à stabiliser la population d'âge scolaire</a:t>
            </a:r>
          </a:p>
          <a:p>
            <a:pPr marL="514350" indent="-285750">
              <a:buFont typeface="Wingdings" panose="05000000000000000000" pitchFamily="2" charset="2"/>
              <a:buChar char="Ø"/>
            </a:pPr>
            <a:endParaRPr lang="fr-FR" dirty="0"/>
          </a:p>
          <a:p>
            <a:pPr marL="514350" indent="-285750">
              <a:buFont typeface="Wingdings" panose="05000000000000000000" pitchFamily="2" charset="2"/>
              <a:buChar char="Ø"/>
            </a:pPr>
            <a:r>
              <a:rPr lang="fr-FR" dirty="0"/>
              <a:t>À Fredericton, la population d'âge scolaire a fortement augmenté depuis le milieu de la dernière décennie.</a:t>
            </a:r>
            <a:endParaRPr lang="en-CA" dirty="0"/>
          </a:p>
        </p:txBody>
      </p:sp>
      <p:sp>
        <p:nvSpPr>
          <p:cNvPr id="5" name="TextBox 4">
            <a:extLst>
              <a:ext uri="{FF2B5EF4-FFF2-40B4-BE49-F238E27FC236}">
                <a16:creationId xmlns:a16="http://schemas.microsoft.com/office/drawing/2014/main" id="{DF362CCB-1B49-4669-B929-3CF6F030A56A}"/>
              </a:ext>
            </a:extLst>
          </p:cNvPr>
          <p:cNvSpPr txBox="1"/>
          <p:nvPr/>
        </p:nvSpPr>
        <p:spPr>
          <a:xfrm>
            <a:off x="1618518" y="6154739"/>
            <a:ext cx="8562110" cy="307777"/>
          </a:xfrm>
          <a:prstGeom prst="rect">
            <a:avLst/>
          </a:prstGeom>
          <a:noFill/>
        </p:spPr>
        <p:txBody>
          <a:bodyPr wrap="square" rtlCol="0">
            <a:spAutoFit/>
          </a:bodyPr>
          <a:lstStyle/>
          <a:p>
            <a:r>
              <a:rPr lang="fr-FR" dirty="0"/>
              <a:t>Source: Statistique Canada, tableaux CANSIM 17-10-0135-01 et 17-10-0005-01</a:t>
            </a:r>
            <a:r>
              <a:rPr lang="fr-FR" dirty="0" smtClean="0"/>
              <a:t>.</a:t>
            </a:r>
            <a:endParaRPr lang="fr-FR" dirty="0"/>
          </a:p>
        </p:txBody>
      </p:sp>
      <p:graphicFrame>
        <p:nvGraphicFramePr>
          <p:cNvPr id="7" name="Chart 6">
            <a:extLst>
              <a:ext uri="{FF2B5EF4-FFF2-40B4-BE49-F238E27FC236}">
                <a16:creationId xmlns:a16="http://schemas.microsoft.com/office/drawing/2014/main" id="{341D7A80-BED0-40F3-8789-67C30764880D}"/>
              </a:ext>
            </a:extLst>
          </p:cNvPr>
          <p:cNvGraphicFramePr>
            <a:graphicFrameLocks/>
          </p:cNvGraphicFramePr>
          <p:nvPr>
            <p:extLst>
              <p:ext uri="{D42A27DB-BD31-4B8C-83A1-F6EECF244321}">
                <p14:modId xmlns:p14="http://schemas.microsoft.com/office/powerpoint/2010/main" val="2527807125"/>
              </p:ext>
            </p:extLst>
          </p:nvPr>
        </p:nvGraphicFramePr>
        <p:xfrm>
          <a:off x="1049868" y="1068097"/>
          <a:ext cx="5486400" cy="4706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dirty="0"/>
              <a:t>De </a:t>
            </a:r>
            <a:r>
              <a:rPr lang="en-CA" sz="2400" b="1" dirty="0" err="1"/>
              <a:t>sérieux</a:t>
            </a:r>
            <a:r>
              <a:rPr lang="en-CA" sz="2400" b="1" dirty="0"/>
              <a:t> </a:t>
            </a:r>
            <a:r>
              <a:rPr lang="en-CA" sz="2400" b="1" dirty="0" err="1"/>
              <a:t>défis</a:t>
            </a:r>
            <a:r>
              <a:rPr lang="en-CA" sz="2400" b="1" dirty="0"/>
              <a:t> </a:t>
            </a:r>
            <a:r>
              <a:rPr lang="en-CA" sz="2400" b="1" dirty="0" err="1"/>
              <a:t>demeurent</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1284" y="2057257"/>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plus de travailleurs pour répondre aux services publics en croissance et développer le secteur privé</a:t>
            </a:r>
            <a:endParaRPr lang="en-CA" dirty="0"/>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fr-FR"/>
              <a:t>Source: Statistique Canada, tableau CANSIM 14-10-0092-01</a:t>
            </a:r>
            <a:endParaRPr lang="en-CA" dirty="0"/>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extLst>
              <p:ext uri="{D42A27DB-BD31-4B8C-83A1-F6EECF244321}">
                <p14:modId xmlns:p14="http://schemas.microsoft.com/office/powerpoint/2010/main" val="1497295455"/>
              </p:ext>
            </p:extLst>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835734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1647</Words>
  <Application>Microsoft Office PowerPoint</Application>
  <PresentationFormat>Widescreen</PresentationFormat>
  <Paragraphs>154</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Arial</vt:lpstr>
      <vt:lpstr>Century Gothic</vt:lpstr>
      <vt:lpstr>Calibri</vt:lpstr>
      <vt:lpstr>Inter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55</cp:revision>
  <dcterms:created xsi:type="dcterms:W3CDTF">2021-01-19T19:30:51Z</dcterms:created>
  <dcterms:modified xsi:type="dcterms:W3CDTF">2021-03-21T17:07:33Z</dcterms:modified>
</cp:coreProperties>
</file>