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06" r:id="rId4"/>
    <p:sldId id="307" r:id="rId5"/>
    <p:sldId id="308" r:id="rId6"/>
    <p:sldId id="309" r:id="rId7"/>
    <p:sldId id="310" r:id="rId8"/>
    <p:sldId id="311" r:id="rId9"/>
    <p:sldId id="28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Inter" panose="020B0604020202020204" charset="0"/>
      <p:regular r:id="rId31"/>
      <p:bold r:id="rId32"/>
    </p:embeddedFont>
    <p:embeddedFont>
      <p:font typeface="Century Gothic" panose="020B0502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Nouveau-Brunswick</a:t>
            </a:r>
          </a:p>
          <a:p>
            <a:pPr>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2020</a:t>
            </a:r>
            <a:endParaRPr lang="en-CA" sz="1800" b="1" dirty="0">
              <a:solidFill>
                <a:schemeClr val="tx1">
                  <a:lumMod val="65000"/>
                  <a:lumOff val="35000"/>
                </a:scheme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smtClean="0"/>
              <a:t>Croissance démographique par groupe d'âge</a:t>
            </a:r>
          </a:p>
          <a:p>
            <a:pPr>
              <a:defRPr/>
            </a:pPr>
            <a:r>
              <a:rPr lang="fr-FR" sz="2000" b="1" dirty="0" smtClean="0"/>
              <a:t>2010 à 2020</a:t>
            </a:r>
            <a:endParaRPr lang="fr-CA"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'[Charlottte A.xlsx]Sheet1'!$C$32</c:f>
              <c:strCache>
                <c:ptCount val="1"/>
                <c:pt idx="0">
                  <c:v>New Brunswick</c:v>
                </c:pt>
              </c:strCache>
            </c:strRef>
          </c:tx>
          <c:spPr>
            <a:solidFill>
              <a:schemeClr val="tx2">
                <a:lumMod val="75000"/>
              </a:schemeClr>
            </a:solidFill>
            <a:ln>
              <a:noFill/>
            </a:ln>
            <a:effectLst/>
          </c:spPr>
          <c:invertIfNegative val="0"/>
          <c:cat>
            <c:strRef>
              <c:f>'[Charlottte A.xlsx]Sheet1'!$B$33:$B$41</c:f>
              <c:strCache>
                <c:ptCount val="9"/>
                <c:pt idx="0">
                  <c:v>0-14</c:v>
                </c:pt>
                <c:pt idx="1">
                  <c:v>15-24</c:v>
                </c:pt>
                <c:pt idx="2">
                  <c:v>25-34</c:v>
                </c:pt>
                <c:pt idx="3">
                  <c:v>35-44</c:v>
                </c:pt>
                <c:pt idx="4">
                  <c:v>45-54</c:v>
                </c:pt>
                <c:pt idx="5">
                  <c:v>55-64</c:v>
                </c:pt>
                <c:pt idx="6">
                  <c:v>65-74</c:v>
                </c:pt>
                <c:pt idx="7">
                  <c:v>75+</c:v>
                </c:pt>
                <c:pt idx="8">
                  <c:v>Total</c:v>
                </c:pt>
              </c:strCache>
            </c:strRef>
          </c:cat>
          <c:val>
            <c:numRef>
              <c:f>'[Charlottte A.xlsx]Sheet1'!$C$33:$C$41</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728C-4FDA-B522-537A547ECBA4}"/>
            </c:ext>
          </c:extLst>
        </c:ser>
        <c:ser>
          <c:idx val="1"/>
          <c:order val="1"/>
          <c:tx>
            <c:strRef>
              <c:f>'[Charlottte A.xlsx]Sheet1'!$D$32</c:f>
              <c:strCache>
                <c:ptCount val="1"/>
                <c:pt idx="0">
                  <c:v>Charlotte County</c:v>
                </c:pt>
              </c:strCache>
            </c:strRef>
          </c:tx>
          <c:spPr>
            <a:solidFill>
              <a:srgbClr val="FF0000"/>
            </a:solidFill>
            <a:ln>
              <a:noFill/>
            </a:ln>
            <a:effectLst/>
          </c:spPr>
          <c:invertIfNegative val="0"/>
          <c:cat>
            <c:strRef>
              <c:f>'[Charlottte A.xlsx]Sheet1'!$B$33:$B$41</c:f>
              <c:strCache>
                <c:ptCount val="9"/>
                <c:pt idx="0">
                  <c:v>0-14</c:v>
                </c:pt>
                <c:pt idx="1">
                  <c:v>15-24</c:v>
                </c:pt>
                <c:pt idx="2">
                  <c:v>25-34</c:v>
                </c:pt>
                <c:pt idx="3">
                  <c:v>35-44</c:v>
                </c:pt>
                <c:pt idx="4">
                  <c:v>45-54</c:v>
                </c:pt>
                <c:pt idx="5">
                  <c:v>55-64</c:v>
                </c:pt>
                <c:pt idx="6">
                  <c:v>65-74</c:v>
                </c:pt>
                <c:pt idx="7">
                  <c:v>75+</c:v>
                </c:pt>
                <c:pt idx="8">
                  <c:v>Total</c:v>
                </c:pt>
              </c:strCache>
            </c:strRef>
          </c:cat>
          <c:val>
            <c:numRef>
              <c:f>'[Charlottte A.xlsx]Sheet1'!$D$33:$D$41</c:f>
              <c:numCache>
                <c:formatCode>0%</c:formatCode>
                <c:ptCount val="9"/>
                <c:pt idx="0">
                  <c:v>-6.5372327353158011E-2</c:v>
                </c:pt>
                <c:pt idx="1">
                  <c:v>-0.16826774093585373</c:v>
                </c:pt>
                <c:pt idx="2">
                  <c:v>-0.13987990109501947</c:v>
                </c:pt>
                <c:pt idx="3">
                  <c:v>-0.22821350762527237</c:v>
                </c:pt>
                <c:pt idx="4">
                  <c:v>-0.17688625484385689</c:v>
                </c:pt>
                <c:pt idx="5">
                  <c:v>0.12828947368421062</c:v>
                </c:pt>
                <c:pt idx="6">
                  <c:v>0.52289156626506017</c:v>
                </c:pt>
                <c:pt idx="7">
                  <c:v>0.12174721189591087</c:v>
                </c:pt>
                <c:pt idx="8">
                  <c:v>-2.7931292008961939E-2</c:v>
                </c:pt>
              </c:numCache>
            </c:numRef>
          </c:val>
          <c:extLst>
            <c:ext xmlns:c16="http://schemas.microsoft.com/office/drawing/2014/chart" uri="{C3380CC4-5D6E-409C-BE32-E72D297353CC}">
              <c16:uniqueId val="{00000001-728C-4FDA-B522-537A547ECBA4}"/>
            </c:ext>
          </c:extLst>
        </c:ser>
        <c:dLbls>
          <c:showLegendKey val="0"/>
          <c:showVal val="0"/>
          <c:showCatName val="0"/>
          <c:showSerName val="0"/>
          <c:showPercent val="0"/>
          <c:showBubbleSize val="0"/>
        </c:dLbls>
        <c:gapWidth val="219"/>
        <c:overlap val="-27"/>
        <c:axId val="1196856496"/>
        <c:axId val="1196854416"/>
      </c:barChart>
      <c:catAx>
        <c:axId val="1196856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6854416"/>
        <c:crosses val="autoZero"/>
        <c:auto val="1"/>
        <c:lblAlgn val="ctr"/>
        <c:lblOffset val="100"/>
        <c:noMultiLvlLbl val="0"/>
      </c:catAx>
      <c:valAx>
        <c:axId val="119685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685649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Changement du PIB et</a:t>
            </a:r>
          </a:p>
          <a:p>
            <a:pPr>
              <a:defRPr/>
            </a:pPr>
            <a:r>
              <a:rPr lang="fr-FR" sz="1600" b="1" dirty="0" smtClean="0"/>
              <a:t>Population active, 2009 à 2019</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PIB réel</c:v>
                </c:pt>
                <c:pt idx="1">
                  <c:v>Main-d'œuvre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Nouveau-Brunswick</c:v>
                </c:pt>
              </c:strCache>
            </c:strRef>
          </c:tx>
          <c:spPr>
            <a:solidFill>
              <a:schemeClr val="tx2">
                <a:lumMod val="75000"/>
              </a:schemeClr>
            </a:solidFill>
            <a:ln>
              <a:noFill/>
            </a:ln>
            <a:effectLst/>
          </c:spPr>
          <c:invertIfNegative val="0"/>
          <c:cat>
            <c:strRef>
              <c:f>Sheet2!$B$5:$B$6</c:f>
              <c:strCache>
                <c:ptCount val="2"/>
                <c:pt idx="0">
                  <c:v>PIB réel</c:v>
                </c:pt>
                <c:pt idx="1">
                  <c:v>Main-d'œuvre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smtClean="0"/>
              <a:t>Population âgée de 15 et 65 ans</a:t>
            </a:r>
          </a:p>
          <a:p>
            <a:pPr>
              <a:defRPr/>
            </a:pPr>
            <a:r>
              <a:rPr lang="fr-FR" b="1" dirty="0" smtClean="0"/>
              <a:t>Comté de Charlotte</a:t>
            </a:r>
            <a:endParaRPr lang="fr-CA"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'[Charlotte County.xlsx]Sheet2'!$B$3</c:f>
              <c:strCache>
                <c:ptCount val="1"/>
                <c:pt idx="0">
                  <c:v>15 years</c:v>
                </c:pt>
              </c:strCache>
            </c:strRef>
          </c:tx>
          <c:spPr>
            <a:ln w="28575" cap="rnd">
              <a:solidFill>
                <a:schemeClr val="tx2">
                  <a:lumMod val="75000"/>
                </a:schemeClr>
              </a:solidFill>
              <a:round/>
            </a:ln>
            <a:effectLst/>
          </c:spPr>
          <c:marker>
            <c:symbol val="none"/>
          </c:marker>
          <c:cat>
            <c:numRef>
              <c:f>'[Charlotte County.xlsx]Sheet2'!$C$2:$V$2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'[Charlotte County.xlsx]Sheet2'!$C$3:$V$3</c:f>
              <c:numCache>
                <c:formatCode>General</c:formatCode>
                <c:ptCount val="20"/>
                <c:pt idx="0">
                  <c:v>380</c:v>
                </c:pt>
                <c:pt idx="1">
                  <c:v>379</c:v>
                </c:pt>
                <c:pt idx="2">
                  <c:v>371</c:v>
                </c:pt>
                <c:pt idx="3">
                  <c:v>380</c:v>
                </c:pt>
                <c:pt idx="4">
                  <c:v>359</c:v>
                </c:pt>
                <c:pt idx="5">
                  <c:v>364</c:v>
                </c:pt>
                <c:pt idx="6">
                  <c:v>391</c:v>
                </c:pt>
                <c:pt idx="7">
                  <c:v>367</c:v>
                </c:pt>
                <c:pt idx="8">
                  <c:v>376</c:v>
                </c:pt>
                <c:pt idx="9">
                  <c:v>358</c:v>
                </c:pt>
                <c:pt idx="10">
                  <c:v>325</c:v>
                </c:pt>
                <c:pt idx="11">
                  <c:v>327</c:v>
                </c:pt>
                <c:pt idx="12">
                  <c:v>304</c:v>
                </c:pt>
                <c:pt idx="13">
                  <c:v>268</c:v>
                </c:pt>
                <c:pt idx="14">
                  <c:v>276</c:v>
                </c:pt>
                <c:pt idx="15">
                  <c:v>251</c:v>
                </c:pt>
                <c:pt idx="16">
                  <c:v>238</c:v>
                </c:pt>
                <c:pt idx="17">
                  <c:v>277</c:v>
                </c:pt>
                <c:pt idx="18">
                  <c:v>269</c:v>
                </c:pt>
                <c:pt idx="19">
                  <c:v>245</c:v>
                </c:pt>
              </c:numCache>
            </c:numRef>
          </c:val>
          <c:smooth val="1"/>
          <c:extLst>
            <c:ext xmlns:c16="http://schemas.microsoft.com/office/drawing/2014/chart" uri="{C3380CC4-5D6E-409C-BE32-E72D297353CC}">
              <c16:uniqueId val="{00000000-8E6C-4B54-A0F9-C6F2A3561B6E}"/>
            </c:ext>
          </c:extLst>
        </c:ser>
        <c:ser>
          <c:idx val="1"/>
          <c:order val="1"/>
          <c:tx>
            <c:strRef>
              <c:f>'[Charlotte County.xlsx]Sheet2'!$B$4</c:f>
              <c:strCache>
                <c:ptCount val="1"/>
                <c:pt idx="0">
                  <c:v>65 years</c:v>
                </c:pt>
              </c:strCache>
            </c:strRef>
          </c:tx>
          <c:spPr>
            <a:ln w="28575" cap="rnd">
              <a:solidFill>
                <a:srgbClr val="FF0000"/>
              </a:solidFill>
              <a:round/>
            </a:ln>
            <a:effectLst/>
          </c:spPr>
          <c:marker>
            <c:symbol val="none"/>
          </c:marker>
          <c:cat>
            <c:numRef>
              <c:f>'[Charlotte County.xlsx]Sheet2'!$C$2:$V$2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'[Charlotte County.xlsx]Sheet2'!$C$4:$V$4</c:f>
              <c:numCache>
                <c:formatCode>General</c:formatCode>
                <c:ptCount val="20"/>
                <c:pt idx="0">
                  <c:v>216</c:v>
                </c:pt>
                <c:pt idx="1">
                  <c:v>237</c:v>
                </c:pt>
                <c:pt idx="2">
                  <c:v>243</c:v>
                </c:pt>
                <c:pt idx="3">
                  <c:v>271</c:v>
                </c:pt>
                <c:pt idx="4">
                  <c:v>273</c:v>
                </c:pt>
                <c:pt idx="5">
                  <c:v>262</c:v>
                </c:pt>
                <c:pt idx="6">
                  <c:v>273</c:v>
                </c:pt>
                <c:pt idx="7">
                  <c:v>316</c:v>
                </c:pt>
                <c:pt idx="8">
                  <c:v>294</c:v>
                </c:pt>
                <c:pt idx="9">
                  <c:v>302</c:v>
                </c:pt>
                <c:pt idx="10">
                  <c:v>296</c:v>
                </c:pt>
                <c:pt idx="11">
                  <c:v>389</c:v>
                </c:pt>
                <c:pt idx="12">
                  <c:v>380</c:v>
                </c:pt>
                <c:pt idx="13">
                  <c:v>391</c:v>
                </c:pt>
                <c:pt idx="14">
                  <c:v>377</c:v>
                </c:pt>
                <c:pt idx="15">
                  <c:v>402</c:v>
                </c:pt>
                <c:pt idx="16">
                  <c:v>407</c:v>
                </c:pt>
                <c:pt idx="17">
                  <c:v>416</c:v>
                </c:pt>
                <c:pt idx="18">
                  <c:v>439</c:v>
                </c:pt>
                <c:pt idx="19">
                  <c:v>491</c:v>
                </c:pt>
              </c:numCache>
            </c:numRef>
          </c:val>
          <c:smooth val="1"/>
          <c:extLst>
            <c:ext xmlns:c16="http://schemas.microsoft.com/office/drawing/2014/chart" uri="{C3380CC4-5D6E-409C-BE32-E72D297353CC}">
              <c16:uniqueId val="{00000001-8E6C-4B54-A0F9-C6F2A3561B6E}"/>
            </c:ext>
          </c:extLst>
        </c:ser>
        <c:dLbls>
          <c:showLegendKey val="0"/>
          <c:showVal val="0"/>
          <c:showCatName val="0"/>
          <c:showSerName val="0"/>
          <c:showPercent val="0"/>
          <c:showBubbleSize val="0"/>
        </c:dLbls>
        <c:smooth val="0"/>
        <c:axId val="1449798096"/>
        <c:axId val="1449788944"/>
      </c:lineChart>
      <c:catAx>
        <c:axId val="144979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9788944"/>
        <c:crosses val="autoZero"/>
        <c:auto val="1"/>
        <c:lblAlgn val="ctr"/>
        <c:lblOffset val="100"/>
        <c:noMultiLvlLbl val="0"/>
      </c:catAx>
      <c:valAx>
        <c:axId val="1449788944"/>
        <c:scaling>
          <c:orientation val="minMax"/>
          <c:max val="500"/>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9798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5 à 18 ans</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'[Charlotte County.xlsx]Sheet3'!$A$14</c:f>
              <c:strCache>
                <c:ptCount val="1"/>
                <c:pt idx="0">
                  <c:v>Charlotte County (left axis)</c:v>
                </c:pt>
              </c:strCache>
            </c:strRef>
          </c:tx>
          <c:spPr>
            <a:ln w="28575" cap="rnd">
              <a:solidFill>
                <a:srgbClr val="FF0000"/>
              </a:solidFill>
              <a:round/>
            </a:ln>
            <a:effectLst/>
          </c:spPr>
          <c:marker>
            <c:symbol val="none"/>
          </c:marker>
          <c:cat>
            <c:numRef>
              <c:f>'[Charlotte County.xlsx]Sheet3'!$B$13:$L$13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'[Charlotte County.xlsx]Sheet3'!$B$14:$L$14</c:f>
              <c:numCache>
                <c:formatCode>#,##0</c:formatCode>
                <c:ptCount val="11"/>
                <c:pt idx="0">
                  <c:v>4545</c:v>
                </c:pt>
                <c:pt idx="1">
                  <c:v>4378</c:v>
                </c:pt>
                <c:pt idx="2">
                  <c:v>4348</c:v>
                </c:pt>
                <c:pt idx="3">
                  <c:v>4200</c:v>
                </c:pt>
                <c:pt idx="4">
                  <c:v>4111</c:v>
                </c:pt>
                <c:pt idx="5">
                  <c:v>4098</c:v>
                </c:pt>
                <c:pt idx="6">
                  <c:v>4077</c:v>
                </c:pt>
                <c:pt idx="7">
                  <c:v>4049</c:v>
                </c:pt>
                <c:pt idx="8">
                  <c:v>4071</c:v>
                </c:pt>
                <c:pt idx="9">
                  <c:v>4068</c:v>
                </c:pt>
                <c:pt idx="10">
                  <c:v>4145</c:v>
                </c:pt>
              </c:numCache>
            </c:numRef>
          </c:val>
          <c:smooth val="1"/>
          <c:extLst>
            <c:ext xmlns:c16="http://schemas.microsoft.com/office/drawing/2014/chart" uri="{C3380CC4-5D6E-409C-BE32-E72D297353CC}">
              <c16:uniqueId val="{00000000-1665-4968-AF82-93DAC9D68463}"/>
            </c:ext>
          </c:extLst>
        </c:ser>
        <c:dLbls>
          <c:showLegendKey val="0"/>
          <c:showVal val="0"/>
          <c:showCatName val="0"/>
          <c:showSerName val="0"/>
          <c:showPercent val="0"/>
          <c:showBubbleSize val="0"/>
        </c:dLbls>
        <c:marker val="1"/>
        <c:smooth val="0"/>
        <c:axId val="1683514320"/>
        <c:axId val="1683511408"/>
      </c:lineChart>
      <c:lineChart>
        <c:grouping val="standard"/>
        <c:varyColors val="0"/>
        <c:ser>
          <c:idx val="1"/>
          <c:order val="1"/>
          <c:tx>
            <c:strRef>
              <c:f>'[Charlotte County.xlsx]Sheet3'!$A$15</c:f>
              <c:strCache>
                <c:ptCount val="1"/>
                <c:pt idx="0">
                  <c:v>Moncton CMA and Fredericton CA (right axis)</c:v>
                </c:pt>
              </c:strCache>
            </c:strRef>
          </c:tx>
          <c:spPr>
            <a:ln w="28575" cap="rnd">
              <a:solidFill>
                <a:schemeClr val="bg2">
                  <a:lumMod val="75000"/>
                </a:schemeClr>
              </a:solidFill>
              <a:round/>
            </a:ln>
            <a:effectLst/>
          </c:spPr>
          <c:marker>
            <c:symbol val="none"/>
          </c:marker>
          <c:cat>
            <c:numRef>
              <c:f>'[Charlotte County.xlsx]Sheet3'!$B$13:$L$13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'[Charlotte County.xlsx]Sheet3'!$B$15:$L$15</c:f>
              <c:numCache>
                <c:formatCode>General</c:formatCode>
                <c:ptCount val="11"/>
                <c:pt idx="0">
                  <c:v>35861</c:v>
                </c:pt>
                <c:pt idx="1">
                  <c:v>35899</c:v>
                </c:pt>
                <c:pt idx="2">
                  <c:v>36072</c:v>
                </c:pt>
                <c:pt idx="3">
                  <c:v>36357</c:v>
                </c:pt>
                <c:pt idx="4">
                  <c:v>36507</c:v>
                </c:pt>
                <c:pt idx="5">
                  <c:v>36871</c:v>
                </c:pt>
                <c:pt idx="6">
                  <c:v>37788</c:v>
                </c:pt>
                <c:pt idx="7">
                  <c:v>38344</c:v>
                </c:pt>
                <c:pt idx="8">
                  <c:v>39218</c:v>
                </c:pt>
                <c:pt idx="9">
                  <c:v>40107</c:v>
                </c:pt>
                <c:pt idx="10">
                  <c:v>40797</c:v>
                </c:pt>
              </c:numCache>
            </c:numRef>
          </c:val>
          <c:smooth val="1"/>
          <c:extLst>
            <c:ext xmlns:c16="http://schemas.microsoft.com/office/drawing/2014/chart" uri="{C3380CC4-5D6E-409C-BE32-E72D297353CC}">
              <c16:uniqueId val="{00000001-1665-4968-AF82-93DAC9D68463}"/>
            </c:ext>
          </c:extLst>
        </c:ser>
        <c:dLbls>
          <c:showLegendKey val="0"/>
          <c:showVal val="0"/>
          <c:showCatName val="0"/>
          <c:showSerName val="0"/>
          <c:showPercent val="0"/>
          <c:showBubbleSize val="0"/>
        </c:dLbls>
        <c:marker val="1"/>
        <c:smooth val="0"/>
        <c:axId val="1449855088"/>
        <c:axId val="1449838032"/>
      </c:lineChart>
      <c:catAx>
        <c:axId val="168351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83511408"/>
        <c:crosses val="autoZero"/>
        <c:auto val="1"/>
        <c:lblAlgn val="ctr"/>
        <c:lblOffset val="100"/>
        <c:noMultiLvlLbl val="0"/>
      </c:catAx>
      <c:valAx>
        <c:axId val="1683511408"/>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3514320"/>
        <c:crosses val="autoZero"/>
        <c:crossBetween val="between"/>
      </c:valAx>
      <c:valAx>
        <c:axId val="1449838032"/>
        <c:scaling>
          <c:orientation val="minMax"/>
          <c:max val="41000"/>
          <c:min val="3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9855088"/>
        <c:crosses val="max"/>
        <c:crossBetween val="between"/>
      </c:valAx>
      <c:catAx>
        <c:axId val="1449855088"/>
        <c:scaling>
          <c:orientation val="minMax"/>
        </c:scaling>
        <c:delete val="1"/>
        <c:axPos val="b"/>
        <c:numFmt formatCode="General" sourceLinked="1"/>
        <c:majorTickMark val="out"/>
        <c:minorTickMark val="none"/>
        <c:tickLblPos val="nextTo"/>
        <c:crossAx val="14498380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dirty="0" smtClean="0"/>
              <a:t>Emploi, Nouveau-Brunswick</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Secteur privé (axe gauche)</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Secteur public (axe droit)</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de santé supplémentaires annuelles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pPr>
            <a:r>
              <a:rPr lang="fr-FR" sz="2800" b="1" dirty="0"/>
              <a:t>La bonne nouvelle: les immigrants s'installent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Le comté de Charlotte a attiré env. 100 par an depuis 2011</a:t>
            </a:r>
            <a:r>
              <a:rPr lang="en-CA" sz="2000" dirty="0" smtClean="0"/>
              <a:t>. </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Plaider pour un plan: faire croître la population de la maternelle à la 12e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Projections de la croissance démographique du comté de Charlotte</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la région a-t-elle besoin d'augmenter sa population?</a:t>
            </a:r>
            <a:r>
              <a:rPr lang="en-CA" sz="3200" b="1" dirty="0" smtClean="0"/>
              <a:t>?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normAutofit lnSpcReduction="10000"/>
          </a:bodyPr>
          <a:lstStyle/>
          <a:p>
            <a:r>
              <a:rPr lang="fr-FR" dirty="0"/>
              <a:t>De nombreuses industries d'importance stratégique</a:t>
            </a:r>
          </a:p>
          <a:p>
            <a:r>
              <a:rPr lang="fr-FR" dirty="0"/>
              <a:t>De nouvelles opportunités de croissance</a:t>
            </a:r>
          </a:p>
          <a:p>
            <a:r>
              <a:rPr lang="fr-FR" dirty="0"/>
              <a:t>Environ. 1000 employeurs</a:t>
            </a:r>
          </a:p>
          <a:p>
            <a:r>
              <a:rPr lang="fr-FR" dirty="0"/>
              <a:t>Risque que beaucoup pourraient quitter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du comté de Charlotte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smtClean="0"/>
              <a:t>Trois</a:t>
            </a:r>
            <a:r>
              <a:rPr lang="en-CA" sz="2400" b="1" dirty="0" smtClean="0"/>
              <a:t> </a:t>
            </a:r>
            <a:r>
              <a:rPr lang="en-CA" sz="2400" b="1" dirty="0" err="1" smtClean="0"/>
              <a:t>scénarios</a:t>
            </a:r>
            <a:r>
              <a:rPr lang="en-CA" sz="2400" b="1" dirty="0"/>
              <a:t>:</a:t>
            </a:r>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au comté</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La croissance démographique est nécessaire pour accroître la main-d'œuvre à un taux annuel moyen de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550223"/>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du comté de Charlotte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lnSpcReduction="1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Montrer ce qu'il adviendra de la main-d'œuvre si la population n'augmente pas</a:t>
            </a:r>
            <a:r>
              <a:rPr lang="en-CA" dirty="0" smtClean="0"/>
              <a:t>.</a:t>
            </a:r>
            <a:endParaRPr lang="en-CA" dirty="0"/>
          </a:p>
          <a:p>
            <a:pPr marL="269875" indent="-41275" algn="just">
              <a:lnSpc>
                <a:spcPct val="100000"/>
              </a:lnSpc>
              <a:spcBef>
                <a:spcPts val="24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endParaRPr lang="en-CA" b="1" dirty="0"/>
          </a:p>
          <a:p>
            <a:pPr marL="514350" indent="-285750">
              <a:lnSpc>
                <a:spcPct val="100000"/>
              </a:lnSpc>
              <a:spcBef>
                <a:spcPts val="600"/>
              </a:spcBef>
              <a:buFont typeface="Arial" panose="020B0604020202020204" pitchFamily="34" charset="0"/>
              <a:buChar char="•"/>
            </a:pPr>
            <a:r>
              <a:rPr lang="fr-FR" dirty="0"/>
              <a:t>Pour montrer quel niveau de croissance démographique est nécessaire si le comté veut augmenter sa main-d'œuvre pour soutenir la croissance de nouvelles industries</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551109"/>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fr-FR" sz="3200" b="1" dirty="0"/>
              <a:t>Scénarios de croissance démographique du comté de Charlotte</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236063762"/>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diminue de 7%.</a:t>
                      </a:r>
                    </a:p>
                    <a:p>
                      <a:pPr algn="l" fontAlgn="b"/>
                      <a:r>
                        <a:rPr lang="fr-FR" sz="2200" u="none" strike="noStrike" dirty="0" smtClean="0">
                          <a:effectLst/>
                          <a:latin typeface="Inter" panose="020B0604020202020204" charset="0"/>
                          <a:ea typeface="Inter" panose="020B0604020202020204" charset="0"/>
                        </a:rPr>
                        <a:t>L'effectif diminue de 18% (-2 300</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err="1" smtClean="0">
                          <a:effectLst/>
                          <a:latin typeface="Inter" panose="020B0604020202020204" charset="0"/>
                          <a:ea typeface="Inter" panose="020B0604020202020204" charset="0"/>
                        </a:rPr>
                        <a:t>Perte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potentielle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d'industries</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Certaines entreprises pourraient déménager à Saint John pour trouver des travailleurs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défi démographique du comté de Charlotte</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893140718"/>
              </p:ext>
            </p:extLst>
          </p:nvPr>
        </p:nvGraphicFramePr>
        <p:xfrm>
          <a:off x="1194199" y="303423"/>
          <a:ext cx="10375368" cy="6087751"/>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05603">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l'effectif (estimation: 12800)</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1033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doit augmenter de 11% (+3 000).</a:t>
                      </a:r>
                    </a:p>
                    <a:p>
                      <a:pPr algn="l" fontAlgn="b"/>
                      <a:r>
                        <a:rPr lang="fr-FR" sz="2200" u="none" strike="noStrike" dirty="0" smtClean="0">
                          <a:effectLst/>
                          <a:latin typeface="Inter" panose="020B0604020202020204" charset="0"/>
                          <a:ea typeface="Inter" panose="020B0604020202020204" charset="0"/>
                        </a:rPr>
                        <a:t>L'effectif reste à 12800</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12550">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65474">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93791">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589262506"/>
              </p:ext>
            </p:extLst>
          </p:nvPr>
        </p:nvGraphicFramePr>
        <p:xfrm>
          <a:off x="1396329" y="332299"/>
          <a:ext cx="10375368" cy="6001123"/>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991293">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784572">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augmente de 23% (+6 000).</a:t>
                      </a:r>
                    </a:p>
                    <a:p>
                      <a:pPr algn="l" fontAlgn="b"/>
                      <a:r>
                        <a:rPr lang="fr-FR" sz="2200" u="none" strike="noStrike" dirty="0" smtClean="0">
                          <a:effectLst/>
                          <a:latin typeface="Inter" panose="020B0604020202020204" charset="0"/>
                          <a:ea typeface="Inter" panose="020B0604020202020204" charset="0"/>
                        </a:rPr>
                        <a:t>Les effectifs augmentent de +1 300.</a:t>
                      </a:r>
                    </a:p>
                    <a:p>
                      <a:pPr algn="l" fontAlgn="b"/>
                      <a:r>
                        <a:rPr lang="fr-FR" sz="2200" u="none" strike="noStrike" dirty="0" smtClean="0">
                          <a:effectLst/>
                          <a:latin typeface="Inter" panose="020B0604020202020204" charset="0"/>
                          <a:ea typeface="Inter" panose="020B0604020202020204" charset="0"/>
                        </a:rPr>
                        <a:t>Nécessiterait un pop. taux de croissance observé pour la dernière fois dans les années 1970</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95296">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pour répondre à la demande attendue de services locaux</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5173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b="0" i="0" u="none" strike="noStrike" dirty="0" smtClean="0">
                          <a:solidFill>
                            <a:srgbClr val="000000"/>
                          </a:solidFill>
                          <a:effectLst/>
                          <a:latin typeface="Inter" panose="020B0604020202020204" charset="0"/>
                          <a:ea typeface="Inter" panose="020B0604020202020204" charset="0"/>
                        </a:rPr>
                        <a:t>… Et la main-d'œuvre pour développer de nouvelles industries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78227">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92500"/>
          </a:bodyPr>
          <a:lstStyle/>
          <a:p>
            <a:pPr marL="269875" indent="-41275"/>
            <a:r>
              <a:rPr lang="fr-FR" sz="3200" b="1" dirty="0"/>
              <a:t>Prévisions de croissance démographique du comté de Charlotte de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fr-FR" sz="2000" dirty="0"/>
              <a:t>Si la région veut maintenir l'effectif actuel ou l'élargir au cours des 20 prochaines années, une croissance démographique importante est nécessaire.</a:t>
            </a:r>
          </a:p>
          <a:p>
            <a:pPr marL="269875" indent="-41275">
              <a:lnSpc>
                <a:spcPct val="100000"/>
              </a:lnSpc>
              <a:spcBef>
                <a:spcPts val="2400"/>
              </a:spcBef>
              <a:spcAft>
                <a:spcPts val="1200"/>
              </a:spcAft>
            </a:pPr>
            <a:r>
              <a:rPr lang="fr-FR" sz="2000" dirty="0"/>
              <a:t>En supposant que les autres composantes de la croissance démographique restent constantes, il faudra une augmentation de l'immigration annuelle de 110 en 2019/2020 à 220 / an et plus.</a:t>
            </a:r>
          </a:p>
          <a:p>
            <a:pPr marL="269875" indent="-41275">
              <a:lnSpc>
                <a:spcPct val="100000"/>
              </a:lnSpc>
              <a:spcBef>
                <a:spcPts val="2400"/>
              </a:spcBef>
              <a:spcAft>
                <a:spcPts val="1200"/>
              </a:spcAft>
            </a:pPr>
            <a:r>
              <a:rPr lang="fr-FR" sz="2000" dirty="0"/>
              <a:t>Cela n'arrivera pas tout seul.</a:t>
            </a:r>
          </a:p>
          <a:p>
            <a:pPr marL="269875" indent="-41275">
              <a:lnSpc>
                <a:spcPct val="100000"/>
              </a:lnSpc>
              <a:spcBef>
                <a:spcPts val="2400"/>
              </a:spcBef>
              <a:spcAft>
                <a:spcPts val="1200"/>
              </a:spcAft>
            </a:pPr>
            <a:r>
              <a:rPr lang="fr-FR" sz="2000" dirty="0"/>
              <a:t>Il faudra un plan délibéré de croissance démographique pour la région</a:t>
            </a:r>
            <a:r>
              <a:rPr lang="en-CA" sz="2000" dirty="0" smtClean="0"/>
              <a:t>.</a:t>
            </a:r>
            <a:endParaRPr lang="en-CA" sz="20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550223"/>
            <a:ext cx="4782078"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Plan de croissance démographique du comté de Charlotte</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du business plan :</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3024552761"/>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020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fr-FR" sz="3600" dirty="0"/>
              <a:t>Et le comté de Charlotte vieillit plus vite que le Nouveau-Brunswick</a:t>
            </a:r>
            <a:endParaRPr lang="en-CA" sz="3600" dirty="0"/>
          </a:p>
        </p:txBody>
      </p:sp>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17-10-0139-01</a:t>
            </a:r>
            <a:r>
              <a:rPr lang="en-CA" dirty="0" smtClean="0"/>
              <a:t>.</a:t>
            </a:r>
            <a:endParaRPr lang="en-CA" dirty="0"/>
          </a:p>
        </p:txBody>
      </p:sp>
      <p:graphicFrame>
        <p:nvGraphicFramePr>
          <p:cNvPr id="5" name="Chart 4">
            <a:extLst>
              <a:ext uri="{FF2B5EF4-FFF2-40B4-BE49-F238E27FC236}">
                <a16:creationId xmlns:a16="http://schemas.microsoft.com/office/drawing/2014/main" id="{6F325733-841A-4118-833C-63DED35B657B}"/>
              </a:ext>
            </a:extLst>
          </p:cNvPr>
          <p:cNvGraphicFramePr>
            <a:graphicFrameLocks/>
          </p:cNvGraphicFramePr>
          <p:nvPr>
            <p:extLst>
              <p:ext uri="{D42A27DB-BD31-4B8C-83A1-F6EECF244321}">
                <p14:modId xmlns:p14="http://schemas.microsoft.com/office/powerpoint/2010/main" val="2354610281"/>
              </p:ext>
            </p:extLst>
          </p:nvPr>
        </p:nvGraphicFramePr>
        <p:xfrm>
          <a:off x="2431915" y="2057400"/>
          <a:ext cx="6556442" cy="3477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26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fr-FR" dirty="0"/>
              <a:t>Le Nouveau-Brunswick a perdu des travailleurs au cours de la dernière décennie</a:t>
            </a:r>
          </a:p>
          <a:p>
            <a:pPr marL="514350" indent="-285750">
              <a:buFont typeface="Wingdings" panose="05000000000000000000" pitchFamily="2" charset="2"/>
              <a:buChar char="Ø"/>
            </a:pPr>
            <a:r>
              <a:rPr lang="fr-FR" dirty="0"/>
              <a:t>Par conséquent, son économie est loin derrière celle du Canada</a:t>
            </a:r>
            <a:endParaRPr lang="en-CA" dirty="0"/>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en-CA"/>
              <a:t>Source: Statistics Canada, CANSIM tables 14-10-0023-01, and 36-10-0402-02.</a:t>
            </a:r>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extLst>
              <p:ext uri="{D42A27DB-BD31-4B8C-83A1-F6EECF244321}">
                <p14:modId xmlns:p14="http://schemas.microsoft.com/office/powerpoint/2010/main" val="795473109"/>
              </p:ext>
            </p:extLst>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34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55000" lnSpcReduction="20000"/>
          </a:bodyPr>
          <a:lstStyle/>
          <a:p>
            <a:r>
              <a:rPr lang="en-CA" b="1" dirty="0"/>
              <a:t>The labour </a:t>
            </a:r>
            <a:r>
              <a:rPr lang="en-CA" b="1" dirty="0" err="1" smtClean="0"/>
              <a:t>challe</a:t>
            </a:r>
            <a:r>
              <a:rPr lang="fr-FR" b="1" dirty="0"/>
              <a:t>Le défi du travail: combler le vide laissé par les baby-boomers à la retraite</a:t>
            </a:r>
            <a:r>
              <a:rPr lang="en-CA" b="1" dirty="0" err="1" smtClean="0"/>
              <a:t>nge</a:t>
            </a:r>
            <a:r>
              <a:rPr lang="en-CA" b="1" dirty="0"/>
              <a:t>: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85000" lnSpcReduction="20000"/>
          </a:bodyPr>
          <a:lstStyle/>
          <a:p>
            <a:pPr marL="514350" indent="-285750">
              <a:buFont typeface="Wingdings" panose="05000000000000000000" pitchFamily="2" charset="2"/>
              <a:buChar char="Ø"/>
            </a:pPr>
            <a:r>
              <a:rPr lang="fr-FR" dirty="0"/>
              <a:t>Jusqu'à la fin des années 2000, le nombre de jeunes atteignant l'âge officiel de travail de 15 ans était à peu près équivalent à ceux atteignant l'âge officiel de la retraite de 65 ans.</a:t>
            </a:r>
          </a:p>
          <a:p>
            <a:pPr marL="514350" indent="-285750">
              <a:buFont typeface="Wingdings" panose="05000000000000000000" pitchFamily="2" charset="2"/>
              <a:buChar char="Ø"/>
            </a:pPr>
            <a:r>
              <a:rPr lang="fr-FR" dirty="0"/>
              <a:t>Tout cela a changé en 2011, lorsque les premiers baby-boomers du comté ont eu 65 ans.</a:t>
            </a:r>
          </a:p>
          <a:p>
            <a:pPr marL="514350" indent="-285750">
              <a:buFont typeface="Wingdings" panose="05000000000000000000" pitchFamily="2" charset="2"/>
              <a:buChar char="Ø"/>
            </a:pPr>
            <a:r>
              <a:rPr lang="fr-FR" dirty="0"/>
              <a:t>Sans nouveaux arrivants, la main-d’œuvre du comté de Charlotte continuera de baisser fortement pendant au moins 10 ans.</a:t>
            </a:r>
            <a:endParaRPr lang="en-CA" dirty="0"/>
          </a:p>
        </p:txBody>
      </p:sp>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17-10-0139-01</a:t>
            </a:r>
            <a:r>
              <a:rPr lang="en-CA" dirty="0" smtClean="0"/>
              <a:t>.</a:t>
            </a:r>
            <a:endParaRPr lang="en-CA" dirty="0"/>
          </a:p>
        </p:txBody>
      </p:sp>
      <p:graphicFrame>
        <p:nvGraphicFramePr>
          <p:cNvPr id="9" name="Chart 8">
            <a:extLst>
              <a:ext uri="{FF2B5EF4-FFF2-40B4-BE49-F238E27FC236}">
                <a16:creationId xmlns:a16="http://schemas.microsoft.com/office/drawing/2014/main" id="{4D1D535D-47DA-4700-B91B-4B546A94EE0F}"/>
              </a:ext>
            </a:extLst>
          </p:cNvPr>
          <p:cNvGraphicFramePr>
            <a:graphicFrameLocks/>
          </p:cNvGraphicFramePr>
          <p:nvPr>
            <p:extLst>
              <p:ext uri="{D42A27DB-BD31-4B8C-83A1-F6EECF244321}">
                <p14:modId xmlns:p14="http://schemas.microsoft.com/office/powerpoint/2010/main" val="1285243497"/>
              </p:ext>
            </p:extLst>
          </p:nvPr>
        </p:nvGraphicFramePr>
        <p:xfrm>
          <a:off x="1463040" y="1293778"/>
          <a:ext cx="4572000" cy="4182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6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7500" lnSpcReduction="20000"/>
          </a:bodyPr>
          <a:lstStyle/>
          <a:p>
            <a:r>
              <a:rPr lang="fr-FR" b="1" dirty="0"/>
              <a:t>La bonne nouvelle: les écoles ne se vident plus</a:t>
            </a:r>
            <a:endParaRPr lang="en-CA"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r>
              <a:rPr lang="fr-FR" dirty="0"/>
              <a:t>La migration vers le comté de Charlotte semble avoir contribué à stabiliser la population d'âge scolaire</a:t>
            </a:r>
          </a:p>
          <a:p>
            <a:pPr marL="514350" indent="-285750">
              <a:buFont typeface="Wingdings" panose="05000000000000000000" pitchFamily="2" charset="2"/>
              <a:buChar char="Ø"/>
            </a:pPr>
            <a:r>
              <a:rPr lang="fr-FR" dirty="0"/>
              <a:t>L'expérience de Moncton et de Fredericton illustre le potentiel de l'immigration de faire croître la population d'âge scolaire</a:t>
            </a:r>
            <a:endParaRPr lang="en-CA" dirty="0"/>
          </a:p>
        </p:txBody>
      </p:sp>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tableaux CANSIM 17-10-0135-01 et 17-10-0139-01</a:t>
            </a:r>
            <a:r>
              <a:rPr lang="en-CA" dirty="0" smtClean="0"/>
              <a:t>.</a:t>
            </a:r>
            <a:endParaRPr lang="en-CA" dirty="0"/>
          </a:p>
        </p:txBody>
      </p:sp>
      <p:graphicFrame>
        <p:nvGraphicFramePr>
          <p:cNvPr id="6" name="Chart 5">
            <a:extLst>
              <a:ext uri="{FF2B5EF4-FFF2-40B4-BE49-F238E27FC236}">
                <a16:creationId xmlns:a16="http://schemas.microsoft.com/office/drawing/2014/main" id="{5CBAA2DC-C8D3-4B1A-B407-44564E3E7251}"/>
              </a:ext>
            </a:extLst>
          </p:cNvPr>
          <p:cNvGraphicFramePr>
            <a:graphicFrameLocks/>
          </p:cNvGraphicFramePr>
          <p:nvPr>
            <p:extLst>
              <p:ext uri="{D42A27DB-BD31-4B8C-83A1-F6EECF244321}">
                <p14:modId xmlns:p14="http://schemas.microsoft.com/office/powerpoint/2010/main" val="2953282340"/>
              </p:ext>
            </p:extLst>
          </p:nvPr>
        </p:nvGraphicFramePr>
        <p:xfrm>
          <a:off x="1254868" y="1400784"/>
          <a:ext cx="5350213" cy="3968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534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dirty="0"/>
              <a:t>De </a:t>
            </a:r>
            <a:r>
              <a:rPr lang="en-CA" sz="2400" b="1" dirty="0" err="1"/>
              <a:t>sérieux</a:t>
            </a:r>
            <a:r>
              <a:rPr lang="en-CA" sz="2400" b="1" dirty="0"/>
              <a:t> </a:t>
            </a:r>
            <a:r>
              <a:rPr lang="en-CA" sz="2400" b="1" dirty="0" err="1"/>
              <a:t>défis</a:t>
            </a:r>
            <a:r>
              <a:rPr lang="en-CA" sz="2400" b="1" dirty="0"/>
              <a:t> </a:t>
            </a:r>
            <a:r>
              <a:rPr lang="en-CA" sz="2400" b="1" dirty="0" err="1"/>
              <a:t>demeurent</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plus de travailleurs pour répondre aux services publics en croissance et développer le secteur privé</a:t>
            </a:r>
            <a:endParaRPr lang="en-CA" dirty="0"/>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fr-FR"/>
              <a:t>Source: Statistique Canada, tableau CANSIM 14-10-0092-01</a:t>
            </a:r>
            <a:endParaRPr lang="en-CA" dirty="0"/>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extLst>
              <p:ext uri="{D42A27DB-BD31-4B8C-83A1-F6EECF244321}">
                <p14:modId xmlns:p14="http://schemas.microsoft.com/office/powerpoint/2010/main" val="1541955060"/>
              </p:ext>
            </p:extLst>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88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2125386723"/>
              </p:ext>
            </p:extLst>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31926874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3701</TotalTime>
  <Words>1506</Words>
  <Application>Microsoft Office PowerPoint</Application>
  <PresentationFormat>Widescreen</PresentationFormat>
  <Paragraphs>145</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Times New Roman</vt:lpstr>
      <vt:lpstr>Inter</vt:lpstr>
      <vt:lpstr>Arial</vt:lpstr>
      <vt:lpstr>Century Gothic</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52</cp:revision>
  <dcterms:created xsi:type="dcterms:W3CDTF">2021-01-19T19:30:51Z</dcterms:created>
  <dcterms:modified xsi:type="dcterms:W3CDTF">2021-03-21T17:56:39Z</dcterms:modified>
</cp:coreProperties>
</file>