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01" r:id="rId4"/>
    <p:sldId id="302" r:id="rId5"/>
    <p:sldId id="303" r:id="rId6"/>
    <p:sldId id="304" r:id="rId7"/>
    <p:sldId id="305" r:id="rId8"/>
    <p:sldId id="279" r:id="rId9"/>
    <p:sldId id="280"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104" d="100"/>
          <a:sy n="104" d="100"/>
        </p:scale>
        <p:origin x="510" y="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6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6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6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800" b="1"/>
              <a:t>Population Growth</a:t>
            </a:r>
            <a:r>
              <a:rPr lang="fr-CA" sz="1800" b="1" baseline="0"/>
              <a:t> by Age Group</a:t>
            </a:r>
            <a:r>
              <a:rPr lang="fr-CA" sz="1800" b="1"/>
              <a:t> </a:t>
            </a:r>
          </a:p>
          <a:p>
            <a:pPr>
              <a:defRPr/>
            </a:pPr>
            <a:r>
              <a:rPr lang="fr-CA" sz="1800" b="1"/>
              <a:t>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Sheet1!$B$60</c:f>
              <c:strCache>
                <c:ptCount val="1"/>
                <c:pt idx="0">
                  <c:v>New Brunswick</c:v>
                </c:pt>
              </c:strCache>
            </c:strRef>
          </c:tx>
          <c:spPr>
            <a:solidFill>
              <a:schemeClr val="tx2">
                <a:lumMod val="75000"/>
              </a:schemeClr>
            </a:solidFill>
            <a:ln>
              <a:noFill/>
            </a:ln>
            <a:effectLst/>
          </c:spPr>
          <c:invertIfNegative val="0"/>
          <c:cat>
            <c:strRef>
              <c:f>Sheet1!$A$61:$A$69</c:f>
              <c:strCache>
                <c:ptCount val="9"/>
                <c:pt idx="0">
                  <c:v>0-14</c:v>
                </c:pt>
                <c:pt idx="1">
                  <c:v>15-24</c:v>
                </c:pt>
                <c:pt idx="2">
                  <c:v>25-34</c:v>
                </c:pt>
                <c:pt idx="3">
                  <c:v>35-44</c:v>
                </c:pt>
                <c:pt idx="4">
                  <c:v>45-54</c:v>
                </c:pt>
                <c:pt idx="5">
                  <c:v>55-64</c:v>
                </c:pt>
                <c:pt idx="6">
                  <c:v>65-74</c:v>
                </c:pt>
                <c:pt idx="7">
                  <c:v>75+</c:v>
                </c:pt>
                <c:pt idx="8">
                  <c:v>Total</c:v>
                </c:pt>
              </c:strCache>
            </c:strRef>
          </c:cat>
          <c:val>
            <c:numRef>
              <c:f>Sheet1!$B$61:$B$69</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CD48-4E98-8084-7F84CC551128}"/>
            </c:ext>
          </c:extLst>
        </c:ser>
        <c:ser>
          <c:idx val="1"/>
          <c:order val="1"/>
          <c:tx>
            <c:strRef>
              <c:f>Sheet1!$C$60</c:f>
              <c:strCache>
                <c:ptCount val="1"/>
                <c:pt idx="0">
                  <c:v>Miramichi CA</c:v>
                </c:pt>
              </c:strCache>
            </c:strRef>
          </c:tx>
          <c:spPr>
            <a:solidFill>
              <a:srgbClr val="FF0000"/>
            </a:solidFill>
            <a:ln>
              <a:noFill/>
            </a:ln>
            <a:effectLst/>
          </c:spPr>
          <c:invertIfNegative val="0"/>
          <c:cat>
            <c:strRef>
              <c:f>Sheet1!$A$61:$A$69</c:f>
              <c:strCache>
                <c:ptCount val="9"/>
                <c:pt idx="0">
                  <c:v>0-14</c:v>
                </c:pt>
                <c:pt idx="1">
                  <c:v>15-24</c:v>
                </c:pt>
                <c:pt idx="2">
                  <c:v>25-34</c:v>
                </c:pt>
                <c:pt idx="3">
                  <c:v>35-44</c:v>
                </c:pt>
                <c:pt idx="4">
                  <c:v>45-54</c:v>
                </c:pt>
                <c:pt idx="5">
                  <c:v>55-64</c:v>
                </c:pt>
                <c:pt idx="6">
                  <c:v>65-74</c:v>
                </c:pt>
                <c:pt idx="7">
                  <c:v>75+</c:v>
                </c:pt>
                <c:pt idx="8">
                  <c:v>Total</c:v>
                </c:pt>
              </c:strCache>
            </c:strRef>
          </c:cat>
          <c:val>
            <c:numRef>
              <c:f>Sheet1!$C$61:$C$69</c:f>
              <c:numCache>
                <c:formatCode>0%</c:formatCode>
                <c:ptCount val="9"/>
                <c:pt idx="0">
                  <c:v>-8.5975024015369828E-2</c:v>
                </c:pt>
                <c:pt idx="1">
                  <c:v>-0.15337243401759526</c:v>
                </c:pt>
                <c:pt idx="2">
                  <c:v>-6.2369337979094053E-2</c:v>
                </c:pt>
                <c:pt idx="3">
                  <c:v>-0.22348975887995848</c:v>
                </c:pt>
                <c:pt idx="4">
                  <c:v>-0.13927090154987998</c:v>
                </c:pt>
                <c:pt idx="5">
                  <c:v>3.471295060080104E-2</c:v>
                </c:pt>
                <c:pt idx="6">
                  <c:v>0.52037845705967967</c:v>
                </c:pt>
                <c:pt idx="7">
                  <c:v>0.26029216467463479</c:v>
                </c:pt>
                <c:pt idx="8">
                  <c:v>-1.3599689955254957E-2</c:v>
                </c:pt>
              </c:numCache>
            </c:numRef>
          </c:val>
          <c:extLst>
            <c:ext xmlns:c16="http://schemas.microsoft.com/office/drawing/2014/chart" uri="{C3380CC4-5D6E-409C-BE32-E72D297353CC}">
              <c16:uniqueId val="{00000001-CD48-4E98-8084-7F84CC551128}"/>
            </c:ext>
          </c:extLst>
        </c:ser>
        <c:dLbls>
          <c:showLegendKey val="0"/>
          <c:showVal val="0"/>
          <c:showCatName val="0"/>
          <c:showSerName val="0"/>
          <c:showPercent val="0"/>
          <c:showBubbleSize val="0"/>
        </c:dLbls>
        <c:gapWidth val="219"/>
        <c:overlap val="-27"/>
        <c:axId val="1198691616"/>
        <c:axId val="1198689120"/>
      </c:barChart>
      <c:catAx>
        <c:axId val="11986916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8689120"/>
        <c:crosses val="autoZero"/>
        <c:auto val="1"/>
        <c:lblAlgn val="ctr"/>
        <c:lblOffset val="100"/>
        <c:noMultiLvlLbl val="0"/>
      </c:catAx>
      <c:valAx>
        <c:axId val="119868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86916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a:t>Change in GDP</a:t>
            </a:r>
            <a:r>
              <a:rPr lang="fr-CA" sz="1600" b="1" baseline="0"/>
              <a:t> and Labour Force</a:t>
            </a:r>
          </a:p>
          <a:p>
            <a:pPr>
              <a:defRPr sz="1600" b="1"/>
            </a:pPr>
            <a:r>
              <a:rPr lang="fr-CA" sz="1600" b="1" baseline="0"/>
              <a:t>2009-2019</a:t>
            </a:r>
            <a:endParaRPr lang="fr-CA"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Canada</c:v>
                </c:pt>
              </c:strCache>
            </c:strRef>
          </c:tx>
          <c:spPr>
            <a:solidFill>
              <a:srgbClr val="FF0000"/>
            </a:solidFill>
            <a:ln>
              <a:noFill/>
            </a:ln>
            <a:effectLst/>
          </c:spPr>
          <c:invertIfNegative val="0"/>
          <c:cat>
            <c:strRef>
              <c:f>Sheet2!$B$4:$B$5</c:f>
              <c:strCache>
                <c:ptCount val="2"/>
                <c:pt idx="0">
                  <c:v>Real GDP</c:v>
                </c:pt>
                <c:pt idx="1">
                  <c:v>Labour Force</c:v>
                </c:pt>
              </c:strCache>
            </c:strRef>
          </c:cat>
          <c:val>
            <c:numRef>
              <c:f>Sheet2!$C$4:$C$5</c:f>
              <c:numCache>
                <c:formatCode>0%</c:formatCode>
                <c:ptCount val="2"/>
                <c:pt idx="0">
                  <c:v>0.24497168128596103</c:v>
                </c:pt>
                <c:pt idx="1">
                  <c:v>0.10680313856134638</c:v>
                </c:pt>
              </c:numCache>
            </c:numRef>
          </c:val>
          <c:extLst>
            <c:ext xmlns:c16="http://schemas.microsoft.com/office/drawing/2014/chart" uri="{C3380CC4-5D6E-409C-BE32-E72D297353CC}">
              <c16:uniqueId val="{00000000-73ED-40D4-86F4-6C2015E855C0}"/>
            </c:ext>
          </c:extLst>
        </c:ser>
        <c:ser>
          <c:idx val="1"/>
          <c:order val="1"/>
          <c:tx>
            <c:strRef>
              <c:f>Sheet2!$D$3</c:f>
              <c:strCache>
                <c:ptCount val="1"/>
                <c:pt idx="0">
                  <c:v>New Brunswick</c:v>
                </c:pt>
              </c:strCache>
            </c:strRef>
          </c:tx>
          <c:spPr>
            <a:solidFill>
              <a:srgbClr val="0070C0"/>
            </a:solidFill>
            <a:ln>
              <a:noFill/>
            </a:ln>
            <a:effectLst/>
          </c:spPr>
          <c:invertIfNegative val="0"/>
          <c:cat>
            <c:strRef>
              <c:f>Sheet2!$B$4:$B$5</c:f>
              <c:strCache>
                <c:ptCount val="2"/>
                <c:pt idx="0">
                  <c:v>Real GDP</c:v>
                </c:pt>
                <c:pt idx="1">
                  <c:v>Labour Force</c:v>
                </c:pt>
              </c:strCache>
            </c:strRef>
          </c:cat>
          <c:val>
            <c:numRef>
              <c:f>Sheet2!$D$4:$D$5</c:f>
              <c:numCache>
                <c:formatCode>0%</c:formatCode>
                <c:ptCount val="2"/>
                <c:pt idx="0">
                  <c:v>6.8194112967382647E-2</c:v>
                </c:pt>
                <c:pt idx="1">
                  <c:v>-1.6493275818320274E-2</c:v>
                </c:pt>
              </c:numCache>
            </c:numRef>
          </c:val>
          <c:extLst>
            <c:ext xmlns:c16="http://schemas.microsoft.com/office/drawing/2014/chart" uri="{C3380CC4-5D6E-409C-BE32-E72D297353CC}">
              <c16:uniqueId val="{00000001-73ED-40D4-86F4-6C2015E855C0}"/>
            </c:ext>
          </c:extLst>
        </c:ser>
        <c:ser>
          <c:idx val="2"/>
          <c:order val="2"/>
          <c:tx>
            <c:strRef>
              <c:f>Sheet2!$E$3</c:f>
              <c:strCache>
                <c:ptCount val="1"/>
                <c:pt idx="0">
                  <c:v>Miramichi CA*</c:v>
                </c:pt>
              </c:strCache>
            </c:strRef>
          </c:tx>
          <c:spPr>
            <a:solidFill>
              <a:schemeClr val="accent3"/>
            </a:solidFill>
            <a:ln>
              <a:noFill/>
            </a:ln>
            <a:effectLst/>
          </c:spPr>
          <c:invertIfNegative val="0"/>
          <c:cat>
            <c:strRef>
              <c:f>Sheet2!$B$4:$B$5</c:f>
              <c:strCache>
                <c:ptCount val="2"/>
                <c:pt idx="0">
                  <c:v>Real GDP</c:v>
                </c:pt>
                <c:pt idx="1">
                  <c:v>Labour Force</c:v>
                </c:pt>
              </c:strCache>
            </c:strRef>
          </c:cat>
          <c:val>
            <c:numRef>
              <c:f>Sheet2!$E$4:$E$5</c:f>
              <c:numCache>
                <c:formatCode>0%</c:formatCode>
                <c:ptCount val="2"/>
                <c:pt idx="1">
                  <c:v>1.6000000000000014E-2</c:v>
                </c:pt>
              </c:numCache>
            </c:numRef>
          </c:val>
          <c:extLst>
            <c:ext xmlns:c16="http://schemas.microsoft.com/office/drawing/2014/chart" uri="{C3380CC4-5D6E-409C-BE32-E72D297353CC}">
              <c16:uniqueId val="{00000002-73ED-40D4-86F4-6C2015E855C0}"/>
            </c:ext>
          </c:extLst>
        </c:ser>
        <c:dLbls>
          <c:showLegendKey val="0"/>
          <c:showVal val="0"/>
          <c:showCatName val="0"/>
          <c:showSerName val="0"/>
          <c:showPercent val="0"/>
          <c:showBubbleSize val="0"/>
        </c:dLbls>
        <c:gapWidth val="219"/>
        <c:overlap val="-27"/>
        <c:axId val="1276202496"/>
        <c:axId val="1276202080"/>
      </c:barChart>
      <c:catAx>
        <c:axId val="1276202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6202080"/>
        <c:crosses val="autoZero"/>
        <c:auto val="1"/>
        <c:lblAlgn val="ctr"/>
        <c:lblOffset val="100"/>
        <c:noMultiLvlLbl val="0"/>
      </c:catAx>
      <c:valAx>
        <c:axId val="1276202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620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Aged 15</a:t>
            </a:r>
            <a:r>
              <a:rPr lang="fr-CA" sz="1600" b="1" baseline="0"/>
              <a:t> and 65</a:t>
            </a:r>
            <a:endParaRPr lang="fr-CA" sz="1600" b="1" i="0" u="none" strike="noStrike" baseline="0">
              <a:effectLst/>
            </a:endParaRPr>
          </a:p>
          <a:p>
            <a:pPr>
              <a:defRPr/>
            </a:pPr>
            <a:r>
              <a:rPr lang="fr-CA" sz="1600" b="1" i="0" u="none" strike="noStrike" baseline="0">
                <a:effectLst/>
              </a:rPr>
              <a:t>Miramichi CA</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years</c:v>
                </c:pt>
              </c:strCache>
            </c:strRef>
          </c:tx>
          <c:spPr>
            <a:ln w="28575" cap="rnd">
              <a:solidFill>
                <a:schemeClr val="tx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433</c:v>
                </c:pt>
                <c:pt idx="1">
                  <c:v>376</c:v>
                </c:pt>
                <c:pt idx="2">
                  <c:v>385</c:v>
                </c:pt>
                <c:pt idx="3">
                  <c:v>402</c:v>
                </c:pt>
                <c:pt idx="4">
                  <c:v>387</c:v>
                </c:pt>
                <c:pt idx="5">
                  <c:v>389</c:v>
                </c:pt>
                <c:pt idx="6">
                  <c:v>385</c:v>
                </c:pt>
                <c:pt idx="7">
                  <c:v>353</c:v>
                </c:pt>
                <c:pt idx="8">
                  <c:v>360</c:v>
                </c:pt>
                <c:pt idx="9">
                  <c:v>349</c:v>
                </c:pt>
                <c:pt idx="10">
                  <c:v>318</c:v>
                </c:pt>
                <c:pt idx="11">
                  <c:v>337</c:v>
                </c:pt>
                <c:pt idx="12">
                  <c:v>330</c:v>
                </c:pt>
                <c:pt idx="13">
                  <c:v>326</c:v>
                </c:pt>
                <c:pt idx="14">
                  <c:v>307</c:v>
                </c:pt>
                <c:pt idx="15">
                  <c:v>279</c:v>
                </c:pt>
                <c:pt idx="16">
                  <c:v>303</c:v>
                </c:pt>
                <c:pt idx="17">
                  <c:v>283</c:v>
                </c:pt>
                <c:pt idx="18">
                  <c:v>255</c:v>
                </c:pt>
                <c:pt idx="19">
                  <c:v>258</c:v>
                </c:pt>
              </c:numCache>
            </c:numRef>
          </c:val>
          <c:smooth val="1"/>
          <c:extLst>
            <c:ext xmlns:c16="http://schemas.microsoft.com/office/drawing/2014/chart" uri="{C3380CC4-5D6E-409C-BE32-E72D297353CC}">
              <c16:uniqueId val="{00000000-FDDC-446B-B28D-544E3D29305E}"/>
            </c:ext>
          </c:extLst>
        </c:ser>
        <c:ser>
          <c:idx val="1"/>
          <c:order val="1"/>
          <c:tx>
            <c:strRef>
              <c:f>Sheet3!$B$6</c:f>
              <c:strCache>
                <c:ptCount val="1"/>
                <c:pt idx="0">
                  <c:v>65 years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277</c:v>
                </c:pt>
                <c:pt idx="1">
                  <c:v>275</c:v>
                </c:pt>
                <c:pt idx="2">
                  <c:v>266</c:v>
                </c:pt>
                <c:pt idx="3">
                  <c:v>297</c:v>
                </c:pt>
                <c:pt idx="4">
                  <c:v>279</c:v>
                </c:pt>
                <c:pt idx="5">
                  <c:v>297</c:v>
                </c:pt>
                <c:pt idx="6">
                  <c:v>286</c:v>
                </c:pt>
                <c:pt idx="7">
                  <c:v>278</c:v>
                </c:pt>
                <c:pt idx="8">
                  <c:v>304</c:v>
                </c:pt>
                <c:pt idx="9">
                  <c:v>334</c:v>
                </c:pt>
                <c:pt idx="10">
                  <c:v>338</c:v>
                </c:pt>
                <c:pt idx="11">
                  <c:v>466</c:v>
                </c:pt>
                <c:pt idx="12">
                  <c:v>437</c:v>
                </c:pt>
                <c:pt idx="13">
                  <c:v>466</c:v>
                </c:pt>
                <c:pt idx="14">
                  <c:v>448</c:v>
                </c:pt>
                <c:pt idx="15">
                  <c:v>464</c:v>
                </c:pt>
                <c:pt idx="16">
                  <c:v>474</c:v>
                </c:pt>
                <c:pt idx="17">
                  <c:v>486</c:v>
                </c:pt>
                <c:pt idx="18">
                  <c:v>455</c:v>
                </c:pt>
                <c:pt idx="19">
                  <c:v>461</c:v>
                </c:pt>
              </c:numCache>
            </c:numRef>
          </c:val>
          <c:smooth val="1"/>
          <c:extLst>
            <c:ext xmlns:c16="http://schemas.microsoft.com/office/drawing/2014/chart" uri="{C3380CC4-5D6E-409C-BE32-E72D297353CC}">
              <c16:uniqueId val="{00000001-FDDC-446B-B28D-544E3D29305E}"/>
            </c:ext>
          </c:extLst>
        </c:ser>
        <c:dLbls>
          <c:showLegendKey val="0"/>
          <c:showVal val="0"/>
          <c:showCatName val="0"/>
          <c:showSerName val="0"/>
          <c:showPercent val="0"/>
          <c:showBubbleSize val="0"/>
        </c:dLbls>
        <c:smooth val="0"/>
        <c:axId val="1317674384"/>
        <c:axId val="1317673136"/>
      </c:lineChart>
      <c:catAx>
        <c:axId val="13176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17673136"/>
        <c:crosses val="autoZero"/>
        <c:auto val="1"/>
        <c:lblAlgn val="ctr"/>
        <c:lblOffset val="100"/>
        <c:noMultiLvlLbl val="0"/>
      </c:catAx>
      <c:valAx>
        <c:axId val="1317673136"/>
        <c:scaling>
          <c:orientation val="minMax"/>
          <c:max val="5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76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a:t>Population Ages</a:t>
            </a:r>
            <a:r>
              <a:rPr lang="fr-CA" sz="1600" b="1" baseline="0"/>
              <a:t> 5 to 18</a:t>
            </a:r>
            <a:endParaRPr lang="fr-CA" sz="1600" b="1"/>
          </a:p>
        </c:rich>
      </c:tx>
      <c:layout>
        <c:manualLayout>
          <c:xMode val="edge"/>
          <c:yMode val="edge"/>
          <c:x val="0.26027764858826685"/>
          <c:y val="1.987930200170483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75350090458889"/>
          <c:y val="0.11105441248947895"/>
          <c:w val="0.76581515695935365"/>
          <c:h val="0.65461937733285513"/>
        </c:manualLayout>
      </c:layout>
      <c:lineChart>
        <c:grouping val="standard"/>
        <c:varyColors val="0"/>
        <c:ser>
          <c:idx val="0"/>
          <c:order val="0"/>
          <c:tx>
            <c:strRef>
              <c:f>Sheet4!$B$14</c:f>
              <c:strCache>
                <c:ptCount val="1"/>
                <c:pt idx="0">
                  <c:v>Miramichi CA (left axis)</c:v>
                </c:pt>
              </c:strCache>
            </c:strRef>
          </c:tx>
          <c:spPr>
            <a:ln w="28575" cap="rnd">
              <a:solidFill>
                <a:srgbClr val="FF0000"/>
              </a:solidFill>
              <a:round/>
            </a:ln>
            <a:effectLst/>
          </c:spPr>
          <c:marker>
            <c:symbol val="none"/>
          </c:marker>
          <c:cat>
            <c:numRef>
              <c:f>Sheet4!$C$13:$M$13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Sheet4!$C$14:$M$14</c:f>
              <c:numCache>
                <c:formatCode>General</c:formatCode>
                <c:ptCount val="11"/>
                <c:pt idx="0">
                  <c:v>3982</c:v>
                </c:pt>
                <c:pt idx="1">
                  <c:v>3860</c:v>
                </c:pt>
                <c:pt idx="2">
                  <c:v>3818</c:v>
                </c:pt>
                <c:pt idx="3">
                  <c:v>3743</c:v>
                </c:pt>
                <c:pt idx="4">
                  <c:v>3686</c:v>
                </c:pt>
                <c:pt idx="5">
                  <c:v>3619</c:v>
                </c:pt>
                <c:pt idx="6">
                  <c:v>3600</c:v>
                </c:pt>
                <c:pt idx="7">
                  <c:v>3549</c:v>
                </c:pt>
                <c:pt idx="8">
                  <c:v>3531</c:v>
                </c:pt>
                <c:pt idx="9">
                  <c:v>3529</c:v>
                </c:pt>
                <c:pt idx="10">
                  <c:v>3518</c:v>
                </c:pt>
              </c:numCache>
            </c:numRef>
          </c:val>
          <c:smooth val="1"/>
          <c:extLst>
            <c:ext xmlns:c16="http://schemas.microsoft.com/office/drawing/2014/chart" uri="{C3380CC4-5D6E-409C-BE32-E72D297353CC}">
              <c16:uniqueId val="{00000000-1009-40B4-81C5-5C887B5CECE3}"/>
            </c:ext>
          </c:extLst>
        </c:ser>
        <c:dLbls>
          <c:showLegendKey val="0"/>
          <c:showVal val="0"/>
          <c:showCatName val="0"/>
          <c:showSerName val="0"/>
          <c:showPercent val="0"/>
          <c:showBubbleSize val="0"/>
        </c:dLbls>
        <c:marker val="1"/>
        <c:smooth val="0"/>
        <c:axId val="1247979328"/>
        <c:axId val="1247990144"/>
      </c:lineChart>
      <c:lineChart>
        <c:grouping val="standard"/>
        <c:varyColors val="0"/>
        <c:ser>
          <c:idx val="1"/>
          <c:order val="1"/>
          <c:tx>
            <c:strRef>
              <c:f>Sheet4!$B$15</c:f>
              <c:strCache>
                <c:ptCount val="1"/>
                <c:pt idx="0">
                  <c:v>Moncton CMA (right axis)</c:v>
                </c:pt>
              </c:strCache>
            </c:strRef>
          </c:tx>
          <c:spPr>
            <a:ln w="28575" cap="rnd">
              <a:solidFill>
                <a:schemeClr val="tx2">
                  <a:lumMod val="75000"/>
                </a:schemeClr>
              </a:solidFill>
              <a:round/>
            </a:ln>
            <a:effectLst/>
          </c:spPr>
          <c:marker>
            <c:symbol val="none"/>
          </c:marker>
          <c:cat>
            <c:numRef>
              <c:f>Sheet4!$C$13:$M$13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1-1009-40B4-81C5-5C887B5CECE3}"/>
            </c:ext>
          </c:extLst>
        </c:ser>
        <c:dLbls>
          <c:showLegendKey val="0"/>
          <c:showVal val="0"/>
          <c:showCatName val="0"/>
          <c:showSerName val="0"/>
          <c:showPercent val="0"/>
          <c:showBubbleSize val="0"/>
        </c:dLbls>
        <c:marker val="1"/>
        <c:smooth val="0"/>
        <c:axId val="1247978912"/>
        <c:axId val="1247982656"/>
      </c:lineChart>
      <c:catAx>
        <c:axId val="12479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7990144"/>
        <c:crosses val="autoZero"/>
        <c:auto val="1"/>
        <c:lblAlgn val="ctr"/>
        <c:lblOffset val="100"/>
        <c:noMultiLvlLbl val="0"/>
      </c:catAx>
      <c:valAx>
        <c:axId val="1247990144"/>
        <c:scaling>
          <c:orientation val="minMax"/>
          <c:max val="4000"/>
          <c:min val="3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7979328"/>
        <c:crosses val="autoZero"/>
        <c:crossBetween val="between"/>
        <c:majorUnit val="200"/>
      </c:valAx>
      <c:valAx>
        <c:axId val="1247982656"/>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7978912"/>
        <c:crosses val="max"/>
        <c:crossBetween val="between"/>
        <c:majorUnit val="1000"/>
      </c:valAx>
      <c:catAx>
        <c:axId val="1247978912"/>
        <c:scaling>
          <c:orientation val="minMax"/>
        </c:scaling>
        <c:delete val="1"/>
        <c:axPos val="b"/>
        <c:numFmt formatCode="General" sourceLinked="1"/>
        <c:majorTickMark val="out"/>
        <c:minorTickMark val="none"/>
        <c:tickLblPos val="nextTo"/>
        <c:crossAx val="1247982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t>Employment, Campbellton-Miramichi 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5352333177474"/>
          <c:y val="0.13595151638261832"/>
          <c:w val="0.76189295333645046"/>
          <c:h val="0.68601096788037341"/>
        </c:manualLayout>
      </c:layout>
      <c:lineChart>
        <c:grouping val="standard"/>
        <c:varyColors val="0"/>
        <c:ser>
          <c:idx val="0"/>
          <c:order val="0"/>
          <c:tx>
            <c:strRef>
              <c:f>Sheet4!$B$11</c:f>
              <c:strCache>
                <c:ptCount val="1"/>
                <c:pt idx="0">
                  <c:v>Private sector (left axis)</c:v>
                </c:pt>
              </c:strCache>
            </c:strRef>
          </c:tx>
          <c:spPr>
            <a:ln w="28575" cap="rnd">
              <a:solidFill>
                <a:schemeClr val="tx2">
                  <a:lumMod val="75000"/>
                </a:schemeClr>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Sheet4!$C$11:$U$11</c:f>
              <c:numCache>
                <c:formatCode>General</c:formatCode>
                <c:ptCount val="19"/>
                <c:pt idx="0">
                  <c:v>47600.000000000007</c:v>
                </c:pt>
                <c:pt idx="1">
                  <c:v>46099.999999999993</c:v>
                </c:pt>
                <c:pt idx="2">
                  <c:v>45700</c:v>
                </c:pt>
                <c:pt idx="3">
                  <c:v>48100</c:v>
                </c:pt>
                <c:pt idx="4">
                  <c:v>47500</c:v>
                </c:pt>
                <c:pt idx="5">
                  <c:v>46800.000000000007</c:v>
                </c:pt>
                <c:pt idx="6">
                  <c:v>47500</c:v>
                </c:pt>
                <c:pt idx="7">
                  <c:v>46000</c:v>
                </c:pt>
                <c:pt idx="8">
                  <c:v>44299.999999999993</c:v>
                </c:pt>
                <c:pt idx="9">
                  <c:v>40300.000000000007</c:v>
                </c:pt>
                <c:pt idx="10">
                  <c:v>42600.000000000007</c:v>
                </c:pt>
                <c:pt idx="11">
                  <c:v>42199.999999999993</c:v>
                </c:pt>
                <c:pt idx="12">
                  <c:v>42899.999999999993</c:v>
                </c:pt>
                <c:pt idx="13">
                  <c:v>41600</c:v>
                </c:pt>
                <c:pt idx="14">
                  <c:v>40600.000000000007</c:v>
                </c:pt>
                <c:pt idx="15">
                  <c:v>39000</c:v>
                </c:pt>
                <c:pt idx="16">
                  <c:v>39800</c:v>
                </c:pt>
                <c:pt idx="17">
                  <c:v>39900.000000000007</c:v>
                </c:pt>
                <c:pt idx="18">
                  <c:v>36000</c:v>
                </c:pt>
              </c:numCache>
            </c:numRef>
          </c:val>
          <c:smooth val="1"/>
          <c:extLst>
            <c:ext xmlns:c16="http://schemas.microsoft.com/office/drawing/2014/chart" uri="{C3380CC4-5D6E-409C-BE32-E72D297353CC}">
              <c16:uniqueId val="{00000000-E9B8-413F-85F0-F4E3C8D7844A}"/>
            </c:ext>
          </c:extLst>
        </c:ser>
        <c:dLbls>
          <c:showLegendKey val="0"/>
          <c:showVal val="0"/>
          <c:showCatName val="0"/>
          <c:showSerName val="0"/>
          <c:showPercent val="0"/>
          <c:showBubbleSize val="0"/>
        </c:dLbls>
        <c:marker val="1"/>
        <c:smooth val="0"/>
        <c:axId val="858737055"/>
        <c:axId val="858742047"/>
      </c:lineChart>
      <c:lineChart>
        <c:grouping val="standard"/>
        <c:varyColors val="0"/>
        <c:ser>
          <c:idx val="1"/>
          <c:order val="1"/>
          <c:tx>
            <c:strRef>
              <c:f>Sheet4!$B$12</c:f>
              <c:strCache>
                <c:ptCount val="1"/>
                <c:pt idx="0">
                  <c:v>Public sector (right axis)</c:v>
                </c:pt>
              </c:strCache>
            </c:strRef>
          </c:tx>
          <c:spPr>
            <a:ln w="28575" cap="rnd">
              <a:solidFill>
                <a:srgbClr val="C00000"/>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Sheet4!$C$12:$U$12</c:f>
              <c:numCache>
                <c:formatCode>General</c:formatCode>
                <c:ptCount val="19"/>
                <c:pt idx="0">
                  <c:v>19100</c:v>
                </c:pt>
                <c:pt idx="1">
                  <c:v>19500</c:v>
                </c:pt>
                <c:pt idx="2">
                  <c:v>17500</c:v>
                </c:pt>
                <c:pt idx="3">
                  <c:v>18700</c:v>
                </c:pt>
                <c:pt idx="4">
                  <c:v>19800</c:v>
                </c:pt>
                <c:pt idx="5">
                  <c:v>21100</c:v>
                </c:pt>
                <c:pt idx="6">
                  <c:v>21500</c:v>
                </c:pt>
                <c:pt idx="7">
                  <c:v>21500</c:v>
                </c:pt>
                <c:pt idx="8">
                  <c:v>19100</c:v>
                </c:pt>
                <c:pt idx="9">
                  <c:v>21300</c:v>
                </c:pt>
                <c:pt idx="10">
                  <c:v>21100</c:v>
                </c:pt>
                <c:pt idx="11">
                  <c:v>19200</c:v>
                </c:pt>
                <c:pt idx="12">
                  <c:v>20400.000000000004</c:v>
                </c:pt>
                <c:pt idx="13">
                  <c:v>19600</c:v>
                </c:pt>
                <c:pt idx="14">
                  <c:v>20400.000000000004</c:v>
                </c:pt>
                <c:pt idx="15">
                  <c:v>19500</c:v>
                </c:pt>
                <c:pt idx="16">
                  <c:v>21000</c:v>
                </c:pt>
                <c:pt idx="17">
                  <c:v>22500</c:v>
                </c:pt>
                <c:pt idx="18">
                  <c:v>22200</c:v>
                </c:pt>
              </c:numCache>
            </c:numRef>
          </c:val>
          <c:smooth val="1"/>
          <c:extLst>
            <c:ext xmlns:c16="http://schemas.microsoft.com/office/drawing/2014/chart" uri="{C3380CC4-5D6E-409C-BE32-E72D297353CC}">
              <c16:uniqueId val="{00000001-E9B8-413F-85F0-F4E3C8D7844A}"/>
            </c:ext>
          </c:extLst>
        </c:ser>
        <c:dLbls>
          <c:showLegendKey val="0"/>
          <c:showVal val="0"/>
          <c:showCatName val="0"/>
          <c:showSerName val="0"/>
          <c:showPercent val="0"/>
          <c:showBubbleSize val="0"/>
        </c:dLbls>
        <c:marker val="1"/>
        <c:smooth val="0"/>
        <c:axId val="783851391"/>
        <c:axId val="783853471"/>
      </c:lineChart>
      <c:catAx>
        <c:axId val="8587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742047"/>
        <c:crosses val="autoZero"/>
        <c:auto val="1"/>
        <c:lblAlgn val="ctr"/>
        <c:lblOffset val="100"/>
        <c:noMultiLvlLbl val="0"/>
      </c:catAx>
      <c:valAx>
        <c:axId val="858742047"/>
        <c:scaling>
          <c:orientation val="minMax"/>
          <c:max val="50000"/>
          <c:min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737055"/>
        <c:crosses val="autoZero"/>
        <c:crossBetween val="between"/>
        <c:majorUnit val="5000"/>
      </c:valAx>
      <c:valAx>
        <c:axId val="783853471"/>
        <c:scaling>
          <c:orientation val="minMax"/>
          <c:max val="250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51391"/>
        <c:crosses val="max"/>
        <c:crossBetween val="between"/>
        <c:majorUnit val="2000"/>
      </c:valAx>
      <c:catAx>
        <c:axId val="783851391"/>
        <c:scaling>
          <c:orientation val="minMax"/>
        </c:scaling>
        <c:delete val="1"/>
        <c:axPos val="b"/>
        <c:numFmt formatCode="General" sourceLinked="1"/>
        <c:majorTickMark val="out"/>
        <c:minorTickMark val="none"/>
        <c:tickLblPos val="nextTo"/>
        <c:crossAx val="783853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Carleton County has attract approx. 180 per year since 2016. </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Miramichi region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Approx. 1,000 employers</a:t>
            </a:r>
          </a:p>
          <a:p>
            <a:r>
              <a:rPr lang="en-CA" dirty="0"/>
              <a:t>Risk that many could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Miramichi region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Miramichi Census Agglomeration.</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Miramichi region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what will happen to the workforce if the population does not grow.</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region wants to increase its workforce to support the growth of new industries.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Miramichi region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103935596"/>
              </p:ext>
            </p:extLst>
          </p:nvPr>
        </p:nvGraphicFramePr>
        <p:xfrm>
          <a:off x="1396329" y="332300"/>
          <a:ext cx="9701598" cy="560242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declines by 4%.</a:t>
                      </a:r>
                    </a:p>
                    <a:p>
                      <a:pPr algn="l" fontAlgn="b"/>
                      <a:r>
                        <a:rPr lang="en-US" sz="2200" u="none" strike="noStrike" dirty="0">
                          <a:effectLst/>
                          <a:latin typeface="Inter" panose="020B0604020202020204" charset="0"/>
                          <a:ea typeface="Inter" panose="020B0604020202020204" charset="0"/>
                        </a:rPr>
                        <a:t>Workforce declines by 20% (-2,700)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a:effectLst/>
                          <a:latin typeface="Inter" panose="020B0604020202020204" charset="0"/>
                          <a:ea typeface="Inter" panose="020B0604020202020204" charset="0"/>
                        </a:rPr>
                        <a:t>Potential loss of export industries.</a:t>
                      </a:r>
                      <a:endParaRPr lang="en-US"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a:t>Miramichi’s</a:t>
            </a:r>
            <a:r>
              <a:rPr lang="en-CA" sz="4800" dirty="0"/>
              <a:t>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914527229"/>
              </p:ext>
            </p:extLst>
          </p:nvPr>
        </p:nvGraphicFramePr>
        <p:xfrm>
          <a:off x="1194199" y="303423"/>
          <a:ext cx="10375368" cy="6087751"/>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05603">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13,200)</a:t>
                      </a:r>
                    </a:p>
                  </a:txBody>
                  <a:tcPr marL="9525" marR="9525" marT="9525" marB="0" anchor="b">
                    <a:noFill/>
                  </a:tcPr>
                </a:tc>
                <a:extLst>
                  <a:ext uri="{0D108BD9-81ED-4DB2-BD59-A6C34878D82A}">
                    <a16:rowId xmlns:a16="http://schemas.microsoft.com/office/drawing/2014/main" val="1770965041"/>
                  </a:ext>
                </a:extLst>
              </a:tr>
              <a:tr h="181033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15% (+4,300).</a:t>
                      </a:r>
                    </a:p>
                    <a:p>
                      <a:pPr algn="l" fontAlgn="b"/>
                      <a:r>
                        <a:rPr lang="en-US" sz="2200" u="none" strike="noStrike" dirty="0">
                          <a:effectLst/>
                          <a:latin typeface="Inter" panose="020B0604020202020204" charset="0"/>
                          <a:ea typeface="Inter" panose="020B0604020202020204" charset="0"/>
                        </a:rPr>
                        <a:t>Workforce stays at 13,200.</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2000" u="none" strike="noStrike" dirty="0">
                          <a:effectLst/>
                          <a:latin typeface="Inter" panose="020B0604020202020204" charset="0"/>
                          <a:ea typeface="Inter" panose="020B0604020202020204" charset="0"/>
                        </a:rPr>
                        <a:t>The last time the region grew this fast was in the 1960s.</a:t>
                      </a:r>
                    </a:p>
                  </a:txBody>
                  <a:tcPr marL="9525" marR="9525" marT="9525" marB="0" anchor="b">
                    <a:noFill/>
                  </a:tcPr>
                </a:tc>
                <a:extLst>
                  <a:ext uri="{0D108BD9-81ED-4DB2-BD59-A6C34878D82A}">
                    <a16:rowId xmlns:a16="http://schemas.microsoft.com/office/drawing/2014/main" val="1959943055"/>
                  </a:ext>
                </a:extLst>
              </a:tr>
              <a:tr h="1212550">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654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93791">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645882064"/>
              </p:ext>
            </p:extLst>
          </p:nvPr>
        </p:nvGraphicFramePr>
        <p:xfrm>
          <a:off x="1396329" y="332300"/>
          <a:ext cx="10375368" cy="5602428"/>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28% (+8,000).</a:t>
                      </a:r>
                    </a:p>
                    <a:p>
                      <a:pPr algn="l" fontAlgn="b"/>
                      <a:r>
                        <a:rPr lang="en-US" sz="2200" u="none" strike="noStrike" dirty="0">
                          <a:effectLst/>
                          <a:latin typeface="Inter" panose="020B0604020202020204" charset="0"/>
                          <a:ea typeface="Inter" panose="020B0604020202020204" charset="0"/>
                        </a:rPr>
                        <a:t>Workforce increases by +1,300.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population growth rate not seen in decades.</a:t>
                      </a: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county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Miramichi region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en-CA" sz="2000" dirty="0"/>
              <a:t>If the region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000" dirty="0"/>
              <a:t>Assuming other population growth components remain constant, it will require an increase in annual immigration from 75/year to </a:t>
            </a:r>
            <a:r>
              <a:rPr lang="en-CA" sz="2000" b="1" dirty="0"/>
              <a:t>300-500/year.</a:t>
            </a:r>
          </a:p>
          <a:p>
            <a:pPr marL="269875" indent="-41275">
              <a:lnSpc>
                <a:spcPct val="100000"/>
              </a:lnSpc>
              <a:spcBef>
                <a:spcPts val="2400"/>
              </a:spcBef>
              <a:spcAft>
                <a:spcPts val="1200"/>
              </a:spcAft>
            </a:pPr>
            <a:r>
              <a:rPr lang="en-CA" sz="2000" dirty="0"/>
              <a:t>This will not happen by itself. </a:t>
            </a:r>
          </a:p>
          <a:p>
            <a:pPr marL="269875" indent="-41275">
              <a:lnSpc>
                <a:spcPct val="100000"/>
              </a:lnSpc>
              <a:spcBef>
                <a:spcPts val="2400"/>
              </a:spcBef>
            </a:pPr>
            <a:r>
              <a:rPr lang="en-CA" sz="2000" dirty="0"/>
              <a:t>It will require a deliberate population growth plan for the county.</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Miramichi region’s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926546-24C8-4528-A94B-6AC3F8B11F6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385734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the Miramichi area is aging faster than New Brunswick</a:t>
            </a:r>
          </a:p>
        </p:txBody>
      </p:sp>
      <p:sp>
        <p:nvSpPr>
          <p:cNvPr id="8" name="TextBox 7">
            <a:extLst>
              <a:ext uri="{FF2B5EF4-FFF2-40B4-BE49-F238E27FC236}">
                <a16:creationId xmlns:a16="http://schemas.microsoft.com/office/drawing/2014/main" id="{8CFF157C-339F-4464-9067-2062FF02E4D7}"/>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17-10-0005-01 17-10-0135-01.</a:t>
            </a:r>
          </a:p>
        </p:txBody>
      </p:sp>
      <p:graphicFrame>
        <p:nvGraphicFramePr>
          <p:cNvPr id="5" name="Chart 4">
            <a:extLst>
              <a:ext uri="{FF2B5EF4-FFF2-40B4-BE49-F238E27FC236}">
                <a16:creationId xmlns:a16="http://schemas.microsoft.com/office/drawing/2014/main" id="{8354B6EC-3884-4E55-AAB3-9D9CF43069FD}"/>
              </a:ext>
            </a:extLst>
          </p:cNvPr>
          <p:cNvGraphicFramePr>
            <a:graphicFrameLocks/>
          </p:cNvGraphicFramePr>
          <p:nvPr/>
        </p:nvGraphicFramePr>
        <p:xfrm>
          <a:off x="2022437" y="2057399"/>
          <a:ext cx="8178837" cy="3957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92500"/>
          </a:bodyPr>
          <a:lstStyle/>
          <a:p>
            <a:r>
              <a:rPr lang="en-CA" b="1"/>
              <a:t>Faster aging can mean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2207" y="1981199"/>
            <a:ext cx="4656137" cy="3962400"/>
          </a:xfrm>
        </p:spPr>
        <p:txBody>
          <a:bodyPr>
            <a:normAutofit fontScale="92500" lnSpcReduction="10000"/>
          </a:bodyPr>
          <a:lstStyle/>
          <a:p>
            <a:pPr marL="514350" indent="-285750">
              <a:buFont typeface="Wingdings" panose="05000000000000000000" pitchFamily="2" charset="2"/>
              <a:buChar char="Ø"/>
            </a:pPr>
            <a:r>
              <a:rPr lang="en-CA"/>
              <a:t>New Brunswick lost workers over the past decade while Canada’s labour force continued to grow at a robust clip</a:t>
            </a:r>
          </a:p>
          <a:p>
            <a:pPr marL="514350" indent="-285750">
              <a:buFont typeface="Wingdings" panose="05000000000000000000" pitchFamily="2" charset="2"/>
              <a:buChar char="Ø"/>
            </a:pPr>
            <a:r>
              <a:rPr lang="en-CA"/>
              <a:t>As a result, New Brunswick economy has badly trailed behind Canada’s</a:t>
            </a:r>
          </a:p>
          <a:p>
            <a:pPr marL="514350" indent="-285750">
              <a:buFont typeface="Wingdings" panose="05000000000000000000" pitchFamily="2" charset="2"/>
              <a:buChar char="Ø"/>
            </a:pPr>
            <a:r>
              <a:rPr lang="en-CA"/>
              <a:t>Despite its faster aging, the Miramichi CA did manage to grow its labour force a bit</a:t>
            </a:r>
          </a:p>
        </p:txBody>
      </p:sp>
      <p:sp>
        <p:nvSpPr>
          <p:cNvPr id="7" name="TextBox 6">
            <a:extLst>
              <a:ext uri="{FF2B5EF4-FFF2-40B4-BE49-F238E27FC236}">
                <a16:creationId xmlns:a16="http://schemas.microsoft.com/office/drawing/2014/main" id="{C93FEEA8-F0DC-4800-BD7E-36D163EC59C4}"/>
              </a:ext>
            </a:extLst>
          </p:cNvPr>
          <p:cNvSpPr txBox="1"/>
          <p:nvPr/>
        </p:nvSpPr>
        <p:spPr>
          <a:xfrm>
            <a:off x="1745672" y="6119336"/>
            <a:ext cx="8562110" cy="677108"/>
          </a:xfrm>
          <a:prstGeom prst="rect">
            <a:avLst/>
          </a:prstGeom>
          <a:noFill/>
        </p:spPr>
        <p:txBody>
          <a:bodyPr wrap="square" rtlCol="0">
            <a:spAutoFit/>
          </a:bodyPr>
          <a:lstStyle/>
          <a:p>
            <a:r>
              <a:rPr lang="en-CA"/>
              <a:t>Source: Statistics Canada, CANSIM tables 14-10-0023-01,14-10-0102-01 and 36-10-0402-02.</a:t>
            </a:r>
          </a:p>
          <a:p>
            <a:r>
              <a:rPr lang="en-CA" sz="1200"/>
              <a:t>Note: Real GDP data not available for Miramichi CA. Due to data volatility, two-year averages for 2009-10 and 2018-19 were used.</a:t>
            </a:r>
          </a:p>
        </p:txBody>
      </p:sp>
      <p:graphicFrame>
        <p:nvGraphicFramePr>
          <p:cNvPr id="6" name="Chart 5">
            <a:extLst>
              <a:ext uri="{FF2B5EF4-FFF2-40B4-BE49-F238E27FC236}">
                <a16:creationId xmlns:a16="http://schemas.microsoft.com/office/drawing/2014/main" id="{5E4EB5F8-E426-487C-BA6F-BAA5B048F68A}"/>
              </a:ext>
            </a:extLst>
          </p:cNvPr>
          <p:cNvGraphicFramePr>
            <a:graphicFrameLocks/>
          </p:cNvGraphicFramePr>
          <p:nvPr/>
        </p:nvGraphicFramePr>
        <p:xfrm>
          <a:off x="1028700" y="1052945"/>
          <a:ext cx="5672138" cy="4476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36100"/>
            <a:ext cx="4656137" cy="4269972"/>
          </a:xfrm>
        </p:spPr>
        <p:txBody>
          <a:bodyPr>
            <a:normAutofit fontScale="92500" lnSpcReduction="20000"/>
          </a:bodyPr>
          <a:lstStyle/>
          <a:p>
            <a:pPr marL="514350" indent="-285750">
              <a:buFont typeface="Wingdings" panose="05000000000000000000" pitchFamily="2" charset="2"/>
              <a:buChar char="Ø"/>
            </a:pPr>
            <a:r>
              <a:rPr lang="en-CA"/>
              <a:t>Up until the turn of the last decade,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In 2011, the first baby boomers turned 65 and the gap between those turning 15 and 65 began to widen dramatically</a:t>
            </a:r>
          </a:p>
          <a:p>
            <a:pPr marL="514350" indent="-285750">
              <a:buFont typeface="Wingdings" panose="05000000000000000000" pitchFamily="2" charset="2"/>
              <a:buChar char="Ø"/>
            </a:pPr>
            <a:r>
              <a:rPr lang="en-CA"/>
              <a:t>Without many more newcomers, Miramichi’s labour force will shrink over the next decade</a:t>
            </a:r>
          </a:p>
        </p:txBody>
      </p:sp>
      <p:sp>
        <p:nvSpPr>
          <p:cNvPr id="9" name="TextBox 8">
            <a:extLst>
              <a:ext uri="{FF2B5EF4-FFF2-40B4-BE49-F238E27FC236}">
                <a16:creationId xmlns:a16="http://schemas.microsoft.com/office/drawing/2014/main" id="{7E3678AB-CE45-45E2-AE90-F525D894A1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17-10-0135-01.</a:t>
            </a:r>
          </a:p>
        </p:txBody>
      </p:sp>
      <p:graphicFrame>
        <p:nvGraphicFramePr>
          <p:cNvPr id="6" name="Chart 5">
            <a:extLst>
              <a:ext uri="{FF2B5EF4-FFF2-40B4-BE49-F238E27FC236}">
                <a16:creationId xmlns:a16="http://schemas.microsoft.com/office/drawing/2014/main" id="{7A412E84-BEC1-4578-8BA2-BAEFFF11BF18}"/>
              </a:ext>
            </a:extLst>
          </p:cNvPr>
          <p:cNvGraphicFramePr>
            <a:graphicFrameLocks/>
          </p:cNvGraphicFramePr>
          <p:nvPr/>
        </p:nvGraphicFramePr>
        <p:xfrm>
          <a:off x="1385888" y="971550"/>
          <a:ext cx="488632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3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78057" y="399678"/>
            <a:ext cx="4657060" cy="879041"/>
          </a:xfrm>
        </p:spPr>
        <p:txBody>
          <a:bodyPr>
            <a:noAutofit/>
          </a:bodyPr>
          <a:lstStyle/>
          <a:p>
            <a:r>
              <a:rPr lang="en-CA" sz="2400" b="1"/>
              <a:t>The good news: Miramichi’s schools are no longer emptying out</a:t>
            </a:r>
          </a:p>
          <a:p>
            <a:endParaRPr lang="en-CA" sz="2400" b="1"/>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6915584" y="1957043"/>
            <a:ext cx="4982007" cy="4197696"/>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the Miramichi CA has helped stabilize the school age population</a:t>
            </a:r>
          </a:p>
          <a:p>
            <a:pPr marL="514350" indent="-285750">
              <a:buFont typeface="Wingdings" panose="05000000000000000000" pitchFamily="2" charset="2"/>
              <a:buChar char="Ø"/>
            </a:pPr>
            <a:r>
              <a:rPr lang="en-CA"/>
              <a:t>The example of Moncton shows that migration can make a powerful contribution to boosting school age population</a:t>
            </a:r>
          </a:p>
        </p:txBody>
      </p:sp>
      <p:sp>
        <p:nvSpPr>
          <p:cNvPr id="10" name="TextBox 9">
            <a:extLst>
              <a:ext uri="{FF2B5EF4-FFF2-40B4-BE49-F238E27FC236}">
                <a16:creationId xmlns:a16="http://schemas.microsoft.com/office/drawing/2014/main" id="{A3B18DA1-FB28-401D-A048-822E1F71AA61}"/>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6" name="Chart 5">
            <a:extLst>
              <a:ext uri="{FF2B5EF4-FFF2-40B4-BE49-F238E27FC236}">
                <a16:creationId xmlns:a16="http://schemas.microsoft.com/office/drawing/2014/main" id="{4CA7D65A-8E20-46A4-913C-F78D11BE2FD5}"/>
              </a:ext>
            </a:extLst>
          </p:cNvPr>
          <p:cNvGraphicFramePr>
            <a:graphicFrameLocks/>
          </p:cNvGraphicFramePr>
          <p:nvPr/>
        </p:nvGraphicFramePr>
        <p:xfrm>
          <a:off x="1243013" y="1057275"/>
          <a:ext cx="5082972" cy="4471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4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labour market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Many more workers will be needed to meet growing demand for public services </a:t>
            </a:r>
            <a:r>
              <a:rPr lang="en-CA" u="sng"/>
              <a:t>and</a:t>
            </a:r>
            <a:r>
              <a:rPr lang="en-CA"/>
              <a:t> grow the private sector </a:t>
            </a:r>
          </a:p>
        </p:txBody>
      </p:sp>
      <p:graphicFrame>
        <p:nvGraphicFramePr>
          <p:cNvPr id="8" name="Picture Placeholder 7">
            <a:extLst>
              <a:ext uri="{FF2B5EF4-FFF2-40B4-BE49-F238E27FC236}">
                <a16:creationId xmlns:a16="http://schemas.microsoft.com/office/drawing/2014/main" id="{C603C75D-3278-4A8D-8A99-71FCFD34ACED}"/>
              </a:ext>
            </a:extLst>
          </p:cNvPr>
          <p:cNvGraphicFramePr>
            <a:graphicFrameLocks noGrp="1"/>
          </p:cNvGraphicFramePr>
          <p:nvPr>
            <p:ph type="pic" idx="2"/>
          </p:nvPr>
        </p:nvGraphicFramePr>
        <p:xfrm>
          <a:off x="954089" y="987136"/>
          <a:ext cx="5355272" cy="4889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F578558-CE87-428C-B4A9-2D67EE64422F}"/>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849438"/>
            <a:ext cx="4656137" cy="4121125"/>
          </a:xfrm>
        </p:spPr>
        <p:txBody>
          <a:bodyPr>
            <a:normAutofit fontScale="92500"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24921951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TotalTime>
  <Words>1349</Words>
  <Application>Microsoft Office PowerPoint</Application>
  <PresentationFormat>Widescreen</PresentationFormat>
  <Paragraphs>150</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42</cp:revision>
  <dcterms:created xsi:type="dcterms:W3CDTF">2021-01-19T19:30:51Z</dcterms:created>
  <dcterms:modified xsi:type="dcterms:W3CDTF">2021-02-22T02:32:48Z</dcterms:modified>
</cp:coreProperties>
</file>