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70" r:id="rId2"/>
    <p:sldId id="290" r:id="rId3"/>
    <p:sldId id="306" r:id="rId4"/>
    <p:sldId id="312" r:id="rId5"/>
    <p:sldId id="313" r:id="rId6"/>
    <p:sldId id="282" r:id="rId7"/>
    <p:sldId id="314" r:id="rId8"/>
    <p:sldId id="315" r:id="rId9"/>
    <p:sldId id="283" r:id="rId10"/>
    <p:sldId id="280" r:id="rId11"/>
    <p:sldId id="293" r:id="rId12"/>
    <p:sldId id="291" r:id="rId13"/>
    <p:sldId id="273" r:id="rId14"/>
    <p:sldId id="274" r:id="rId15"/>
    <p:sldId id="292" r:id="rId16"/>
    <p:sldId id="266" r:id="rId17"/>
    <p:sldId id="297" r:id="rId18"/>
    <p:sldId id="298" r:id="rId19"/>
    <p:sldId id="276" r:id="rId20"/>
    <p:sldId id="278" r:id="rId21"/>
    <p:sldId id="296" r:id="rId22"/>
    <p:sldId id="295" r:id="rId23"/>
    <p:sldId id="299" r:id="rId24"/>
    <p:sldId id="294" r:id="rId25"/>
    <p:sldId id="265" r:id="rId26"/>
    <p:sldId id="275" r:id="rId27"/>
    <p:sldId id="277" r:id="rId28"/>
    <p:sldId id="300" r:id="rId29"/>
    <p:sldId id="263"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
      <p:font typeface="Inter"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99" d="100"/>
          <a:sy n="99" d="100"/>
        </p:scale>
        <p:origin x="96" y="10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New</a:t>
            </a:r>
            <a:r>
              <a:rPr lang="en-CA" sz="1800" b="1" baseline="0">
                <a:solidFill>
                  <a:schemeClr val="tx1">
                    <a:lumMod val="65000"/>
                    <a:lumOff val="35000"/>
                  </a:schemeClr>
                </a:solidFill>
                <a:latin typeface="Arial" panose="020B0604020202020204" pitchFamily="34" charset="0"/>
                <a:cs typeface="Arial" panose="020B0604020202020204" pitchFamily="34" charset="0"/>
              </a:rPr>
              <a:t> Brunswick</a:t>
            </a:r>
          </a:p>
          <a:p>
            <a:pPr>
              <a:defRPr/>
            </a:pPr>
            <a:r>
              <a:rPr lang="en-CA" sz="1800" b="1" baseline="0">
                <a:solidFill>
                  <a:schemeClr val="tx1">
                    <a:lumMod val="65000"/>
                    <a:lumOff val="35000"/>
                  </a:schemeClr>
                </a:solidFill>
                <a:latin typeface="Arial" panose="020B0604020202020204" pitchFamily="34" charset="0"/>
                <a:cs typeface="Arial" panose="020B0604020202020204" pitchFamily="34" charset="0"/>
              </a:rPr>
              <a:t>2020</a:t>
            </a:r>
            <a:endParaRPr lang="en-CA" sz="1800" b="1">
              <a:solidFill>
                <a:schemeClr val="tx1">
                  <a:lumMod val="65000"/>
                  <a:lumOff val="3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4E-4F84-8762-66E7E51819FA}"/>
                </c:ext>
              </c:extLst>
            </c:dLbl>
            <c:dLbl>
              <c:idx val="5"/>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4E-4F84-8762-66E7E51819FA}"/>
                </c:ext>
              </c:extLst>
            </c:dLbl>
            <c:dLbl>
              <c:idx val="10"/>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4E-4F84-8762-66E7E51819FA}"/>
                </c:ext>
              </c:extLst>
            </c:dLbl>
            <c:dLbl>
              <c:idx val="5"/>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4E-4F84-8762-66E7E51819FA}"/>
                </c:ext>
              </c:extLst>
            </c:dLbl>
            <c:dLbl>
              <c:idx val="10"/>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800" b="1">
                <a:solidFill>
                  <a:schemeClr val="tx1">
                    <a:lumMod val="65000"/>
                    <a:lumOff val="35000"/>
                  </a:schemeClr>
                </a:solidFill>
                <a:latin typeface="Arial" panose="020B0604020202020204" pitchFamily="34" charset="0"/>
                <a:cs typeface="Arial" panose="020B0604020202020204" pitchFamily="34" charset="0"/>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Population Growth </a:t>
            </a:r>
          </a:p>
          <a:p>
            <a:pPr>
              <a:defRPr/>
            </a:pPr>
            <a:r>
              <a:rPr lang="fr-CA" sz="1600" b="1"/>
              <a:t>2010-2020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Sheet1!$C$46</c:f>
              <c:strCache>
                <c:ptCount val="1"/>
                <c:pt idx="0">
                  <c:v>Rest of NB</c:v>
                </c:pt>
              </c:strCache>
            </c:strRef>
          </c:tx>
          <c:spPr>
            <a:solidFill>
              <a:schemeClr val="tx2">
                <a:lumMod val="75000"/>
              </a:schemeClr>
            </a:solidFill>
            <a:ln>
              <a:noFill/>
            </a:ln>
            <a:effectLst/>
          </c:spPr>
          <c:invertIfNegative val="0"/>
          <c:cat>
            <c:strRef>
              <c:f>Sheet1!$B$47:$B$49</c:f>
              <c:strCache>
                <c:ptCount val="3"/>
                <c:pt idx="0">
                  <c:v>0-14</c:v>
                </c:pt>
                <c:pt idx="1">
                  <c:v>15-24</c:v>
                </c:pt>
                <c:pt idx="2">
                  <c:v>25-44</c:v>
                </c:pt>
              </c:strCache>
            </c:strRef>
          </c:cat>
          <c:val>
            <c:numRef>
              <c:f>Sheet1!$C$47:$C$49</c:f>
              <c:numCache>
                <c:formatCode>0%</c:formatCode>
                <c:ptCount val="3"/>
                <c:pt idx="0">
                  <c:v>-3.0445324248841388E-2</c:v>
                </c:pt>
                <c:pt idx="1">
                  <c:v>-0.12589383255536801</c:v>
                </c:pt>
                <c:pt idx="2">
                  <c:v>-7.7584125911263513E-2</c:v>
                </c:pt>
              </c:numCache>
            </c:numRef>
          </c:val>
          <c:extLst>
            <c:ext xmlns:c16="http://schemas.microsoft.com/office/drawing/2014/chart" uri="{C3380CC4-5D6E-409C-BE32-E72D297353CC}">
              <c16:uniqueId val="{00000000-61F2-494A-B4FB-B6B1261AE810}"/>
            </c:ext>
          </c:extLst>
        </c:ser>
        <c:ser>
          <c:idx val="1"/>
          <c:order val="1"/>
          <c:tx>
            <c:strRef>
              <c:f>Sheet1!$D$46</c:f>
              <c:strCache>
                <c:ptCount val="1"/>
                <c:pt idx="0">
                  <c:v>Fredericton CA</c:v>
                </c:pt>
              </c:strCache>
            </c:strRef>
          </c:tx>
          <c:spPr>
            <a:solidFill>
              <a:srgbClr val="0070C0"/>
            </a:solidFill>
            <a:ln>
              <a:noFill/>
            </a:ln>
            <a:effectLst/>
          </c:spPr>
          <c:invertIfNegative val="0"/>
          <c:cat>
            <c:strRef>
              <c:f>Sheet1!$B$47:$B$49</c:f>
              <c:strCache>
                <c:ptCount val="3"/>
                <c:pt idx="0">
                  <c:v>0-14</c:v>
                </c:pt>
                <c:pt idx="1">
                  <c:v>15-24</c:v>
                </c:pt>
                <c:pt idx="2">
                  <c:v>25-44</c:v>
                </c:pt>
              </c:strCache>
            </c:strRef>
          </c:cat>
          <c:val>
            <c:numRef>
              <c:f>Sheet1!$D$47:$D$49</c:f>
              <c:numCache>
                <c:formatCode>0%</c:formatCode>
                <c:ptCount val="3"/>
                <c:pt idx="0">
                  <c:v>9.256812031967776E-2</c:v>
                </c:pt>
                <c:pt idx="1">
                  <c:v>-1.3426191843767921E-2</c:v>
                </c:pt>
                <c:pt idx="2">
                  <c:v>0.10686058681294885</c:v>
                </c:pt>
              </c:numCache>
            </c:numRef>
          </c:val>
          <c:extLst>
            <c:ext xmlns:c16="http://schemas.microsoft.com/office/drawing/2014/chart" uri="{C3380CC4-5D6E-409C-BE32-E72D297353CC}">
              <c16:uniqueId val="{00000001-61F2-494A-B4FB-B6B1261AE810}"/>
            </c:ext>
          </c:extLst>
        </c:ser>
        <c:ser>
          <c:idx val="2"/>
          <c:order val="2"/>
          <c:tx>
            <c:strRef>
              <c:f>Sheet1!$E$46</c:f>
              <c:strCache>
                <c:ptCount val="1"/>
                <c:pt idx="0">
                  <c:v>Canada</c:v>
                </c:pt>
              </c:strCache>
            </c:strRef>
          </c:tx>
          <c:spPr>
            <a:solidFill>
              <a:srgbClr val="FF0000"/>
            </a:solidFill>
            <a:ln>
              <a:noFill/>
            </a:ln>
            <a:effectLst/>
          </c:spPr>
          <c:invertIfNegative val="0"/>
          <c:cat>
            <c:strRef>
              <c:f>Sheet1!$B$47:$B$49</c:f>
              <c:strCache>
                <c:ptCount val="3"/>
                <c:pt idx="0">
                  <c:v>0-14</c:v>
                </c:pt>
                <c:pt idx="1">
                  <c:v>15-24</c:v>
                </c:pt>
                <c:pt idx="2">
                  <c:v>25-44</c:v>
                </c:pt>
              </c:strCache>
            </c:strRef>
          </c:cat>
          <c:val>
            <c:numRef>
              <c:f>Sheet1!$E$47:$E$49</c:f>
              <c:numCache>
                <c:formatCode>0%</c:formatCode>
                <c:ptCount val="3"/>
                <c:pt idx="0">
                  <c:v>7.4077051702251095E-2</c:v>
                </c:pt>
                <c:pt idx="1">
                  <c:v>2.8045124230777763E-3</c:v>
                </c:pt>
                <c:pt idx="2">
                  <c:v>0.11536684451748291</c:v>
                </c:pt>
              </c:numCache>
            </c:numRef>
          </c:val>
          <c:extLst>
            <c:ext xmlns:c16="http://schemas.microsoft.com/office/drawing/2014/chart" uri="{C3380CC4-5D6E-409C-BE32-E72D297353CC}">
              <c16:uniqueId val="{00000002-61F2-494A-B4FB-B6B1261AE810}"/>
            </c:ext>
          </c:extLst>
        </c:ser>
        <c:dLbls>
          <c:showLegendKey val="0"/>
          <c:showVal val="0"/>
          <c:showCatName val="0"/>
          <c:showSerName val="0"/>
          <c:showPercent val="0"/>
          <c:showBubbleSize val="0"/>
        </c:dLbls>
        <c:gapWidth val="219"/>
        <c:overlap val="-27"/>
        <c:axId val="1244726928"/>
        <c:axId val="1244734832"/>
      </c:barChart>
      <c:catAx>
        <c:axId val="12447269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34832"/>
        <c:crosses val="autoZero"/>
        <c:auto val="1"/>
        <c:lblAlgn val="ctr"/>
        <c:lblOffset val="100"/>
        <c:noMultiLvlLbl val="0"/>
      </c:catAx>
      <c:valAx>
        <c:axId val="1244734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2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Cumulative Change in GDP</a:t>
            </a:r>
            <a:r>
              <a:rPr lang="fr-CA" sz="1600" b="1" baseline="0"/>
              <a:t> and </a:t>
            </a:r>
          </a:p>
          <a:p>
            <a:pPr>
              <a:defRPr/>
            </a:pPr>
            <a:r>
              <a:rPr lang="fr-CA" sz="1600" b="1" baseline="0"/>
              <a:t>Labour Force, 2009 to 2019</a:t>
            </a:r>
            <a:endParaRPr lang="fr-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583552055992999E-2"/>
          <c:y val="0.17664936215304336"/>
          <c:w val="0.87986089238845144"/>
          <c:h val="0.69226747867480087"/>
        </c:manualLayout>
      </c:layout>
      <c:barChart>
        <c:barDir val="col"/>
        <c:grouping val="clustered"/>
        <c:varyColors val="0"/>
        <c:ser>
          <c:idx val="0"/>
          <c:order val="0"/>
          <c:tx>
            <c:strRef>
              <c:f>Sheet2!$C$4</c:f>
              <c:strCache>
                <c:ptCount val="1"/>
                <c:pt idx="0">
                  <c:v>Canada</c:v>
                </c:pt>
              </c:strCache>
            </c:strRef>
          </c:tx>
          <c:spPr>
            <a:solidFill>
              <a:srgbClr val="FF0000"/>
            </a:solidFill>
            <a:ln>
              <a:noFill/>
            </a:ln>
            <a:effectLst/>
          </c:spPr>
          <c:invertIfNegative val="0"/>
          <c:cat>
            <c:strRef>
              <c:f>Sheet2!$B$5:$B$6</c:f>
              <c:strCache>
                <c:ptCount val="2"/>
                <c:pt idx="0">
                  <c:v>Real GDP</c:v>
                </c:pt>
                <c:pt idx="1">
                  <c:v>Labour Force</c:v>
                </c:pt>
              </c:strCache>
            </c:strRef>
          </c:cat>
          <c:val>
            <c:numRef>
              <c:f>Sheet2!$C$5:$C$6</c:f>
              <c:numCache>
                <c:formatCode>0%</c:formatCode>
                <c:ptCount val="2"/>
                <c:pt idx="0">
                  <c:v>0.24497168128596103</c:v>
                </c:pt>
                <c:pt idx="1">
                  <c:v>0.10680313856134638</c:v>
                </c:pt>
              </c:numCache>
            </c:numRef>
          </c:val>
          <c:extLst>
            <c:ext xmlns:c16="http://schemas.microsoft.com/office/drawing/2014/chart" uri="{C3380CC4-5D6E-409C-BE32-E72D297353CC}">
              <c16:uniqueId val="{00000000-9588-4F2A-BDAE-0EFEEA62D301}"/>
            </c:ext>
          </c:extLst>
        </c:ser>
        <c:ser>
          <c:idx val="1"/>
          <c:order val="1"/>
          <c:tx>
            <c:strRef>
              <c:f>Sheet2!$D$4</c:f>
              <c:strCache>
                <c:ptCount val="1"/>
                <c:pt idx="0">
                  <c:v>New Brunswick</c:v>
                </c:pt>
              </c:strCache>
            </c:strRef>
          </c:tx>
          <c:spPr>
            <a:solidFill>
              <a:schemeClr val="tx2">
                <a:lumMod val="75000"/>
              </a:schemeClr>
            </a:solidFill>
            <a:ln>
              <a:noFill/>
            </a:ln>
            <a:effectLst/>
          </c:spPr>
          <c:invertIfNegative val="0"/>
          <c:cat>
            <c:strRef>
              <c:f>Sheet2!$B$5:$B$6</c:f>
              <c:strCache>
                <c:ptCount val="2"/>
                <c:pt idx="0">
                  <c:v>Real GDP</c:v>
                </c:pt>
                <c:pt idx="1">
                  <c:v>Labour Force</c:v>
                </c:pt>
              </c:strCache>
            </c:strRef>
          </c:cat>
          <c:val>
            <c:numRef>
              <c:f>Sheet2!$D$5:$D$6</c:f>
              <c:numCache>
                <c:formatCode>0%</c:formatCode>
                <c:ptCount val="2"/>
                <c:pt idx="0">
                  <c:v>6.8194112967382647E-2</c:v>
                </c:pt>
                <c:pt idx="1">
                  <c:v>-1.6493275818320274E-2</c:v>
                </c:pt>
              </c:numCache>
            </c:numRef>
          </c:val>
          <c:extLst>
            <c:ext xmlns:c16="http://schemas.microsoft.com/office/drawing/2014/chart" uri="{C3380CC4-5D6E-409C-BE32-E72D297353CC}">
              <c16:uniqueId val="{00000001-9588-4F2A-BDAE-0EFEEA62D301}"/>
            </c:ext>
          </c:extLst>
        </c:ser>
        <c:dLbls>
          <c:showLegendKey val="0"/>
          <c:showVal val="0"/>
          <c:showCatName val="0"/>
          <c:showSerName val="0"/>
          <c:showPercent val="0"/>
          <c:showBubbleSize val="0"/>
        </c:dLbls>
        <c:gapWidth val="219"/>
        <c:overlap val="-27"/>
        <c:axId val="1732607696"/>
        <c:axId val="1732611024"/>
      </c:barChart>
      <c:catAx>
        <c:axId val="17326076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11024"/>
        <c:crosses val="autoZero"/>
        <c:auto val="1"/>
        <c:lblAlgn val="ctr"/>
        <c:lblOffset val="100"/>
        <c:noMultiLvlLbl val="0"/>
      </c:catAx>
      <c:valAx>
        <c:axId val="1732611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0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Population Ages 15</a:t>
            </a:r>
            <a:r>
              <a:rPr lang="fr-CA" sz="1600" b="1" baseline="0"/>
              <a:t> and 65</a:t>
            </a:r>
          </a:p>
          <a:p>
            <a:pPr>
              <a:defRPr/>
            </a:pPr>
            <a:r>
              <a:rPr lang="fr-CA" sz="1600" b="1" baseline="0"/>
              <a:t>Fredericton CA</a:t>
            </a:r>
            <a:endParaRPr lang="fr-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Sheet3!$B$9</c:f>
              <c:strCache>
                <c:ptCount val="1"/>
                <c:pt idx="0">
                  <c:v>15 years</c:v>
                </c:pt>
              </c:strCache>
            </c:strRef>
          </c:tx>
          <c:spPr>
            <a:ln w="28575" cap="rnd">
              <a:solidFill>
                <a:schemeClr val="tx2">
                  <a:lumMod val="75000"/>
                </a:schemeClr>
              </a:solidFill>
              <a:round/>
            </a:ln>
            <a:effectLst/>
          </c:spPr>
          <c:marker>
            <c:symbol val="none"/>
          </c:marker>
          <c:cat>
            <c:numRef>
              <c:f>Sheet3!$C$8:$V$8</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Sheet3!$C$9:$V$9</c:f>
              <c:numCache>
                <c:formatCode>#,##0</c:formatCode>
                <c:ptCount val="20"/>
                <c:pt idx="0">
                  <c:v>1137</c:v>
                </c:pt>
                <c:pt idx="1">
                  <c:v>1110</c:v>
                </c:pt>
                <c:pt idx="2">
                  <c:v>1161</c:v>
                </c:pt>
                <c:pt idx="3">
                  <c:v>1119</c:v>
                </c:pt>
                <c:pt idx="4">
                  <c:v>1096</c:v>
                </c:pt>
                <c:pt idx="5">
                  <c:v>1155</c:v>
                </c:pt>
                <c:pt idx="6">
                  <c:v>1184</c:v>
                </c:pt>
                <c:pt idx="7">
                  <c:v>1149</c:v>
                </c:pt>
                <c:pt idx="8">
                  <c:v>1160</c:v>
                </c:pt>
                <c:pt idx="9">
                  <c:v>1143</c:v>
                </c:pt>
                <c:pt idx="10">
                  <c:v>1138</c:v>
                </c:pt>
                <c:pt idx="11">
                  <c:v>1156</c:v>
                </c:pt>
                <c:pt idx="12">
                  <c:v>1179</c:v>
                </c:pt>
                <c:pt idx="13">
                  <c:v>1090</c:v>
                </c:pt>
                <c:pt idx="14">
                  <c:v>1157</c:v>
                </c:pt>
                <c:pt idx="15">
                  <c:v>1135</c:v>
                </c:pt>
                <c:pt idx="16">
                  <c:v>1145</c:v>
                </c:pt>
                <c:pt idx="17">
                  <c:v>1125</c:v>
                </c:pt>
                <c:pt idx="18">
                  <c:v>1177</c:v>
                </c:pt>
                <c:pt idx="19">
                  <c:v>1228</c:v>
                </c:pt>
              </c:numCache>
            </c:numRef>
          </c:val>
          <c:smooth val="1"/>
          <c:extLst>
            <c:ext xmlns:c16="http://schemas.microsoft.com/office/drawing/2014/chart" uri="{C3380CC4-5D6E-409C-BE32-E72D297353CC}">
              <c16:uniqueId val="{00000000-8081-41A6-A61D-ACD7ABF57651}"/>
            </c:ext>
          </c:extLst>
        </c:ser>
        <c:ser>
          <c:idx val="1"/>
          <c:order val="1"/>
          <c:tx>
            <c:strRef>
              <c:f>Sheet3!$B$10</c:f>
              <c:strCache>
                <c:ptCount val="1"/>
                <c:pt idx="0">
                  <c:v>65 years</c:v>
                </c:pt>
              </c:strCache>
            </c:strRef>
          </c:tx>
          <c:spPr>
            <a:ln w="28575" cap="rnd">
              <a:solidFill>
                <a:srgbClr val="FF0000"/>
              </a:solidFill>
              <a:round/>
            </a:ln>
            <a:effectLst/>
          </c:spPr>
          <c:marker>
            <c:symbol val="none"/>
          </c:marker>
          <c:cat>
            <c:numRef>
              <c:f>Sheet3!$C$8:$V$8</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Sheet3!$C$10:$V$10</c:f>
              <c:numCache>
                <c:formatCode>General</c:formatCode>
                <c:ptCount val="20"/>
                <c:pt idx="0">
                  <c:v>627</c:v>
                </c:pt>
                <c:pt idx="1">
                  <c:v>672</c:v>
                </c:pt>
                <c:pt idx="2">
                  <c:v>704</c:v>
                </c:pt>
                <c:pt idx="3">
                  <c:v>711</c:v>
                </c:pt>
                <c:pt idx="4">
                  <c:v>686</c:v>
                </c:pt>
                <c:pt idx="5">
                  <c:v>793</c:v>
                </c:pt>
                <c:pt idx="6">
                  <c:v>808</c:v>
                </c:pt>
                <c:pt idx="7">
                  <c:v>885</c:v>
                </c:pt>
                <c:pt idx="8">
                  <c:v>924</c:v>
                </c:pt>
                <c:pt idx="9">
                  <c:v>900</c:v>
                </c:pt>
                <c:pt idx="10">
                  <c:v>950</c:v>
                </c:pt>
                <c:pt idx="11" formatCode="#,##0">
                  <c:v>1176</c:v>
                </c:pt>
                <c:pt idx="12" formatCode="#,##0">
                  <c:v>1192</c:v>
                </c:pt>
                <c:pt idx="13" formatCode="#,##0">
                  <c:v>1204</c:v>
                </c:pt>
                <c:pt idx="14" formatCode="#,##0">
                  <c:v>1146</c:v>
                </c:pt>
                <c:pt idx="15" formatCode="#,##0">
                  <c:v>1219</c:v>
                </c:pt>
                <c:pt idx="16" formatCode="#,##0">
                  <c:v>1248</c:v>
                </c:pt>
                <c:pt idx="17" formatCode="#,##0">
                  <c:v>1250</c:v>
                </c:pt>
                <c:pt idx="18" formatCode="#,##0">
                  <c:v>1315</c:v>
                </c:pt>
                <c:pt idx="19" formatCode="#,##0">
                  <c:v>1376</c:v>
                </c:pt>
              </c:numCache>
            </c:numRef>
          </c:val>
          <c:smooth val="1"/>
          <c:extLst>
            <c:ext xmlns:c16="http://schemas.microsoft.com/office/drawing/2014/chart" uri="{C3380CC4-5D6E-409C-BE32-E72D297353CC}">
              <c16:uniqueId val="{00000001-8081-41A6-A61D-ACD7ABF57651}"/>
            </c:ext>
          </c:extLst>
        </c:ser>
        <c:dLbls>
          <c:showLegendKey val="0"/>
          <c:showVal val="0"/>
          <c:showCatName val="0"/>
          <c:showSerName val="0"/>
          <c:showPercent val="0"/>
          <c:showBubbleSize val="0"/>
        </c:dLbls>
        <c:smooth val="0"/>
        <c:axId val="1650607424"/>
        <c:axId val="1650609920"/>
      </c:lineChart>
      <c:catAx>
        <c:axId val="165060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09920"/>
        <c:crosses val="autoZero"/>
        <c:auto val="1"/>
        <c:lblAlgn val="ctr"/>
        <c:lblOffset val="100"/>
        <c:noMultiLvlLbl val="0"/>
      </c:catAx>
      <c:valAx>
        <c:axId val="1650609920"/>
        <c:scaling>
          <c:orientation val="minMax"/>
          <c:max val="1400"/>
          <c:min val="6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0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fr-CA" sz="1800" b="1"/>
              <a:t>Population Ages 5</a:t>
            </a:r>
            <a:r>
              <a:rPr lang="fr-CA" sz="1800" b="1" baseline="0"/>
              <a:t> to 18</a:t>
            </a:r>
            <a:endParaRPr lang="fr-CA"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36589053290915"/>
          <c:y val="0.12832139256837766"/>
          <c:w val="0.72301406566276805"/>
          <c:h val="0.71055990836208205"/>
        </c:manualLayout>
      </c:layout>
      <c:lineChart>
        <c:grouping val="standard"/>
        <c:varyColors val="0"/>
        <c:ser>
          <c:idx val="0"/>
          <c:order val="0"/>
          <c:tx>
            <c:strRef>
              <c:f>Sheet4!$B$23</c:f>
              <c:strCache>
                <c:ptCount val="1"/>
                <c:pt idx="0">
                  <c:v>Frederiction CA (left axis)</c:v>
                </c:pt>
              </c:strCache>
            </c:strRef>
          </c:tx>
          <c:spPr>
            <a:ln w="28575" cap="rnd">
              <a:solidFill>
                <a:schemeClr val="tx2">
                  <a:lumMod val="75000"/>
                </a:schemeClr>
              </a:solidFill>
              <a:round/>
            </a:ln>
            <a:effectLst/>
          </c:spPr>
          <c:marker>
            <c:symbol val="none"/>
          </c:marker>
          <c:cat>
            <c:numRef>
              <c:f>Sheet4!$C$22:$M$22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Sheet4!$C$23:$M$23</c:f>
              <c:numCache>
                <c:formatCode>#,##0</c:formatCode>
                <c:ptCount val="11"/>
                <c:pt idx="0">
                  <c:v>15467</c:v>
                </c:pt>
                <c:pt idx="1">
                  <c:v>15479</c:v>
                </c:pt>
                <c:pt idx="2">
                  <c:v>15493</c:v>
                </c:pt>
                <c:pt idx="3">
                  <c:v>15633</c:v>
                </c:pt>
                <c:pt idx="4">
                  <c:v>15506</c:v>
                </c:pt>
                <c:pt idx="5">
                  <c:v>15684</c:v>
                </c:pt>
                <c:pt idx="6">
                  <c:v>15985</c:v>
                </c:pt>
                <c:pt idx="7">
                  <c:v>16219</c:v>
                </c:pt>
                <c:pt idx="8">
                  <c:v>16651</c:v>
                </c:pt>
                <c:pt idx="9">
                  <c:v>17058</c:v>
                </c:pt>
                <c:pt idx="10">
                  <c:v>17234</c:v>
                </c:pt>
              </c:numCache>
            </c:numRef>
          </c:val>
          <c:smooth val="1"/>
          <c:extLst>
            <c:ext xmlns:c16="http://schemas.microsoft.com/office/drawing/2014/chart" uri="{C3380CC4-5D6E-409C-BE32-E72D297353CC}">
              <c16:uniqueId val="{00000000-6C6C-4496-9272-C09684E92B78}"/>
            </c:ext>
          </c:extLst>
        </c:ser>
        <c:dLbls>
          <c:showLegendKey val="0"/>
          <c:showVal val="0"/>
          <c:showCatName val="0"/>
          <c:showSerName val="0"/>
          <c:showPercent val="0"/>
          <c:showBubbleSize val="0"/>
        </c:dLbls>
        <c:marker val="1"/>
        <c:smooth val="0"/>
        <c:axId val="1325390576"/>
        <c:axId val="1325394736"/>
      </c:lineChart>
      <c:lineChart>
        <c:grouping val="standard"/>
        <c:varyColors val="0"/>
        <c:ser>
          <c:idx val="1"/>
          <c:order val="1"/>
          <c:tx>
            <c:strRef>
              <c:f>Sheet4!$B$24</c:f>
              <c:strCache>
                <c:ptCount val="1"/>
                <c:pt idx="0">
                  <c:v>Rest of NB (right axis)</c:v>
                </c:pt>
              </c:strCache>
            </c:strRef>
          </c:tx>
          <c:spPr>
            <a:ln w="28575" cap="rnd">
              <a:solidFill>
                <a:srgbClr val="FF0000"/>
              </a:solidFill>
              <a:round/>
            </a:ln>
            <a:effectLst/>
          </c:spPr>
          <c:marker>
            <c:symbol val="none"/>
          </c:marker>
          <c:cat>
            <c:numRef>
              <c:f>Sheet4!$C$22:$M$22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Sheet4!$C$24:$M$24</c:f>
              <c:numCache>
                <c:formatCode>#,##0</c:formatCode>
                <c:ptCount val="11"/>
                <c:pt idx="0">
                  <c:v>99068</c:v>
                </c:pt>
                <c:pt idx="1">
                  <c:v>97208</c:v>
                </c:pt>
                <c:pt idx="2">
                  <c:v>95352</c:v>
                </c:pt>
                <c:pt idx="3">
                  <c:v>93755</c:v>
                </c:pt>
                <c:pt idx="4">
                  <c:v>92877</c:v>
                </c:pt>
                <c:pt idx="5">
                  <c:v>92465</c:v>
                </c:pt>
                <c:pt idx="6">
                  <c:v>93018</c:v>
                </c:pt>
                <c:pt idx="7">
                  <c:v>92890</c:v>
                </c:pt>
                <c:pt idx="8">
                  <c:v>92826</c:v>
                </c:pt>
                <c:pt idx="9">
                  <c:v>93035</c:v>
                </c:pt>
                <c:pt idx="10">
                  <c:v>93558</c:v>
                </c:pt>
              </c:numCache>
            </c:numRef>
          </c:val>
          <c:smooth val="1"/>
          <c:extLst>
            <c:ext xmlns:c16="http://schemas.microsoft.com/office/drawing/2014/chart" uri="{C3380CC4-5D6E-409C-BE32-E72D297353CC}">
              <c16:uniqueId val="{00000001-6C6C-4496-9272-C09684E92B78}"/>
            </c:ext>
          </c:extLst>
        </c:ser>
        <c:dLbls>
          <c:showLegendKey val="0"/>
          <c:showVal val="0"/>
          <c:showCatName val="0"/>
          <c:showSerName val="0"/>
          <c:showPercent val="0"/>
          <c:showBubbleSize val="0"/>
        </c:dLbls>
        <c:marker val="1"/>
        <c:smooth val="0"/>
        <c:axId val="1249448608"/>
        <c:axId val="1249452768"/>
      </c:lineChart>
      <c:catAx>
        <c:axId val="132539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25394736"/>
        <c:crosses val="autoZero"/>
        <c:auto val="1"/>
        <c:lblAlgn val="ctr"/>
        <c:lblOffset val="100"/>
        <c:noMultiLvlLbl val="0"/>
      </c:catAx>
      <c:valAx>
        <c:axId val="1325394736"/>
        <c:scaling>
          <c:orientation val="minMax"/>
          <c:min val="1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25390576"/>
        <c:crosses val="autoZero"/>
        <c:crossBetween val="between"/>
      </c:valAx>
      <c:valAx>
        <c:axId val="1249452768"/>
        <c:scaling>
          <c:orientation val="minMax"/>
          <c:min val="92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9448608"/>
        <c:crosses val="max"/>
        <c:crossBetween val="between"/>
      </c:valAx>
      <c:catAx>
        <c:axId val="1249448608"/>
        <c:scaling>
          <c:orientation val="minMax"/>
        </c:scaling>
        <c:delete val="1"/>
        <c:axPos val="b"/>
        <c:numFmt formatCode="General" sourceLinked="1"/>
        <c:majorTickMark val="out"/>
        <c:minorTickMark val="none"/>
        <c:tickLblPos val="nextTo"/>
        <c:crossAx val="12494527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Employment, New Brunswick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225507889612276E-2"/>
          <c:y val="8.8244436724021283E-2"/>
          <c:w val="0.86754898422077542"/>
          <c:h val="0.68948340424467158"/>
        </c:manualLayout>
      </c:layout>
      <c:lineChart>
        <c:grouping val="standard"/>
        <c:varyColors val="0"/>
        <c:ser>
          <c:idx val="0"/>
          <c:order val="0"/>
          <c:tx>
            <c:strRef>
              <c:f>Sheet5!$B$14</c:f>
              <c:strCache>
                <c:ptCount val="1"/>
                <c:pt idx="0">
                  <c:v>Private Sector (left axis)</c:v>
                </c:pt>
              </c:strCache>
            </c:strRef>
          </c:tx>
          <c:spPr>
            <a:ln w="28575" cap="rnd">
              <a:solidFill>
                <a:schemeClr val="tx2">
                  <a:lumMod val="75000"/>
                </a:schemeClr>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Sheet5!$C$14:$U$14</c:f>
              <c:numCache>
                <c:formatCode>General</c:formatCode>
                <c:ptCount val="19"/>
                <c:pt idx="0">
                  <c:v>245</c:v>
                </c:pt>
                <c:pt idx="1">
                  <c:v>255.49999999999994</c:v>
                </c:pt>
                <c:pt idx="2">
                  <c:v>255.10000000000002</c:v>
                </c:pt>
                <c:pt idx="3">
                  <c:v>258.10000000000002</c:v>
                </c:pt>
                <c:pt idx="4">
                  <c:v>253.4</c:v>
                </c:pt>
                <c:pt idx="5">
                  <c:v>256.99999999999994</c:v>
                </c:pt>
                <c:pt idx="6">
                  <c:v>262.10000000000002</c:v>
                </c:pt>
                <c:pt idx="7">
                  <c:v>260.59999999999997</c:v>
                </c:pt>
                <c:pt idx="8">
                  <c:v>255.29999999999995</c:v>
                </c:pt>
                <c:pt idx="9">
                  <c:v>253.79999999999998</c:v>
                </c:pt>
                <c:pt idx="10">
                  <c:v>255.20000000000005</c:v>
                </c:pt>
                <c:pt idx="11">
                  <c:v>251.29999999999998</c:v>
                </c:pt>
                <c:pt idx="12">
                  <c:v>252.79999999999998</c:v>
                </c:pt>
                <c:pt idx="13">
                  <c:v>253.69999999999993</c:v>
                </c:pt>
                <c:pt idx="14">
                  <c:v>248.80000000000007</c:v>
                </c:pt>
                <c:pt idx="15">
                  <c:v>248.90000000000003</c:v>
                </c:pt>
                <c:pt idx="16">
                  <c:v>245.59999999999997</c:v>
                </c:pt>
                <c:pt idx="17">
                  <c:v>242.90000000000003</c:v>
                </c:pt>
                <c:pt idx="18">
                  <c:v>243.5</c:v>
                </c:pt>
              </c:numCache>
            </c:numRef>
          </c:val>
          <c:smooth val="1"/>
          <c:extLst>
            <c:ext xmlns:c16="http://schemas.microsoft.com/office/drawing/2014/chart" uri="{C3380CC4-5D6E-409C-BE32-E72D297353CC}">
              <c16:uniqueId val="{00000000-0D3E-4030-9FAE-8F61C82C9844}"/>
            </c:ext>
          </c:extLst>
        </c:ser>
        <c:dLbls>
          <c:showLegendKey val="0"/>
          <c:showVal val="0"/>
          <c:showCatName val="0"/>
          <c:showSerName val="0"/>
          <c:showPercent val="0"/>
          <c:showBubbleSize val="0"/>
        </c:dLbls>
        <c:marker val="1"/>
        <c:smooth val="0"/>
        <c:axId val="1650583712"/>
        <c:axId val="1650580384"/>
      </c:lineChart>
      <c:lineChart>
        <c:grouping val="standard"/>
        <c:varyColors val="0"/>
        <c:ser>
          <c:idx val="1"/>
          <c:order val="1"/>
          <c:tx>
            <c:strRef>
              <c:f>Sheet5!$B$15</c:f>
              <c:strCache>
                <c:ptCount val="1"/>
                <c:pt idx="0">
                  <c:v>Public Sector (right axis)</c:v>
                </c:pt>
              </c:strCache>
            </c:strRef>
          </c:tx>
          <c:spPr>
            <a:ln w="28575" cap="rnd">
              <a:solidFill>
                <a:srgbClr val="FF0000"/>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Sheet5!$C$15:$U$15</c:f>
              <c:numCache>
                <c:formatCode>General</c:formatCode>
                <c:ptCount val="19"/>
                <c:pt idx="0">
                  <c:v>85</c:v>
                </c:pt>
                <c:pt idx="1">
                  <c:v>86.399999999999991</c:v>
                </c:pt>
                <c:pt idx="2">
                  <c:v>86.600000000000009</c:v>
                </c:pt>
                <c:pt idx="3">
                  <c:v>90</c:v>
                </c:pt>
                <c:pt idx="4">
                  <c:v>93.1</c:v>
                </c:pt>
                <c:pt idx="5">
                  <c:v>93.399999999999991</c:v>
                </c:pt>
                <c:pt idx="6">
                  <c:v>95.5</c:v>
                </c:pt>
                <c:pt idx="7">
                  <c:v>100.10000000000001</c:v>
                </c:pt>
                <c:pt idx="8">
                  <c:v>104.7</c:v>
                </c:pt>
                <c:pt idx="9">
                  <c:v>104.30000000000001</c:v>
                </c:pt>
                <c:pt idx="10">
                  <c:v>100.3</c:v>
                </c:pt>
                <c:pt idx="11">
                  <c:v>101.80000000000001</c:v>
                </c:pt>
                <c:pt idx="12">
                  <c:v>101.69999999999999</c:v>
                </c:pt>
                <c:pt idx="13">
                  <c:v>100.2</c:v>
                </c:pt>
                <c:pt idx="14">
                  <c:v>103</c:v>
                </c:pt>
                <c:pt idx="15">
                  <c:v>102.6</c:v>
                </c:pt>
                <c:pt idx="16">
                  <c:v>107.3</c:v>
                </c:pt>
                <c:pt idx="17">
                  <c:v>110.9</c:v>
                </c:pt>
                <c:pt idx="18">
                  <c:v>113.2</c:v>
                </c:pt>
              </c:numCache>
            </c:numRef>
          </c:val>
          <c:smooth val="1"/>
          <c:extLst>
            <c:ext xmlns:c16="http://schemas.microsoft.com/office/drawing/2014/chart" uri="{C3380CC4-5D6E-409C-BE32-E72D297353CC}">
              <c16:uniqueId val="{00000001-0D3E-4030-9FAE-8F61C82C9844}"/>
            </c:ext>
          </c:extLst>
        </c:ser>
        <c:dLbls>
          <c:showLegendKey val="0"/>
          <c:showVal val="0"/>
          <c:showCatName val="0"/>
          <c:showSerName val="0"/>
          <c:showPercent val="0"/>
          <c:showBubbleSize val="0"/>
        </c:dLbls>
        <c:marker val="1"/>
        <c:smooth val="0"/>
        <c:axId val="1650619072"/>
        <c:axId val="1650617408"/>
      </c:lineChart>
      <c:catAx>
        <c:axId val="165058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0384"/>
        <c:crosses val="autoZero"/>
        <c:auto val="1"/>
        <c:lblAlgn val="ctr"/>
        <c:lblOffset val="100"/>
        <c:noMultiLvlLbl val="0"/>
      </c:catAx>
      <c:valAx>
        <c:axId val="1650580384"/>
        <c:scaling>
          <c:orientation val="minMax"/>
          <c:min val="2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3712"/>
        <c:crosses val="autoZero"/>
        <c:crossBetween val="between"/>
      </c:valAx>
      <c:valAx>
        <c:axId val="1650617408"/>
        <c:scaling>
          <c:orientation val="minMax"/>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19072"/>
        <c:crosses val="max"/>
        <c:crossBetween val="between"/>
      </c:valAx>
      <c:catAx>
        <c:axId val="1650619072"/>
        <c:scaling>
          <c:orientation val="minMax"/>
        </c:scaling>
        <c:delete val="1"/>
        <c:axPos val="b"/>
        <c:numFmt formatCode="General" sourceLinked="1"/>
        <c:majorTickMark val="out"/>
        <c:minorTickMark val="none"/>
        <c:tickLblPos val="nextTo"/>
        <c:crossAx val="16506174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a:t>Estimated additional</a:t>
            </a:r>
            <a:r>
              <a:rPr lang="en-CA" sz="1800" b="1" baseline="0"/>
              <a:t> annual health care spending induced by aging relative to 2020 New Brunswick ($2017M)</a:t>
            </a:r>
            <a:endParaRPr lang="en-CA" sz="18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005320642220253E-2"/>
          <c:y val="0.20648442991611141"/>
          <c:w val="0.87656626962376727"/>
          <c:h val="0.68291023907390069"/>
        </c:manualLayout>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77500" lnSpcReduction="20000"/>
          </a:bodyPr>
          <a:lstStyle/>
          <a:p>
            <a:r>
              <a:rPr lang="en-CA" b="1"/>
              <a:t>Private sector growth will be critical to ensuring quality public services</a:t>
            </a:r>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41916"/>
            <a:ext cx="4656137" cy="4409008"/>
          </a:xfrm>
        </p:spPr>
        <p:txBody>
          <a:bodyPr>
            <a:normAutofit lnSpcReduction="10000"/>
          </a:bodyPr>
          <a:lstStyle/>
          <a:p>
            <a:pPr marL="514350" indent="-285750">
              <a:buFont typeface="Wingdings" panose="05000000000000000000" pitchFamily="2" charset="2"/>
              <a:buChar char="Ø"/>
            </a:pPr>
            <a:r>
              <a:rPr lang="en-CA"/>
              <a:t>Health care spending escalates dramatically as seniors grow older</a:t>
            </a:r>
          </a:p>
          <a:p>
            <a:pPr marL="514350" indent="-285750">
              <a:buFont typeface="Wingdings" panose="05000000000000000000" pitchFamily="2" charset="2"/>
              <a:buChar char="Ø"/>
            </a:pPr>
            <a:r>
              <a:rPr lang="en-CA"/>
              <a:t>New Brunswick’s first baby boomers are turning 75 this year. Over the next 15 years, the number of people aged 75 and over is projected to more than double, to nearly 140,000</a:t>
            </a:r>
          </a:p>
          <a:p>
            <a:pPr marL="514350" indent="-285750">
              <a:buFont typeface="Wingdings" panose="05000000000000000000" pitchFamily="2" charset="2"/>
              <a:buChar char="Ø"/>
            </a:pPr>
            <a:r>
              <a:rPr lang="en-CA"/>
              <a:t>This will result in escalating health care costs. Private sector growth is needed to cover escalating cost</a:t>
            </a:r>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nvPr>
        </p:nvGraphicFramePr>
        <p:xfrm>
          <a:off x="943697" y="668020"/>
          <a:ext cx="5610225" cy="55145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6FAC109-1611-47FF-9D0A-B80FFE0BCDAB}"/>
              </a:ext>
            </a:extLst>
          </p:cNvPr>
          <p:cNvSpPr txBox="1"/>
          <p:nvPr/>
        </p:nvSpPr>
        <p:spPr>
          <a:xfrm>
            <a:off x="1246909" y="6350924"/>
            <a:ext cx="8952807" cy="369332"/>
          </a:xfrm>
          <a:prstGeom prst="rect">
            <a:avLst/>
          </a:prstGeom>
          <a:noFill/>
        </p:spPr>
        <p:txBody>
          <a:bodyPr wrap="square" rtlCol="0">
            <a:spAutoFit/>
          </a:bodyPr>
          <a:lstStyle/>
          <a:p>
            <a:r>
              <a:rPr lang="en-CA" sz="900"/>
              <a:t>Source: Calculations by Richard Saillant based on Canadian average provincial health spending by age group for 2017 and data from Canadian Institute for Health Information (CIHI) and Statistics Canada, CANSIM table 17-10-0057-01, high growth population scenario.</a:t>
            </a:r>
          </a:p>
        </p:txBody>
      </p:sp>
    </p:spTree>
    <p:extLst>
      <p:ext uri="{BB962C8B-B14F-4D97-AF65-F5344CB8AC3E}">
        <p14:creationId xmlns:p14="http://schemas.microsoft.com/office/powerpoint/2010/main" val="249219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E43D30"/>
              </a:buClr>
              <a:buSzPts val="3200"/>
              <a:buNone/>
            </a:pPr>
            <a:r>
              <a:rPr lang="en-CA" sz="2800" b="1" dirty="0"/>
              <a:t>The good news: Immigrants are moving into non-urban areas too</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1800"/>
              <a:buNone/>
            </a:pPr>
            <a:r>
              <a:rPr lang="en-CA" sz="2000" dirty="0"/>
              <a:t>In 2017 only 360 immigrants settled outside of the seven urban centres in New Brunswick.</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By 2019 nearly 1,100 did – a growth rate of nearly triple.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Covid-19 impacted the 2020 intake.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Fredericton has the second highest immigrant attraction rate in Atlantic Canada in recent years.</a:t>
            </a:r>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909288"/>
          </a:xfrm>
          <a:prstGeom prst="rect">
            <a:avLst/>
          </a:prstGeom>
          <a:noFill/>
        </p:spPr>
        <p:txBody>
          <a:bodyPr wrap="square">
            <a:spAutoFit/>
          </a:bodyPr>
          <a:lstStyle/>
          <a:p>
            <a:pPr algn="ctr">
              <a:lnSpc>
                <a:spcPct val="115000"/>
              </a:lnSpc>
            </a:pPr>
            <a:r>
              <a:rPr lang="en-CA" sz="2400" b="1" dirty="0">
                <a:solidFill>
                  <a:schemeClr val="tx1"/>
                </a:solidFill>
                <a:effectLst/>
                <a:latin typeface="Inter" panose="020B0604020202020204" charset="0"/>
                <a:ea typeface="Inter" panose="020B0604020202020204" charset="0"/>
                <a:cs typeface="Times New Roman" panose="02020603050405020304" pitchFamily="18" charset="0"/>
              </a:rPr>
              <a:t>Permanent resident admissions by region around New 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t>*intended destination.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Population growth and K-12 education</a:t>
            </a:r>
          </a:p>
        </p:txBody>
      </p:sp>
    </p:spTree>
    <p:extLst>
      <p:ext uri="{BB962C8B-B14F-4D97-AF65-F5344CB8AC3E}">
        <p14:creationId xmlns:p14="http://schemas.microsoft.com/office/powerpoint/2010/main" val="123160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Making the case for a plan: Growing the K-12 population</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2400"/>
              </a:spcAft>
              <a:buClr>
                <a:srgbClr val="E43D30"/>
              </a:buClr>
              <a:buSzPts val="1800"/>
              <a:buNone/>
            </a:pPr>
            <a:r>
              <a:rPr lang="en-US" sz="2000" dirty="0"/>
              <a:t>K-12 enrolment is declining across NB even as the demand for workers is rising.</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Attracting more young families to the province will help rebuild the K-12 student population.</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Ensuring the next generation has a larger local talent pipeline.</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It’s already happening in Fredericton and Moncton. </a:t>
            </a:r>
          </a:p>
          <a:p>
            <a:pPr marL="0" lvl="0" indent="0" algn="l" rtl="0">
              <a:lnSpc>
                <a:spcPct val="150000"/>
              </a:lnSpc>
              <a:spcBef>
                <a:spcPts val="0"/>
              </a:spcBef>
              <a:spcAft>
                <a:spcPts val="2400"/>
              </a:spcAft>
              <a:buClr>
                <a:srgbClr val="E43D30"/>
              </a:buClr>
              <a:buSzPts val="1800"/>
              <a:buNone/>
            </a:pP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Projecting K-12 enrolment</a:t>
            </a:r>
          </a:p>
          <a:p>
            <a:pPr marL="0" lvl="0" indent="0" algn="l" rtl="0">
              <a:lnSpc>
                <a:spcPct val="100000"/>
              </a:lnSpc>
              <a:spcBef>
                <a:spcPts val="0"/>
              </a:spcBef>
              <a:spcAft>
                <a:spcPts val="0"/>
              </a:spcAft>
              <a:buClr>
                <a:srgbClr val="E43D30"/>
              </a:buClr>
              <a:buSzPts val="3200"/>
              <a:buNone/>
            </a:pPr>
            <a:r>
              <a:rPr lang="en-CA" b="1" dirty="0"/>
              <a:t>Assuming a significant increase in immigration </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en-CA" sz="4800" dirty="0"/>
              <a:t>The Fredericton Region’s population growth projections</a:t>
            </a:r>
          </a:p>
        </p:txBody>
      </p:sp>
    </p:spTree>
    <p:extLst>
      <p:ext uri="{BB962C8B-B14F-4D97-AF65-F5344CB8AC3E}">
        <p14:creationId xmlns:p14="http://schemas.microsoft.com/office/powerpoint/2010/main" val="212440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a:bodyPr>
          <a:lstStyle/>
          <a:p>
            <a:pPr marL="269875" indent="-41275">
              <a:tabLst>
                <a:tab pos="269875" algn="l"/>
              </a:tabLst>
            </a:pPr>
            <a:r>
              <a:rPr lang="en-CA" sz="3200" b="1" dirty="0"/>
              <a:t>Why does the region need to grow its population? </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p:txBody>
          <a:bodyPr/>
          <a:lstStyle/>
          <a:p>
            <a:r>
              <a:rPr lang="en-CA" dirty="0"/>
              <a:t>Many strategically important industries</a:t>
            </a:r>
          </a:p>
          <a:p>
            <a:r>
              <a:rPr lang="en-CA" dirty="0"/>
              <a:t>New growth opportunities </a:t>
            </a:r>
          </a:p>
          <a:p>
            <a:r>
              <a:rPr lang="en-CA" dirty="0"/>
              <a:t>Over 3,000 current businesses</a:t>
            </a:r>
          </a:p>
          <a:p>
            <a:r>
              <a:rPr lang="en-CA" dirty="0"/>
              <a:t>Risk that many would leave if workforce demand can’t be addressed</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The Fredericton Region’s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a:t>Three scenarios:</a:t>
            </a:r>
          </a:p>
          <a:p>
            <a:pPr marL="269875" indent="-41275">
              <a:lnSpc>
                <a:spcPct val="100000"/>
              </a:lnSpc>
            </a:pPr>
            <a:r>
              <a:rPr lang="en-CA" sz="2000" dirty="0"/>
              <a:t>Developed using Statistics Canada population growth projections for New Brunswick* adjusted for demographic situation and trends specific to the region.</a:t>
            </a:r>
          </a:p>
          <a:p>
            <a:pPr marL="269875" indent="-41275">
              <a:lnSpc>
                <a:spcPct val="100000"/>
              </a:lnSpc>
              <a:spcBef>
                <a:spcPts val="2400"/>
              </a:spcBef>
            </a:pPr>
            <a:r>
              <a:rPr lang="en-CA" b="1" dirty="0"/>
              <a:t>Scenario 1: Current population trajectory. </a:t>
            </a:r>
          </a:p>
          <a:p>
            <a:pPr marL="269875" indent="-41275" algn="just">
              <a:lnSpc>
                <a:spcPct val="100000"/>
              </a:lnSpc>
              <a:spcBef>
                <a:spcPts val="2400"/>
              </a:spcBef>
            </a:pPr>
            <a:r>
              <a:rPr lang="en-CA" b="1" dirty="0"/>
              <a:t>Scenario 2: Population growth needed to maintain the current size of the workforce.  </a:t>
            </a:r>
          </a:p>
          <a:p>
            <a:pPr marL="269875" indent="-41275">
              <a:lnSpc>
                <a:spcPct val="100000"/>
              </a:lnSpc>
              <a:spcBef>
                <a:spcPts val="2400"/>
              </a:spcBef>
            </a:pPr>
            <a:r>
              <a:rPr lang="en-CA" b="1" dirty="0"/>
              <a:t>Scenario 3: Population growth needed to expand the workforce at an annual average rate of 0.5%.</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392504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The Fredericton Region’s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8" y="2042861"/>
            <a:ext cx="10746891" cy="4207560"/>
          </a:xfrm>
        </p:spPr>
        <p:txBody>
          <a:bodyPr>
            <a:normAutofit/>
          </a:bodyPr>
          <a:lstStyle/>
          <a:p>
            <a:pPr marL="269875" indent="-41275">
              <a:lnSpc>
                <a:spcPct val="100000"/>
              </a:lnSpc>
            </a:pPr>
            <a:r>
              <a:rPr lang="en-CA" sz="2400" b="1" dirty="0"/>
              <a:t>Why these three scenarios?</a:t>
            </a:r>
            <a:endParaRPr lang="en-CA" sz="2000" dirty="0"/>
          </a:p>
          <a:p>
            <a:pPr marL="269875" indent="-41275">
              <a:lnSpc>
                <a:spcPct val="100000"/>
              </a:lnSpc>
              <a:spcBef>
                <a:spcPts val="2400"/>
              </a:spcBef>
            </a:pPr>
            <a:r>
              <a:rPr lang="en-CA" b="1" dirty="0"/>
              <a:t>Scenario 1: Current population trajectory. </a:t>
            </a:r>
          </a:p>
          <a:p>
            <a:pPr marL="514350" indent="-285750">
              <a:lnSpc>
                <a:spcPct val="100000"/>
              </a:lnSpc>
              <a:spcBef>
                <a:spcPts val="600"/>
              </a:spcBef>
              <a:buFont typeface="Arial" panose="020B0604020202020204" pitchFamily="34" charset="0"/>
              <a:buChar char="•"/>
            </a:pPr>
            <a:r>
              <a:rPr lang="en-CA" dirty="0"/>
              <a:t>To show the current population trajectory for the Fredericton CA (spoiler alert – it’s real good).</a:t>
            </a:r>
          </a:p>
          <a:p>
            <a:pPr marL="269875" indent="-41275" algn="just">
              <a:lnSpc>
                <a:spcPct val="100000"/>
              </a:lnSpc>
              <a:spcBef>
                <a:spcPts val="2400"/>
              </a:spcBef>
            </a:pPr>
            <a:r>
              <a:rPr lang="en-CA" b="1" dirty="0"/>
              <a:t>Scenario 2: Population growth needed to maintain the current size of the workforce. </a:t>
            </a:r>
          </a:p>
          <a:p>
            <a:pPr marL="514350" indent="-285750" algn="just">
              <a:lnSpc>
                <a:spcPct val="100000"/>
              </a:lnSpc>
              <a:spcBef>
                <a:spcPts val="600"/>
              </a:spcBef>
              <a:buFont typeface="Arial" panose="020B0604020202020204" pitchFamily="34" charset="0"/>
              <a:buChar char="•"/>
            </a:pPr>
            <a:r>
              <a:rPr lang="en-CA" dirty="0"/>
              <a:t>To show what level of population growth is needed just to keep the same workforce size.</a:t>
            </a:r>
          </a:p>
          <a:p>
            <a:pPr marL="269875" indent="-41275">
              <a:lnSpc>
                <a:spcPct val="100000"/>
              </a:lnSpc>
              <a:spcBef>
                <a:spcPts val="2400"/>
              </a:spcBef>
            </a:pPr>
            <a:r>
              <a:rPr lang="en-CA" b="1" dirty="0"/>
              <a:t>Scenario 3: Population growth needed to expand the workforce at an annual average rate of 0.5%.</a:t>
            </a:r>
          </a:p>
          <a:p>
            <a:pPr marL="514350" indent="-285750">
              <a:lnSpc>
                <a:spcPct val="100000"/>
              </a:lnSpc>
              <a:spcBef>
                <a:spcPts val="600"/>
              </a:spcBef>
              <a:buFont typeface="Arial" panose="020B0604020202020204" pitchFamily="34" charset="0"/>
              <a:buChar char="•"/>
            </a:pPr>
            <a:r>
              <a:rPr lang="en-CA" dirty="0"/>
              <a:t>To show what level of population growth is needed if the county wants to grow its workforce in a moderate way.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22808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5853263" cy="5510106"/>
          </a:xfrm>
        </p:spPr>
        <p:txBody>
          <a:bodyPr>
            <a:normAutofit/>
          </a:bodyPr>
          <a:lstStyle/>
          <a:p>
            <a:r>
              <a:rPr lang="en-CA" sz="3200" b="1" dirty="0"/>
              <a:t>The Fredericton Region’s population growth scenarios</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The Fredericton Region’s demographic challenge</a:t>
            </a:r>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113794521"/>
              </p:ext>
            </p:extLst>
          </p:nvPr>
        </p:nvGraphicFramePr>
        <p:xfrm>
          <a:off x="1396329" y="332300"/>
          <a:ext cx="9701598" cy="6507749"/>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Current trajectory</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increases by 29%.</a:t>
                      </a:r>
                    </a:p>
                    <a:p>
                      <a:pPr algn="l" fontAlgn="b"/>
                      <a:r>
                        <a:rPr lang="en-US" sz="2200" u="none" strike="noStrike" dirty="0">
                          <a:effectLst/>
                          <a:latin typeface="Inter" panose="020B0604020202020204" charset="0"/>
                          <a:ea typeface="Inter" panose="020B0604020202020204" charset="0"/>
                        </a:rPr>
                        <a:t>Workforce increases by 23% (+13,500).</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r>
                        <a:rPr lang="en-US" sz="2200" b="0" i="0" u="none" strike="noStrike" dirty="0">
                          <a:solidFill>
                            <a:srgbClr val="000000"/>
                          </a:solidFill>
                          <a:effectLst/>
                          <a:latin typeface="Inter" panose="020B0604020202020204" charset="0"/>
                          <a:ea typeface="Inter" panose="020B0604020202020204" charset="0"/>
                        </a:rPr>
                        <a:t>Strong increase in the workforce means much more potential growth in export-focused industries as well as locally focused industries. </a:t>
                      </a: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523513987"/>
              </p:ext>
            </p:extLst>
          </p:nvPr>
        </p:nvGraphicFramePr>
        <p:xfrm>
          <a:off x="1194199" y="303423"/>
          <a:ext cx="10375368" cy="6453512"/>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1066021">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i="0" u="none" strike="noStrike" dirty="0">
                          <a:solidFill>
                            <a:srgbClr val="FF0000"/>
                          </a:solidFill>
                          <a:effectLst/>
                          <a:latin typeface="Inter" panose="020B0604020202020204" charset="0"/>
                          <a:ea typeface="Inter" panose="020B0604020202020204" charset="0"/>
                        </a:rPr>
                        <a:t>Maintain current size of the workforce (est. 59,400)</a:t>
                      </a:r>
                    </a:p>
                  </a:txBody>
                  <a:tcPr marL="9525" marR="9525" marT="9525" marB="0" anchor="b">
                    <a:noFill/>
                  </a:tcPr>
                </a:tc>
                <a:extLst>
                  <a:ext uri="{0D108BD9-81ED-4DB2-BD59-A6C34878D82A}">
                    <a16:rowId xmlns:a16="http://schemas.microsoft.com/office/drawing/2014/main" val="1770965041"/>
                  </a:ext>
                </a:extLst>
              </a:tr>
              <a:tr h="1919100">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r>
                        <a:rPr lang="en-US" sz="2200" u="none" strike="noStrike" dirty="0">
                          <a:effectLst/>
                          <a:latin typeface="Inter" panose="020B0604020202020204" charset="0"/>
                          <a:ea typeface="Inter" panose="020B0604020202020204" charset="0"/>
                        </a:rPr>
                        <a:t>Population must increase by 9.5% (+10,500).</a:t>
                      </a:r>
                    </a:p>
                    <a:p>
                      <a:pPr algn="l" fontAlgn="b"/>
                      <a:r>
                        <a:rPr lang="en-US" sz="2200" u="none" strike="noStrike" dirty="0">
                          <a:effectLst/>
                          <a:latin typeface="Inter" panose="020B0604020202020204" charset="0"/>
                          <a:ea typeface="Inter" panose="020B0604020202020204" charset="0"/>
                        </a:rPr>
                        <a:t>Workforce stays at 59,400.</a:t>
                      </a:r>
                    </a:p>
                    <a:p>
                      <a:pPr algn="l" fontAlgn="b"/>
                      <a:r>
                        <a:rPr lang="en-US" sz="2200" u="none" strike="noStrike" dirty="0">
                          <a:effectLst/>
                          <a:latin typeface="Inter" panose="020B0604020202020204" charset="0"/>
                          <a:ea typeface="Inter" panose="020B0604020202020204" charset="0"/>
                        </a:rPr>
                        <a:t>Would represent a significant decline over the current growth rate (a drop from 1.5% per year to 0.5% per year)</a:t>
                      </a:r>
                    </a:p>
                  </a:txBody>
                  <a:tcPr marL="9525" marR="9525" marT="9525" marB="0" anchor="b">
                    <a:noFill/>
                  </a:tcPr>
                </a:tc>
                <a:extLst>
                  <a:ext uri="{0D108BD9-81ED-4DB2-BD59-A6C34878D82A}">
                    <a16:rowId xmlns:a16="http://schemas.microsoft.com/office/drawing/2014/main" val="1959943055"/>
                  </a:ext>
                </a:extLst>
              </a:tr>
              <a:tr h="1285402">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1023481">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Less workers for other industries – including export-focused industries.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5950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 (agriculture, tourism, natural resources,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530486416"/>
              </p:ext>
            </p:extLst>
          </p:nvPr>
        </p:nvGraphicFramePr>
        <p:xfrm>
          <a:off x="1396329" y="332299"/>
          <a:ext cx="10375368" cy="6299507"/>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1040581">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Grow the workforce at a modest 0.5% per year</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73303">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r>
                        <a:rPr lang="en-US" sz="2200" u="none" strike="noStrike" dirty="0">
                          <a:effectLst/>
                          <a:latin typeface="Inter" panose="020B0604020202020204" charset="0"/>
                          <a:ea typeface="Inter" panose="020B0604020202020204" charset="0"/>
                        </a:rPr>
                        <a:t>Population increases by 17.5% (+19,400).</a:t>
                      </a:r>
                    </a:p>
                    <a:p>
                      <a:pPr algn="l" fontAlgn="b"/>
                      <a:r>
                        <a:rPr lang="en-US" sz="2200" u="none" strike="noStrike" dirty="0">
                          <a:effectLst/>
                          <a:latin typeface="Inter" panose="020B0604020202020204" charset="0"/>
                          <a:ea typeface="Inter" panose="020B0604020202020204" charset="0"/>
                        </a:rPr>
                        <a:t>Workforce increases by +5,500.</a:t>
                      </a:r>
                    </a:p>
                    <a:p>
                      <a:pPr algn="l" fontAlgn="b"/>
                      <a:r>
                        <a:rPr lang="en-US" sz="2200" b="0" i="0" u="none" strike="noStrike" dirty="0">
                          <a:solidFill>
                            <a:srgbClr val="000000"/>
                          </a:solidFill>
                          <a:effectLst/>
                          <a:latin typeface="Inter" panose="020B0604020202020204" charset="0"/>
                          <a:ea typeface="Inter" panose="020B0604020202020204" charset="0"/>
                        </a:rPr>
                        <a:t>Would require a pop. growth rate of 0.9% per year.</a:t>
                      </a:r>
                    </a:p>
                  </a:txBody>
                  <a:tcPr marL="9525" marR="9525" marT="9525" marB="0" anchor="b">
                    <a:noFill/>
                  </a:tcPr>
                </a:tc>
                <a:extLst>
                  <a:ext uri="{0D108BD9-81ED-4DB2-BD59-A6C34878D82A}">
                    <a16:rowId xmlns:a16="http://schemas.microsoft.com/office/drawing/2014/main" val="1959943055"/>
                  </a:ext>
                </a:extLst>
              </a:tr>
              <a:tr h="1254728">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The region has the workforce to meet expected demand for local services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9905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b="0" i="0" u="none" strike="noStrike" dirty="0">
                          <a:solidFill>
                            <a:srgbClr val="000000"/>
                          </a:solidFill>
                          <a:effectLst/>
                          <a:latin typeface="Inter" panose="020B0604020202020204" charset="0"/>
                          <a:ea typeface="Inter" panose="020B0604020202020204" charset="0"/>
                        </a:rPr>
                        <a:t>… and the workforce to grow some new industries but not as much economic growth as the current trajectory. </a:t>
                      </a:r>
                    </a:p>
                  </a:txBody>
                  <a:tcPr marL="9525" marR="9525" marT="9525" marB="0" anchor="b">
                    <a:noFill/>
                  </a:tcPr>
                </a:tc>
                <a:extLst>
                  <a:ext uri="{0D108BD9-81ED-4DB2-BD59-A6C34878D82A}">
                    <a16:rowId xmlns:a16="http://schemas.microsoft.com/office/drawing/2014/main" val="3342945283"/>
                  </a:ext>
                </a:extLst>
              </a:tr>
              <a:tr h="113183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The Fredericton Region’s population growth forecasts 2020 to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a:bodyPr>
          <a:lstStyle/>
          <a:p>
            <a:pPr marL="269875" indent="-41275">
              <a:lnSpc>
                <a:spcPct val="100000"/>
              </a:lnSpc>
              <a:spcBef>
                <a:spcPts val="2400"/>
              </a:spcBef>
              <a:spcAft>
                <a:spcPts val="1200"/>
              </a:spcAft>
            </a:pPr>
            <a:r>
              <a:rPr lang="en-CA" sz="2400" dirty="0"/>
              <a:t>Keep doing what you are doing – current course and speed.</a:t>
            </a:r>
          </a:p>
          <a:p>
            <a:pPr marL="269875" indent="-41275">
              <a:lnSpc>
                <a:spcPct val="100000"/>
              </a:lnSpc>
              <a:spcBef>
                <a:spcPts val="2400"/>
              </a:spcBef>
              <a:spcAft>
                <a:spcPts val="1200"/>
              </a:spcAft>
            </a:pPr>
            <a:r>
              <a:rPr lang="en-CA" sz="2400" dirty="0"/>
              <a:t>Maybe a little more focus on better targeting of immigrants or on retention (the Fredericton CA loses an average of 400 per year to net interprovincial migration).</a:t>
            </a:r>
          </a:p>
          <a:p>
            <a:pPr marL="269875" indent="-41275">
              <a:lnSpc>
                <a:spcPct val="100000"/>
              </a:lnSpc>
              <a:spcBef>
                <a:spcPts val="2400"/>
              </a:spcBef>
              <a:spcAft>
                <a:spcPts val="1200"/>
              </a:spcAft>
            </a:pPr>
            <a:r>
              <a:rPr lang="en-CA" sz="2400" dirty="0"/>
              <a:t>Ensure there is good housing options for people moving into the region.</a:t>
            </a:r>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39992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The Fredericton Region population growth plan</a:t>
            </a:r>
          </a:p>
        </p:txBody>
      </p:sp>
    </p:spTree>
    <p:extLst>
      <p:ext uri="{BB962C8B-B14F-4D97-AF65-F5344CB8AC3E}">
        <p14:creationId xmlns:p14="http://schemas.microsoft.com/office/powerpoint/2010/main" val="178672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en-CA" sz="2800" b="1" dirty="0"/>
              <a:t>Local communities/regions need to get engaged.</a:t>
            </a:r>
          </a:p>
          <a:p>
            <a:pPr marL="269875" indent="-41275">
              <a:lnSpc>
                <a:spcPct val="100000"/>
              </a:lnSpc>
              <a:tabLst>
                <a:tab pos="182563" algn="l"/>
              </a:tabLst>
            </a:pPr>
            <a:endParaRPr lang="en-CA" sz="2800" b="1" dirty="0"/>
          </a:p>
          <a:p>
            <a:r>
              <a:rPr lang="en-CA" dirty="0"/>
              <a:t>This is not only a provincial government issue.</a:t>
            </a:r>
          </a:p>
          <a:p>
            <a:r>
              <a:rPr lang="en-CA" dirty="0"/>
              <a:t>People and businesses move into local communities. </a:t>
            </a:r>
          </a:p>
          <a:p>
            <a:r>
              <a:rPr lang="en-CA" dirty="0"/>
              <a:t>Economic opportunities occur in local communities.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US" b="1" dirty="0"/>
              <a:t>The changing demands on local/regional government</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latin typeface="Inter" panose="020B0604020202020204" charset="0"/>
                <a:ea typeface="Inter" panose="020B0604020202020204" charset="0"/>
              </a:rPr>
              <a:t>Local/regional government – circa 2000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rPr>
              <a:t>Local/regional government – circa 2020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lnSpcReduction="10000"/>
          </a:bodyPr>
          <a:lstStyle/>
          <a:p>
            <a:pPr>
              <a:lnSpc>
                <a:spcPct val="100000"/>
              </a:lnSpc>
            </a:pPr>
            <a:r>
              <a:rPr lang="en-US" sz="3200" b="1" dirty="0"/>
              <a:t>Not just a population growth plan, communities need a more comprehensive ‘business plan’</a:t>
            </a:r>
          </a:p>
          <a:p>
            <a:pPr>
              <a:lnSpc>
                <a:spcPct val="100000"/>
              </a:lnSpc>
            </a:pPr>
            <a:endParaRPr lang="en-US" sz="3200" b="1" dirty="0"/>
          </a:p>
          <a:p>
            <a:pPr>
              <a:lnSpc>
                <a:spcPct val="100000"/>
              </a:lnSpc>
              <a:spcBef>
                <a:spcPts val="600"/>
              </a:spcBef>
              <a:spcAft>
                <a:spcPts val="2400"/>
              </a:spcAft>
            </a:pPr>
            <a:r>
              <a:rPr lang="en-US" sz="2000" b="1" dirty="0"/>
              <a:t>Elements of the business plan:</a:t>
            </a:r>
          </a:p>
          <a:p>
            <a:pPr marL="571500" indent="-342900">
              <a:lnSpc>
                <a:spcPct val="100000"/>
              </a:lnSpc>
              <a:spcBef>
                <a:spcPts val="600"/>
              </a:spcBef>
              <a:spcAft>
                <a:spcPts val="2400"/>
              </a:spcAft>
              <a:buFont typeface="Arial" panose="020B0604020202020204" pitchFamily="34" charset="0"/>
              <a:buChar char="•"/>
            </a:pPr>
            <a:r>
              <a:rPr lang="en-US" sz="2000" dirty="0"/>
              <a:t>A clear understanding of labour market needs to support workforce exits and accommodate new growth.</a:t>
            </a:r>
          </a:p>
          <a:p>
            <a:pPr marL="571500" indent="-342900">
              <a:lnSpc>
                <a:spcPct val="100000"/>
              </a:lnSpc>
              <a:spcBef>
                <a:spcPts val="600"/>
              </a:spcBef>
              <a:spcAft>
                <a:spcPts val="2400"/>
              </a:spcAft>
              <a:buFont typeface="Arial" panose="020B0604020202020204" pitchFamily="34" charset="0"/>
              <a:buChar char="•"/>
            </a:pPr>
            <a:r>
              <a:rPr lang="en-US" sz="2000" dirty="0"/>
              <a:t>Which industries have potential to grow in the future in the region?</a:t>
            </a:r>
          </a:p>
          <a:p>
            <a:pPr marL="571500" indent="-342900">
              <a:lnSpc>
                <a:spcPct val="100000"/>
              </a:lnSpc>
              <a:spcBef>
                <a:spcPts val="600"/>
              </a:spcBef>
              <a:spcAft>
                <a:spcPts val="2400"/>
              </a:spcAft>
              <a:buFont typeface="Arial" panose="020B0604020202020204" pitchFamily="34" charset="0"/>
              <a:buChar char="•"/>
            </a:pPr>
            <a:r>
              <a:rPr lang="en-US" sz="2000" dirty="0"/>
              <a:t>What level of inward population migration do we need?</a:t>
            </a:r>
          </a:p>
          <a:p>
            <a:pPr marL="571500" indent="-342900">
              <a:lnSpc>
                <a:spcPct val="100000"/>
              </a:lnSpc>
              <a:spcBef>
                <a:spcPts val="600"/>
              </a:spcBef>
              <a:spcAft>
                <a:spcPts val="2400"/>
              </a:spcAft>
              <a:buFont typeface="Arial" panose="020B0604020202020204" pitchFamily="34" charset="0"/>
              <a:buChar char="•"/>
            </a:pPr>
            <a:r>
              <a:rPr lang="en-US" sz="2000" dirty="0"/>
              <a:t>What are the barriers to attracting new population? (e.g. housing, local support infrastructure, language training, etc.)</a:t>
            </a:r>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Next Steps</a:t>
            </a:r>
          </a:p>
        </p:txBody>
      </p:sp>
    </p:spTree>
    <p:extLst>
      <p:ext uri="{BB962C8B-B14F-4D97-AF65-F5344CB8AC3E}">
        <p14:creationId xmlns:p14="http://schemas.microsoft.com/office/powerpoint/2010/main" val="1096422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411485-177F-435B-863F-E688C76764B6}"/>
              </a:ext>
            </a:extLst>
          </p:cNvPr>
          <p:cNvSpPr>
            <a:spLocks noGrp="1"/>
          </p:cNvSpPr>
          <p:nvPr>
            <p:ph type="body" idx="1"/>
          </p:nvPr>
        </p:nvSpPr>
        <p:spPr>
          <a:xfrm>
            <a:off x="1384934" y="670561"/>
            <a:ext cx="10059503" cy="4991330"/>
          </a:xfrm>
        </p:spPr>
        <p:txBody>
          <a:bodyPr>
            <a:normAutofit/>
          </a:bodyPr>
          <a:lstStyle/>
          <a:p>
            <a:r>
              <a:rPr lang="en-US" dirty="0">
                <a:effectLst/>
                <a:latin typeface="Century Gothic" panose="020B0502020202020204" pitchFamily="34" charset="0"/>
                <a:ea typeface="Times New Roman" panose="02020603050405020304" pitchFamily="18" charset="0"/>
                <a:cs typeface="Times New Roman" panose="02020603050405020304" pitchFamily="18" charset="0"/>
              </a:rPr>
              <a:t>For the purposes of this report, the Fredericton Census Agglomeration (CA) area is used.  The Fredericton CA includes the City of Fredericton; the Hanwell rural community, the villages of Harvey, New Maryland and Tracy; two First Nations communities (Devon and </a:t>
            </a:r>
            <a:r>
              <a:rPr lang="en-US" dirty="0" err="1">
                <a:effectLst/>
                <a:latin typeface="Century Gothic" panose="020B0502020202020204" pitchFamily="34" charset="0"/>
                <a:ea typeface="Times New Roman" panose="02020603050405020304" pitchFamily="18" charset="0"/>
                <a:cs typeface="Times New Roman" panose="02020603050405020304" pitchFamily="18" charset="0"/>
              </a:rPr>
              <a:t>Kingsclear</a:t>
            </a: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 and the parishes of Bright, Douglas, Gladstone, </a:t>
            </a:r>
            <a:r>
              <a:rPr lang="en-US" dirty="0" err="1">
                <a:effectLst/>
                <a:latin typeface="Century Gothic" panose="020B0502020202020204" pitchFamily="34" charset="0"/>
                <a:ea typeface="Times New Roman" panose="02020603050405020304" pitchFamily="18" charset="0"/>
                <a:cs typeface="Times New Roman" panose="02020603050405020304" pitchFamily="18" charset="0"/>
              </a:rPr>
              <a:t>Kingsclear</a:t>
            </a: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 Lincoln, Manners Sutton, </a:t>
            </a:r>
            <a:r>
              <a:rPr lang="en-US" dirty="0" err="1">
                <a:effectLst/>
                <a:latin typeface="Century Gothic" panose="020B0502020202020204" pitchFamily="34" charset="0"/>
                <a:ea typeface="Times New Roman" panose="02020603050405020304" pitchFamily="18" charset="0"/>
                <a:cs typeface="Times New Roman" panose="02020603050405020304" pitchFamily="18" charset="0"/>
              </a:rPr>
              <a:t>Maugerville</a:t>
            </a: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 New Maryland, Queensbury and Saint </a:t>
            </a:r>
            <a:r>
              <a:rPr lang="en-US" dirty="0" err="1">
                <a:effectLst/>
                <a:latin typeface="Century Gothic" panose="020B0502020202020204" pitchFamily="34" charset="0"/>
                <a:ea typeface="Times New Roman" panose="02020603050405020304" pitchFamily="18" charset="0"/>
                <a:cs typeface="Times New Roman" panose="02020603050405020304" pitchFamily="18" charset="0"/>
              </a:rPr>
              <a:t>Marys</a:t>
            </a: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a:t>
            </a:r>
            <a:endParaRPr lang="en-CA" sz="3200" dirty="0"/>
          </a:p>
        </p:txBody>
      </p:sp>
    </p:spTree>
    <p:extLst>
      <p:ext uri="{BB962C8B-B14F-4D97-AF65-F5344CB8AC3E}">
        <p14:creationId xmlns:p14="http://schemas.microsoft.com/office/powerpoint/2010/main" val="2285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en-CA" sz="3600"/>
              <a:t>New Brunswick is much older and aging faster than </a:t>
            </a:r>
            <a:r>
              <a:rPr lang="en-CA" sz="3600">
                <a:solidFill>
                  <a:srgbClr val="C00000"/>
                </a:solidFill>
              </a:rPr>
              <a:t>Canada</a:t>
            </a: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B08F24D-1687-453D-8ADE-DA01EC1DFB59}"/>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17-10-0005-01.</a:t>
            </a:r>
          </a:p>
        </p:txBody>
      </p:sp>
    </p:spTree>
    <p:extLst>
      <p:ext uri="{BB962C8B-B14F-4D97-AF65-F5344CB8AC3E}">
        <p14:creationId xmlns:p14="http://schemas.microsoft.com/office/powerpoint/2010/main" val="385734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22DA9-BEF6-48AD-9044-DC6C13BF283A}"/>
              </a:ext>
            </a:extLst>
          </p:cNvPr>
          <p:cNvSpPr>
            <a:spLocks noGrp="1"/>
          </p:cNvSpPr>
          <p:nvPr>
            <p:ph type="body" idx="1"/>
          </p:nvPr>
        </p:nvSpPr>
        <p:spPr>
          <a:xfrm>
            <a:off x="7081284" y="658814"/>
            <a:ext cx="4657060" cy="1253114"/>
          </a:xfrm>
        </p:spPr>
        <p:txBody>
          <a:bodyPr>
            <a:noAutofit/>
          </a:bodyPr>
          <a:lstStyle/>
          <a:p>
            <a:r>
              <a:rPr lang="en-CA" sz="2800" b="1"/>
              <a:t>But Fredericton is smartly bucking this trend</a:t>
            </a:r>
          </a:p>
        </p:txBody>
      </p:sp>
      <p:sp>
        <p:nvSpPr>
          <p:cNvPr id="4" name="Text Placeholder 3">
            <a:extLst>
              <a:ext uri="{FF2B5EF4-FFF2-40B4-BE49-F238E27FC236}">
                <a16:creationId xmlns:a16="http://schemas.microsoft.com/office/drawing/2014/main" id="{A20CACF5-C7B7-422C-9B9D-5FAA2DF30840}"/>
              </a:ext>
            </a:extLst>
          </p:cNvPr>
          <p:cNvSpPr>
            <a:spLocks noGrp="1"/>
          </p:cNvSpPr>
          <p:nvPr>
            <p:ph type="body" idx="3"/>
          </p:nvPr>
        </p:nvSpPr>
        <p:spPr/>
        <p:txBody>
          <a:bodyPr>
            <a:normAutofit lnSpcReduction="10000"/>
          </a:bodyPr>
          <a:lstStyle/>
          <a:p>
            <a:pPr marL="514350" indent="-285750">
              <a:buFont typeface="Wingdings" panose="05000000000000000000" pitchFamily="2" charset="2"/>
              <a:buChar char="Ø"/>
            </a:pPr>
            <a:r>
              <a:rPr lang="en-CA"/>
              <a:t>Fredericton’s youth (0-14) has grown faster than Canada’s over the past decade</a:t>
            </a:r>
          </a:p>
          <a:p>
            <a:pPr marL="514350" indent="-285750">
              <a:buFont typeface="Wingdings" panose="05000000000000000000" pitchFamily="2" charset="2"/>
              <a:buChar char="Ø"/>
            </a:pPr>
            <a:r>
              <a:rPr lang="en-CA"/>
              <a:t>Its number of young working age adults has grown robustly, only a bit slower than Canada’s</a:t>
            </a:r>
          </a:p>
          <a:p>
            <a:pPr marL="514350" indent="-285750">
              <a:buFont typeface="Wingdings" panose="05000000000000000000" pitchFamily="2" charset="2"/>
              <a:buChar char="Ø"/>
            </a:pPr>
            <a:r>
              <a:rPr lang="en-CA"/>
              <a:t>By contrast, the rest of New Brunswick has posted major declines </a:t>
            </a:r>
          </a:p>
        </p:txBody>
      </p:sp>
      <p:sp>
        <p:nvSpPr>
          <p:cNvPr id="7" name="TextBox 6">
            <a:extLst>
              <a:ext uri="{FF2B5EF4-FFF2-40B4-BE49-F238E27FC236}">
                <a16:creationId xmlns:a16="http://schemas.microsoft.com/office/drawing/2014/main" id="{0CE6DBC5-EB64-4927-A1E9-6A1F4ECD4F26}"/>
              </a:ext>
            </a:extLst>
          </p:cNvPr>
          <p:cNvSpPr txBox="1"/>
          <p:nvPr/>
        </p:nvSpPr>
        <p:spPr>
          <a:xfrm>
            <a:off x="1527464" y="6154738"/>
            <a:ext cx="7471063" cy="307777"/>
          </a:xfrm>
          <a:prstGeom prst="rect">
            <a:avLst/>
          </a:prstGeom>
          <a:noFill/>
        </p:spPr>
        <p:txBody>
          <a:bodyPr wrap="square" rtlCol="0">
            <a:spAutoFit/>
          </a:bodyPr>
          <a:lstStyle/>
          <a:p>
            <a:r>
              <a:rPr lang="en-CA"/>
              <a:t>Source: Statistics Canada, CANSIM tables 17-10-0005-01 and  17-10-0135-01</a:t>
            </a:r>
          </a:p>
        </p:txBody>
      </p:sp>
      <p:graphicFrame>
        <p:nvGraphicFramePr>
          <p:cNvPr id="6" name="Chart 5">
            <a:extLst>
              <a:ext uri="{FF2B5EF4-FFF2-40B4-BE49-F238E27FC236}">
                <a16:creationId xmlns:a16="http://schemas.microsoft.com/office/drawing/2014/main" id="{B6B4D677-A3C1-4997-9FB1-33AA15E989EE}"/>
              </a:ext>
            </a:extLst>
          </p:cNvPr>
          <p:cNvGraphicFramePr>
            <a:graphicFrameLocks/>
          </p:cNvGraphicFramePr>
          <p:nvPr/>
        </p:nvGraphicFramePr>
        <p:xfrm>
          <a:off x="1303867" y="1269999"/>
          <a:ext cx="5063066" cy="4402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616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lnSpcReduction="10000"/>
          </a:bodyPr>
          <a:lstStyle/>
          <a:p>
            <a:r>
              <a:rPr lang="en-CA" b="1"/>
              <a:t>Faster aging means slower growth!</a:t>
            </a:r>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1745" y="1977195"/>
            <a:ext cx="4656137" cy="3962400"/>
          </a:xfrm>
        </p:spPr>
        <p:txBody>
          <a:bodyPr/>
          <a:lstStyle/>
          <a:p>
            <a:pPr marL="514350" indent="-285750">
              <a:buFont typeface="Wingdings" panose="05000000000000000000" pitchFamily="2" charset="2"/>
              <a:buChar char="Ø"/>
            </a:pPr>
            <a:r>
              <a:rPr lang="en-CA"/>
              <a:t>New Brunswick lost workers over the past decade</a:t>
            </a:r>
          </a:p>
          <a:p>
            <a:pPr marL="228600" indent="0"/>
            <a:endParaRPr lang="en-CA"/>
          </a:p>
          <a:p>
            <a:pPr marL="514350" indent="-285750">
              <a:buFont typeface="Wingdings" panose="05000000000000000000" pitchFamily="2" charset="2"/>
              <a:buChar char="Ø"/>
            </a:pPr>
            <a:r>
              <a:rPr lang="en-CA"/>
              <a:t>As a result, its economy has badly trailed behind Canada’s</a:t>
            </a:r>
          </a:p>
        </p:txBody>
      </p:sp>
      <p:sp>
        <p:nvSpPr>
          <p:cNvPr id="6" name="TextBox 5">
            <a:extLst>
              <a:ext uri="{FF2B5EF4-FFF2-40B4-BE49-F238E27FC236}">
                <a16:creationId xmlns:a16="http://schemas.microsoft.com/office/drawing/2014/main" id="{34818145-6039-400A-9623-D296F2C3DC9F}"/>
              </a:ext>
            </a:extLst>
          </p:cNvPr>
          <p:cNvSpPr txBox="1"/>
          <p:nvPr/>
        </p:nvSpPr>
        <p:spPr>
          <a:xfrm>
            <a:off x="1814945" y="6067352"/>
            <a:ext cx="8562110" cy="307777"/>
          </a:xfrm>
          <a:prstGeom prst="rect">
            <a:avLst/>
          </a:prstGeom>
          <a:noFill/>
        </p:spPr>
        <p:txBody>
          <a:bodyPr wrap="square" rtlCol="0">
            <a:spAutoFit/>
          </a:bodyPr>
          <a:lstStyle/>
          <a:p>
            <a:r>
              <a:rPr lang="en-CA"/>
              <a:t>Source: Statistics Canada, CANSIM tables 14-10-0023-01, and 36-10-0402-02.</a:t>
            </a:r>
          </a:p>
        </p:txBody>
      </p:sp>
      <p:graphicFrame>
        <p:nvGraphicFramePr>
          <p:cNvPr id="8" name="Chart 7">
            <a:extLst>
              <a:ext uri="{FF2B5EF4-FFF2-40B4-BE49-F238E27FC236}">
                <a16:creationId xmlns:a16="http://schemas.microsoft.com/office/drawing/2014/main" id="{A0403299-7467-4123-9D88-CBFFB695E82A}"/>
              </a:ext>
            </a:extLst>
          </p:cNvPr>
          <p:cNvGraphicFramePr>
            <a:graphicFrameLocks/>
          </p:cNvGraphicFramePr>
          <p:nvPr/>
        </p:nvGraphicFramePr>
        <p:xfrm>
          <a:off x="1524000" y="1230284"/>
          <a:ext cx="4572000" cy="4256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349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0000" lnSpcReduction="20000"/>
          </a:bodyPr>
          <a:lstStyle/>
          <a:p>
            <a:r>
              <a:rPr lang="en-CA" b="1"/>
              <a:t>The labour market challenge: filling the gap left by retiring baby boomers</a:t>
            </a:r>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1960417"/>
            <a:ext cx="4656137" cy="3962400"/>
          </a:xfrm>
        </p:spPr>
        <p:txBody>
          <a:bodyPr>
            <a:normAutofit fontScale="92500" lnSpcReduction="20000"/>
          </a:bodyPr>
          <a:lstStyle/>
          <a:p>
            <a:pPr marL="514350" indent="-285750">
              <a:buFont typeface="Wingdings" panose="05000000000000000000" pitchFamily="2" charset="2"/>
              <a:buChar char="Ø"/>
            </a:pPr>
            <a:r>
              <a:rPr lang="en-CA"/>
              <a:t>Up until 2011, the number of young people reaching the official working age of 15 was well above that of people reaching the official retirement age of 65.</a:t>
            </a:r>
          </a:p>
          <a:p>
            <a:pPr marL="514350" indent="-285750">
              <a:buFont typeface="Wingdings" panose="05000000000000000000" pitchFamily="2" charset="2"/>
              <a:buChar char="Ø"/>
            </a:pPr>
            <a:r>
              <a:rPr lang="en-CA"/>
              <a:t>All this changed in 2011 when the county’s first boomers tured 65.</a:t>
            </a:r>
          </a:p>
          <a:p>
            <a:pPr marL="514350" indent="-285750">
              <a:buFont typeface="Wingdings" panose="05000000000000000000" pitchFamily="2" charset="2"/>
              <a:buChar char="Ø"/>
            </a:pPr>
            <a:r>
              <a:rPr lang="en-CA"/>
              <a:t>Without newcomers, the labour force of the Fredericton CA would decline modestly over the next 10 years</a:t>
            </a:r>
          </a:p>
        </p:txBody>
      </p:sp>
      <p:sp>
        <p:nvSpPr>
          <p:cNvPr id="6" name="TextBox 5">
            <a:extLst>
              <a:ext uri="{FF2B5EF4-FFF2-40B4-BE49-F238E27FC236}">
                <a16:creationId xmlns:a16="http://schemas.microsoft.com/office/drawing/2014/main" id="{BF70275F-4C2B-4F7D-AFD2-3F354709599F}"/>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17-10-0135-01.</a:t>
            </a:r>
          </a:p>
        </p:txBody>
      </p:sp>
      <p:graphicFrame>
        <p:nvGraphicFramePr>
          <p:cNvPr id="8" name="Chart 7">
            <a:extLst>
              <a:ext uri="{FF2B5EF4-FFF2-40B4-BE49-F238E27FC236}">
                <a16:creationId xmlns:a16="http://schemas.microsoft.com/office/drawing/2014/main" id="{8254549E-250F-48C0-8F4A-B4A16C657D19}"/>
              </a:ext>
            </a:extLst>
          </p:cNvPr>
          <p:cNvGraphicFramePr>
            <a:graphicFrameLocks/>
          </p:cNvGraphicFramePr>
          <p:nvPr/>
        </p:nvGraphicFramePr>
        <p:xfrm>
          <a:off x="1134533" y="1016000"/>
          <a:ext cx="5435600" cy="4906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73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81284" y="658813"/>
            <a:ext cx="4657060" cy="1128423"/>
          </a:xfrm>
        </p:spPr>
        <p:txBody>
          <a:bodyPr>
            <a:normAutofit/>
          </a:bodyPr>
          <a:lstStyle/>
          <a:p>
            <a:r>
              <a:rPr lang="en-CA" sz="2400" b="1"/>
              <a:t>Fredericton’s school age population is booming</a:t>
            </a:r>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7081838" y="1787237"/>
            <a:ext cx="4815753" cy="4367502"/>
          </a:xfrm>
        </p:spPr>
        <p:txBody>
          <a:bodyPr>
            <a:normAutofit lnSpcReduction="10000"/>
          </a:bodyPr>
          <a:lstStyle/>
          <a:p>
            <a:pPr marL="514350" indent="-285750">
              <a:buFont typeface="Wingdings" panose="05000000000000000000" pitchFamily="2" charset="2"/>
              <a:buChar char="Ø"/>
            </a:pPr>
            <a:r>
              <a:rPr lang="en-CA"/>
              <a:t>Newcomers to New Brunswick are typically of child-rearing age</a:t>
            </a:r>
          </a:p>
          <a:p>
            <a:pPr marL="514350" indent="-285750">
              <a:buFont typeface="Wingdings" panose="05000000000000000000" pitchFamily="2" charset="2"/>
              <a:buChar char="Ø"/>
            </a:pPr>
            <a:endParaRPr lang="en-CA" sz="800"/>
          </a:p>
          <a:p>
            <a:pPr marL="514350" indent="-285750">
              <a:buFont typeface="Wingdings" panose="05000000000000000000" pitchFamily="2" charset="2"/>
              <a:buChar char="Ø"/>
            </a:pPr>
            <a:r>
              <a:rPr lang="en-CA"/>
              <a:t>Migration to New Brunswick has helped stablilize the school age population</a:t>
            </a:r>
          </a:p>
          <a:p>
            <a:pPr marL="514350" indent="-285750">
              <a:buFont typeface="Wingdings" panose="05000000000000000000" pitchFamily="2" charset="2"/>
              <a:buChar char="Ø"/>
            </a:pPr>
            <a:endParaRPr lang="en-CA" sz="800"/>
          </a:p>
          <a:p>
            <a:pPr marL="514350" indent="-285750">
              <a:buFont typeface="Wingdings" panose="05000000000000000000" pitchFamily="2" charset="2"/>
              <a:buChar char="Ø"/>
            </a:pPr>
            <a:r>
              <a:rPr lang="en-CA"/>
              <a:t>In Fredericton, the school age population has grown sharply since the middle of the last decade.</a:t>
            </a:r>
          </a:p>
        </p:txBody>
      </p:sp>
      <p:sp>
        <p:nvSpPr>
          <p:cNvPr id="5" name="TextBox 4">
            <a:extLst>
              <a:ext uri="{FF2B5EF4-FFF2-40B4-BE49-F238E27FC236}">
                <a16:creationId xmlns:a16="http://schemas.microsoft.com/office/drawing/2014/main" id="{DF362CCB-1B49-4669-B929-3CF6F030A56A}"/>
              </a:ext>
            </a:extLst>
          </p:cNvPr>
          <p:cNvSpPr txBox="1"/>
          <p:nvPr/>
        </p:nvSpPr>
        <p:spPr>
          <a:xfrm>
            <a:off x="1618518" y="6154739"/>
            <a:ext cx="8562110" cy="461665"/>
          </a:xfrm>
          <a:prstGeom prst="rect">
            <a:avLst/>
          </a:prstGeom>
          <a:noFill/>
        </p:spPr>
        <p:txBody>
          <a:bodyPr wrap="square" rtlCol="0">
            <a:spAutoFit/>
          </a:bodyPr>
          <a:lstStyle/>
          <a:p>
            <a:r>
              <a:rPr lang="en-CA"/>
              <a:t>Source: Statistics Canada, CANSIM tables 17-10-0135-01 and 17-10-0005-01.</a:t>
            </a:r>
          </a:p>
          <a:p>
            <a:r>
              <a:rPr lang="en-CA" sz="1000"/>
              <a:t>. </a:t>
            </a:r>
          </a:p>
        </p:txBody>
      </p:sp>
      <p:graphicFrame>
        <p:nvGraphicFramePr>
          <p:cNvPr id="7" name="Chart 6">
            <a:extLst>
              <a:ext uri="{FF2B5EF4-FFF2-40B4-BE49-F238E27FC236}">
                <a16:creationId xmlns:a16="http://schemas.microsoft.com/office/drawing/2014/main" id="{341D7A80-BED0-40F3-8789-67C30764880D}"/>
              </a:ext>
            </a:extLst>
          </p:cNvPr>
          <p:cNvGraphicFramePr>
            <a:graphicFrameLocks/>
          </p:cNvGraphicFramePr>
          <p:nvPr/>
        </p:nvGraphicFramePr>
        <p:xfrm>
          <a:off x="1049868" y="1068097"/>
          <a:ext cx="5486400" cy="47061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74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a:bodyPr>
          <a:lstStyle/>
          <a:p>
            <a:r>
              <a:rPr lang="en-CA" sz="2400" b="1"/>
              <a:t>Serious challenges remain</a:t>
            </a:r>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1284" y="2057257"/>
            <a:ext cx="4656137" cy="3962400"/>
          </a:xfrm>
        </p:spPr>
        <p:txBody>
          <a:bodyPr/>
          <a:lstStyle/>
          <a:p>
            <a:pPr marL="514350" indent="-285750">
              <a:buFont typeface="Wingdings" panose="05000000000000000000" pitchFamily="2" charset="2"/>
              <a:buChar char="Ø"/>
            </a:pPr>
            <a:r>
              <a:rPr lang="en-CA"/>
              <a:t>Population aging means greater demand for public services</a:t>
            </a:r>
          </a:p>
          <a:p>
            <a:pPr marL="514350" indent="-285750">
              <a:buFont typeface="Wingdings" panose="05000000000000000000" pitchFamily="2" charset="2"/>
              <a:buChar char="Ø"/>
            </a:pPr>
            <a:r>
              <a:rPr lang="en-CA"/>
              <a:t>As a result, labour is shifting from private to public sector</a:t>
            </a:r>
          </a:p>
          <a:p>
            <a:pPr marL="514350" indent="-285750">
              <a:buFont typeface="Wingdings" panose="05000000000000000000" pitchFamily="2" charset="2"/>
              <a:buChar char="Ø"/>
            </a:pPr>
            <a:r>
              <a:rPr lang="en-CA"/>
              <a:t>More workers will be needed to meet growing public services </a:t>
            </a:r>
            <a:r>
              <a:rPr lang="en-CA" u="sng"/>
              <a:t>and</a:t>
            </a:r>
            <a:r>
              <a:rPr lang="en-CA"/>
              <a:t> grow the private sector</a:t>
            </a:r>
          </a:p>
        </p:txBody>
      </p:sp>
      <p:sp>
        <p:nvSpPr>
          <p:cNvPr id="6" name="TextBox 5">
            <a:extLst>
              <a:ext uri="{FF2B5EF4-FFF2-40B4-BE49-F238E27FC236}">
                <a16:creationId xmlns:a16="http://schemas.microsoft.com/office/drawing/2014/main" id="{9E43EDD2-663B-4003-BDE9-580C67FD4F23}"/>
              </a:ext>
            </a:extLst>
          </p:cNvPr>
          <p:cNvSpPr txBox="1"/>
          <p:nvPr/>
        </p:nvSpPr>
        <p:spPr>
          <a:xfrm>
            <a:off x="1402773" y="6307282"/>
            <a:ext cx="8198427" cy="311727"/>
          </a:xfrm>
          <a:prstGeom prst="rect">
            <a:avLst/>
          </a:prstGeom>
          <a:noFill/>
        </p:spPr>
        <p:txBody>
          <a:bodyPr wrap="square" rtlCol="0">
            <a:spAutoFit/>
          </a:bodyPr>
          <a:lstStyle/>
          <a:p>
            <a:r>
              <a:rPr lang="en-CA"/>
              <a:t>Source: Statistics Canada, CANSIM table 14-10-0092-01.</a:t>
            </a:r>
          </a:p>
        </p:txBody>
      </p:sp>
      <p:graphicFrame>
        <p:nvGraphicFramePr>
          <p:cNvPr id="11" name="Picture Placeholder 10">
            <a:extLst>
              <a:ext uri="{FF2B5EF4-FFF2-40B4-BE49-F238E27FC236}">
                <a16:creationId xmlns:a16="http://schemas.microsoft.com/office/drawing/2014/main" id="{D83135E2-11E2-4416-84B7-E417D6B04776}"/>
              </a:ext>
            </a:extLst>
          </p:cNvPr>
          <p:cNvGraphicFramePr>
            <a:graphicFrameLocks noGrp="1"/>
          </p:cNvGraphicFramePr>
          <p:nvPr>
            <p:ph type="pic" idx="2"/>
          </p:nvPr>
        </p:nvGraphicFramePr>
        <p:xfrm>
          <a:off x="954088" y="1014153"/>
          <a:ext cx="5610225" cy="5005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835734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3694</TotalTime>
  <Words>1399</Words>
  <Application>Microsoft Office PowerPoint</Application>
  <PresentationFormat>Widescreen</PresentationFormat>
  <Paragraphs>158</Paragraphs>
  <Slides>29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Inter</vt:lpstr>
      <vt:lpstr>Calibri</vt:lpstr>
      <vt:lpstr>Arial</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David Campbell</cp:lastModifiedBy>
  <cp:revision>50</cp:revision>
  <dcterms:created xsi:type="dcterms:W3CDTF">2021-01-19T19:30:51Z</dcterms:created>
  <dcterms:modified xsi:type="dcterms:W3CDTF">2021-03-04T15:26:30Z</dcterms:modified>
</cp:coreProperties>
</file>