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70" r:id="rId2"/>
    <p:sldId id="290" r:id="rId3"/>
    <p:sldId id="306" r:id="rId4"/>
    <p:sldId id="307" r:id="rId5"/>
    <p:sldId id="308" r:id="rId6"/>
    <p:sldId id="309" r:id="rId7"/>
    <p:sldId id="310" r:id="rId8"/>
    <p:sldId id="311" r:id="rId9"/>
    <p:sldId id="281" r:id="rId10"/>
    <p:sldId id="293" r:id="rId11"/>
    <p:sldId id="291" r:id="rId12"/>
    <p:sldId id="273" r:id="rId13"/>
    <p:sldId id="274" r:id="rId14"/>
    <p:sldId id="292" r:id="rId15"/>
    <p:sldId id="266" r:id="rId16"/>
    <p:sldId id="297" r:id="rId17"/>
    <p:sldId id="298" r:id="rId18"/>
    <p:sldId id="276" r:id="rId19"/>
    <p:sldId id="278" r:id="rId20"/>
    <p:sldId id="296" r:id="rId21"/>
    <p:sldId id="295" r:id="rId22"/>
    <p:sldId id="299" r:id="rId23"/>
    <p:sldId id="294" r:id="rId24"/>
    <p:sldId id="265" r:id="rId25"/>
    <p:sldId id="275" r:id="rId26"/>
    <p:sldId id="277" r:id="rId27"/>
    <p:sldId id="300" r:id="rId28"/>
    <p:sldId id="263"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Century Gothic" panose="020B0502020202020204" pitchFamily="34" charset="0"/>
      <p:regular r:id="rId35"/>
      <p:bold r:id="rId36"/>
      <p:italic r:id="rId37"/>
      <p:boldItalic r:id="rId38"/>
    </p:embeddedFont>
    <p:embeddedFont>
      <p:font typeface="Inter" panose="020B0604020202020204" charset="0"/>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jtLuGnBFOIqZT/fbgUDQrZVFu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43"/>
    <p:restoredTop sz="94275" autoAdjust="0"/>
  </p:normalViewPr>
  <p:slideViewPr>
    <p:cSldViewPr snapToGrid="0">
      <p:cViewPr varScale="1">
        <p:scale>
          <a:sx n="99" d="100"/>
          <a:sy n="99" d="100"/>
        </p:scale>
        <p:origin x="96" y="102"/>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G:\NBMC\studentprojections_v2.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G:\NBMC\NBMC_slides_Feb202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800" b="1">
                <a:solidFill>
                  <a:schemeClr val="tx1">
                    <a:lumMod val="65000"/>
                    <a:lumOff val="35000"/>
                  </a:schemeClr>
                </a:solidFill>
                <a:latin typeface="Arial" panose="020B0604020202020204" pitchFamily="34" charset="0"/>
                <a:cs typeface="Arial" panose="020B0604020202020204" pitchFamily="34" charset="0"/>
              </a:rPr>
              <a:t>New</a:t>
            </a:r>
            <a:r>
              <a:rPr lang="en-CA" sz="1800" b="1" baseline="0">
                <a:solidFill>
                  <a:schemeClr val="tx1">
                    <a:lumMod val="65000"/>
                    <a:lumOff val="35000"/>
                  </a:schemeClr>
                </a:solidFill>
                <a:latin typeface="Arial" panose="020B0604020202020204" pitchFamily="34" charset="0"/>
                <a:cs typeface="Arial" panose="020B0604020202020204" pitchFamily="34" charset="0"/>
              </a:rPr>
              <a:t> Brunswick</a:t>
            </a:r>
          </a:p>
          <a:p>
            <a:pPr>
              <a:defRPr/>
            </a:pPr>
            <a:r>
              <a:rPr lang="en-CA" sz="1800" b="1" baseline="0">
                <a:solidFill>
                  <a:schemeClr val="tx1">
                    <a:lumMod val="65000"/>
                    <a:lumOff val="35000"/>
                  </a:schemeClr>
                </a:solidFill>
                <a:latin typeface="Arial" panose="020B0604020202020204" pitchFamily="34" charset="0"/>
                <a:cs typeface="Arial" panose="020B0604020202020204" pitchFamily="34" charset="0"/>
              </a:rPr>
              <a:t>2020</a:t>
            </a:r>
            <a:endParaRPr lang="en-CA" sz="1800" b="1">
              <a:solidFill>
                <a:schemeClr val="tx1">
                  <a:lumMod val="65000"/>
                  <a:lumOff val="35000"/>
                </a:schemeClr>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Sheet3!$M$28</c:f>
              <c:strCache>
                <c:ptCount val="1"/>
                <c:pt idx="0">
                  <c:v>M</c:v>
                </c:pt>
              </c:strCache>
            </c:strRef>
          </c:tx>
          <c:spPr>
            <a:solidFill>
              <a:schemeClr val="tx2">
                <a:lumMod val="75000"/>
              </a:schemeClr>
            </a:solidFill>
            <a:ln>
              <a:noFill/>
            </a:ln>
            <a:effectLst/>
          </c:spPr>
          <c:invertIfNegative val="0"/>
          <c:cat>
            <c:strRef>
              <c:f>Sheet3!$L$29:$L$49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Sheet3!$M$29:$M$49</c:f>
              <c:numCache>
                <c:formatCode>#,##0</c:formatCode>
                <c:ptCount val="21"/>
                <c:pt idx="0">
                  <c:v>-17120</c:v>
                </c:pt>
                <c:pt idx="1">
                  <c:v>-19534</c:v>
                </c:pt>
                <c:pt idx="2">
                  <c:v>-20624</c:v>
                </c:pt>
                <c:pt idx="3">
                  <c:v>-20519</c:v>
                </c:pt>
                <c:pt idx="4">
                  <c:v>-22892</c:v>
                </c:pt>
                <c:pt idx="5">
                  <c:v>-22626</c:v>
                </c:pt>
                <c:pt idx="6">
                  <c:v>-22510</c:v>
                </c:pt>
                <c:pt idx="7">
                  <c:v>-23070</c:v>
                </c:pt>
                <c:pt idx="8">
                  <c:v>-23978</c:v>
                </c:pt>
                <c:pt idx="9">
                  <c:v>-25685</c:v>
                </c:pt>
                <c:pt idx="10">
                  <c:v>-27141</c:v>
                </c:pt>
                <c:pt idx="11">
                  <c:v>-31372</c:v>
                </c:pt>
                <c:pt idx="12">
                  <c:v>-30402</c:v>
                </c:pt>
                <c:pt idx="13">
                  <c:v>-26941</c:v>
                </c:pt>
                <c:pt idx="14">
                  <c:v>-22665</c:v>
                </c:pt>
                <c:pt idx="15">
                  <c:v>-14511</c:v>
                </c:pt>
                <c:pt idx="16">
                  <c:v>-8709</c:v>
                </c:pt>
                <c:pt idx="17">
                  <c:v>-4536</c:v>
                </c:pt>
                <c:pt idx="18">
                  <c:v>-1594</c:v>
                </c:pt>
                <c:pt idx="19">
                  <c:v>-376</c:v>
                </c:pt>
                <c:pt idx="20">
                  <c:v>-42</c:v>
                </c:pt>
              </c:numCache>
            </c:numRef>
          </c:val>
          <c:extLst>
            <c:ext xmlns:c16="http://schemas.microsoft.com/office/drawing/2014/chart" uri="{C3380CC4-5D6E-409C-BE32-E72D297353CC}">
              <c16:uniqueId val="{00000000-9CD0-4B95-9B2F-84C889B447EB}"/>
            </c:ext>
          </c:extLst>
        </c:ser>
        <c:ser>
          <c:idx val="1"/>
          <c:order val="1"/>
          <c:tx>
            <c:strRef>
              <c:f>Sheet3!$N$28</c:f>
              <c:strCache>
                <c:ptCount val="1"/>
                <c:pt idx="0">
                  <c:v>F</c:v>
                </c:pt>
              </c:strCache>
            </c:strRef>
          </c:tx>
          <c:spPr>
            <a:solidFill>
              <a:srgbClr val="C00000"/>
            </a:solidFill>
            <a:ln>
              <a:noFill/>
            </a:ln>
            <a:effectLst/>
          </c:spPr>
          <c:invertIfNegative val="0"/>
          <c:cat>
            <c:strRef>
              <c:f>Sheet3!$L$29:$L$49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Sheet3!$N$29:$N$49</c:f>
              <c:numCache>
                <c:formatCode>#,##0</c:formatCode>
                <c:ptCount val="21"/>
                <c:pt idx="0">
                  <c:v>16462</c:v>
                </c:pt>
                <c:pt idx="1">
                  <c:v>18665</c:v>
                </c:pt>
                <c:pt idx="2">
                  <c:v>19730</c:v>
                </c:pt>
                <c:pt idx="3">
                  <c:v>20143</c:v>
                </c:pt>
                <c:pt idx="4">
                  <c:v>20598</c:v>
                </c:pt>
                <c:pt idx="5">
                  <c:v>21355</c:v>
                </c:pt>
                <c:pt idx="6">
                  <c:v>22193</c:v>
                </c:pt>
                <c:pt idx="7">
                  <c:v>23585</c:v>
                </c:pt>
                <c:pt idx="8">
                  <c:v>24201</c:v>
                </c:pt>
                <c:pt idx="9">
                  <c:v>25866</c:v>
                </c:pt>
                <c:pt idx="10">
                  <c:v>26903</c:v>
                </c:pt>
                <c:pt idx="11">
                  <c:v>31928</c:v>
                </c:pt>
                <c:pt idx="12">
                  <c:v>31112</c:v>
                </c:pt>
                <c:pt idx="13">
                  <c:v>28536</c:v>
                </c:pt>
                <c:pt idx="14">
                  <c:v>24297</c:v>
                </c:pt>
                <c:pt idx="15">
                  <c:v>15951</c:v>
                </c:pt>
                <c:pt idx="16">
                  <c:v>10766</c:v>
                </c:pt>
                <c:pt idx="17">
                  <c:v>7169</c:v>
                </c:pt>
                <c:pt idx="18">
                  <c:v>3619</c:v>
                </c:pt>
                <c:pt idx="19">
                  <c:v>1328</c:v>
                </c:pt>
                <c:pt idx="20" formatCode="General">
                  <c:v>222</c:v>
                </c:pt>
              </c:numCache>
            </c:numRef>
          </c:val>
          <c:extLst>
            <c:ext xmlns:c16="http://schemas.microsoft.com/office/drawing/2014/chart" uri="{C3380CC4-5D6E-409C-BE32-E72D297353CC}">
              <c16:uniqueId val="{00000001-9CD0-4B95-9B2F-84C889B447EB}"/>
            </c:ext>
          </c:extLst>
        </c:ser>
        <c:dLbls>
          <c:showLegendKey val="0"/>
          <c:showVal val="0"/>
          <c:showCatName val="0"/>
          <c:showSerName val="0"/>
          <c:showPercent val="0"/>
          <c:showBubbleSize val="0"/>
        </c:dLbls>
        <c:gapWidth val="50"/>
        <c:overlap val="100"/>
        <c:axId val="1045240928"/>
        <c:axId val="1402376704"/>
      </c:barChart>
      <c:catAx>
        <c:axId val="104524092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2376704"/>
        <c:crosses val="autoZero"/>
        <c:auto val="1"/>
        <c:lblAlgn val="ctr"/>
        <c:lblOffset val="100"/>
        <c:noMultiLvlLbl val="0"/>
      </c:catAx>
      <c:valAx>
        <c:axId val="140237670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5240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776684929243987E-2"/>
          <c:y val="9.8266465450507851E-2"/>
          <c:w val="0.93618485353229453"/>
          <c:h val="0.65741697878629113"/>
        </c:manualLayout>
      </c:layout>
      <c:barChart>
        <c:barDir val="col"/>
        <c:grouping val="stacked"/>
        <c:varyColors val="0"/>
        <c:ser>
          <c:idx val="0"/>
          <c:order val="0"/>
          <c:tx>
            <c:strRef>
              <c:f>Modified!$B$184</c:f>
              <c:strCache>
                <c:ptCount val="1"/>
                <c:pt idx="0">
                  <c:v>Projected (less immigrants and intl. students)</c:v>
                </c:pt>
              </c:strCache>
            </c:strRef>
          </c:tx>
          <c:spPr>
            <a:solidFill>
              <a:schemeClr val="accent5">
                <a:lumMod val="40000"/>
                <a:lumOff val="60000"/>
              </a:schemeClr>
            </a:solidFill>
            <a:ln>
              <a:noFill/>
            </a:ln>
            <a:effectLst/>
          </c:spPr>
          <c:invertIfNegative val="0"/>
          <c:dLbls>
            <c:dLbl>
              <c:idx val="0"/>
              <c:tx>
                <c:rich>
                  <a:bodyPr/>
                  <a:lstStyle/>
                  <a:p>
                    <a:r>
                      <a:rPr lang="en-US" dirty="0"/>
                      <a:t>90,500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D4E-4F84-8762-66E7E51819FA}"/>
                </c:ext>
              </c:extLst>
            </c:dLbl>
            <c:dLbl>
              <c:idx val="5"/>
              <c:tx>
                <c:rich>
                  <a:bodyPr/>
                  <a:lstStyle/>
                  <a:p>
                    <a:r>
                      <a:rPr lang="en-US" dirty="0"/>
                      <a:t>87,900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D4E-4F84-8762-66E7E51819FA}"/>
                </c:ext>
              </c:extLst>
            </c:dLbl>
            <c:dLbl>
              <c:idx val="10"/>
              <c:tx>
                <c:rich>
                  <a:bodyPr/>
                  <a:lstStyle/>
                  <a:p>
                    <a:r>
                      <a:rPr lang="en-US" dirty="0"/>
                      <a:t>83,900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D4E-4F84-8762-66E7E51819FA}"/>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Modified!$A$185:$A$196</c:f>
              <c:strCache>
                <c:ptCount val="12"/>
                <c:pt idx="0">
                  <c:v>2019-20</c:v>
                </c:pt>
                <c:pt idx="1">
                  <c:v>2020-21</c:v>
                </c:pt>
                <c:pt idx="2">
                  <c:v>2021-22</c:v>
                </c:pt>
                <c:pt idx="3">
                  <c:v>2022-23</c:v>
                </c:pt>
                <c:pt idx="4">
                  <c:v>2023-24</c:v>
                </c:pt>
                <c:pt idx="5">
                  <c:v>2024-25</c:v>
                </c:pt>
                <c:pt idx="6">
                  <c:v>2025-26</c:v>
                </c:pt>
                <c:pt idx="7">
                  <c:v>2026-27</c:v>
                </c:pt>
                <c:pt idx="8">
                  <c:v>2027-28</c:v>
                </c:pt>
                <c:pt idx="9">
                  <c:v>2028-29</c:v>
                </c:pt>
                <c:pt idx="10">
                  <c:v>2029-30</c:v>
                </c:pt>
                <c:pt idx="11">
                  <c:v>2030-31 </c:v>
                </c:pt>
              </c:strCache>
            </c:strRef>
          </c:cat>
          <c:val>
            <c:numRef>
              <c:f>Modified!$B$185:$B$196</c:f>
              <c:numCache>
                <c:formatCode>_-* #,##0_-;\-* #,##0_-;_-* "-"??_-;_-@_-</c:formatCode>
                <c:ptCount val="12"/>
                <c:pt idx="0">
                  <c:v>90533.045085989157</c:v>
                </c:pt>
                <c:pt idx="1">
                  <c:v>89924.087149314495</c:v>
                </c:pt>
                <c:pt idx="2">
                  <c:v>89252.459805774721</c:v>
                </c:pt>
                <c:pt idx="3">
                  <c:v>88355.794991948569</c:v>
                </c:pt>
                <c:pt idx="4">
                  <c:v>88349.005061577118</c:v>
                </c:pt>
                <c:pt idx="5">
                  <c:v>87872.477140911869</c:v>
                </c:pt>
                <c:pt idx="6">
                  <c:v>87090.02461788799</c:v>
                </c:pt>
                <c:pt idx="7">
                  <c:v>86280.258835540037</c:v>
                </c:pt>
                <c:pt idx="8">
                  <c:v>85214.108045815112</c:v>
                </c:pt>
                <c:pt idx="9">
                  <c:v>84300.828559650574</c:v>
                </c:pt>
                <c:pt idx="10">
                  <c:v>83905.235952229152</c:v>
                </c:pt>
                <c:pt idx="11">
                  <c:v>83460.972591631464</c:v>
                </c:pt>
              </c:numCache>
            </c:numRef>
          </c:val>
          <c:extLst>
            <c:ext xmlns:c16="http://schemas.microsoft.com/office/drawing/2014/chart" uri="{C3380CC4-5D6E-409C-BE32-E72D297353CC}">
              <c16:uniqueId val="{00000003-1D4E-4F84-8762-66E7E51819FA}"/>
            </c:ext>
          </c:extLst>
        </c:ser>
        <c:ser>
          <c:idx val="1"/>
          <c:order val="1"/>
          <c:tx>
            <c:strRef>
              <c:f>Modified!$C$184</c:f>
              <c:strCache>
                <c:ptCount val="1"/>
                <c:pt idx="0">
                  <c:v>Immigrant K-12 students*</c:v>
                </c:pt>
              </c:strCache>
            </c:strRef>
          </c:tx>
          <c:spPr>
            <a:solidFill>
              <a:schemeClr val="accent3">
                <a:lumMod val="60000"/>
                <a:lumOff val="40000"/>
              </a:schemeClr>
            </a:solidFill>
            <a:ln>
              <a:noFill/>
            </a:ln>
            <a:effectLst/>
          </c:spPr>
          <c:invertIfNegative val="0"/>
          <c:dLbls>
            <c:dLbl>
              <c:idx val="0"/>
              <c:tx>
                <c:rich>
                  <a:bodyPr/>
                  <a:lstStyle/>
                  <a:p>
                    <a:r>
                      <a:rPr lang="en-US" dirty="0"/>
                      <a:t>6,700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D4E-4F84-8762-66E7E51819FA}"/>
                </c:ext>
              </c:extLst>
            </c:dLbl>
            <c:dLbl>
              <c:idx val="5"/>
              <c:tx>
                <c:rich>
                  <a:bodyPr/>
                  <a:lstStyle/>
                  <a:p>
                    <a:r>
                      <a:rPr lang="en-US" dirty="0"/>
                      <a:t>13,840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D4E-4F84-8762-66E7E51819FA}"/>
                </c:ext>
              </c:extLst>
            </c:dLbl>
            <c:dLbl>
              <c:idx val="10"/>
              <c:tx>
                <c:rich>
                  <a:bodyPr/>
                  <a:lstStyle/>
                  <a:p>
                    <a:r>
                      <a:rPr lang="en-US" dirty="0"/>
                      <a:t>19,800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D4E-4F84-8762-66E7E51819FA}"/>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Modified!$A$185:$A$196</c:f>
              <c:strCache>
                <c:ptCount val="12"/>
                <c:pt idx="0">
                  <c:v>2019-20</c:v>
                </c:pt>
                <c:pt idx="1">
                  <c:v>2020-21</c:v>
                </c:pt>
                <c:pt idx="2">
                  <c:v>2021-22</c:v>
                </c:pt>
                <c:pt idx="3">
                  <c:v>2022-23</c:v>
                </c:pt>
                <c:pt idx="4">
                  <c:v>2023-24</c:v>
                </c:pt>
                <c:pt idx="5">
                  <c:v>2024-25</c:v>
                </c:pt>
                <c:pt idx="6">
                  <c:v>2025-26</c:v>
                </c:pt>
                <c:pt idx="7">
                  <c:v>2026-27</c:v>
                </c:pt>
                <c:pt idx="8">
                  <c:v>2027-28</c:v>
                </c:pt>
                <c:pt idx="9">
                  <c:v>2028-29</c:v>
                </c:pt>
                <c:pt idx="10">
                  <c:v>2029-30</c:v>
                </c:pt>
                <c:pt idx="11">
                  <c:v>2030-31 </c:v>
                </c:pt>
              </c:strCache>
            </c:strRef>
          </c:cat>
          <c:val>
            <c:numRef>
              <c:f>Modified!$C$185:$C$196</c:f>
              <c:numCache>
                <c:formatCode>_-* #,##0_-;\-* #,##0_-;_-* "-"??_-;_-@_-</c:formatCode>
                <c:ptCount val="12"/>
                <c:pt idx="0">
                  <c:v>6734.9999999999982</c:v>
                </c:pt>
                <c:pt idx="1">
                  <c:v>7977.5317152103544</c:v>
                </c:pt>
                <c:pt idx="2">
                  <c:v>9430.9336569579282</c:v>
                </c:pt>
                <c:pt idx="3">
                  <c:v>10968.116909385113</c:v>
                </c:pt>
                <c:pt idx="4">
                  <c:v>12413.040038343688</c:v>
                </c:pt>
                <c:pt idx="5">
                  <c:v>13841.317938725049</c:v>
                </c:pt>
                <c:pt idx="6">
                  <c:v>15228.902998280581</c:v>
                </c:pt>
                <c:pt idx="7">
                  <c:v>16461.497033353331</c:v>
                </c:pt>
                <c:pt idx="8">
                  <c:v>17536.896163279867</c:v>
                </c:pt>
                <c:pt idx="9">
                  <c:v>18679.653268982234</c:v>
                </c:pt>
                <c:pt idx="10">
                  <c:v>19840.718822968993</c:v>
                </c:pt>
                <c:pt idx="11">
                  <c:v>20507.155865426408</c:v>
                </c:pt>
              </c:numCache>
            </c:numRef>
          </c:val>
          <c:extLst>
            <c:ext xmlns:c16="http://schemas.microsoft.com/office/drawing/2014/chart" uri="{C3380CC4-5D6E-409C-BE32-E72D297353CC}">
              <c16:uniqueId val="{00000007-1D4E-4F84-8762-66E7E51819FA}"/>
            </c:ext>
          </c:extLst>
        </c:ser>
        <c:dLbls>
          <c:showLegendKey val="0"/>
          <c:showVal val="0"/>
          <c:showCatName val="0"/>
          <c:showSerName val="0"/>
          <c:showPercent val="0"/>
          <c:showBubbleSize val="0"/>
        </c:dLbls>
        <c:gapWidth val="20"/>
        <c:overlap val="100"/>
        <c:axId val="578505672"/>
        <c:axId val="578504072"/>
      </c:barChart>
      <c:catAx>
        <c:axId val="578505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crossAx val="578504072"/>
        <c:crosses val="autoZero"/>
        <c:auto val="1"/>
        <c:lblAlgn val="ctr"/>
        <c:lblOffset val="100"/>
        <c:noMultiLvlLbl val="0"/>
      </c:catAx>
      <c:valAx>
        <c:axId val="578504072"/>
        <c:scaling>
          <c:orientation val="minMax"/>
          <c:min val="60000"/>
        </c:scaling>
        <c:delete val="1"/>
        <c:axPos val="l"/>
        <c:numFmt formatCode="_-* #,##0_-;\-* #,##0_-;_-* &quot;-&quot;??_-;_-@_-" sourceLinked="1"/>
        <c:majorTickMark val="none"/>
        <c:minorTickMark val="none"/>
        <c:tickLblPos val="nextTo"/>
        <c:crossAx val="5785056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ysClr val="windowText" lastClr="000000"/>
          </a:solidFill>
          <a:latin typeface="Inter" panose="020B0604020202020204" charset="0"/>
          <a:ea typeface="Inter" panose="020B060402020202020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Black" panose="020B0A04020102020204" pitchFamily="34" charset="0"/>
                <a:ea typeface="+mn-ea"/>
                <a:cs typeface="+mn-cs"/>
              </a:defRPr>
            </a:pPr>
            <a:r>
              <a:rPr lang="en-CA" sz="1800" b="1">
                <a:solidFill>
                  <a:schemeClr val="tx1">
                    <a:lumMod val="65000"/>
                    <a:lumOff val="35000"/>
                  </a:schemeClr>
                </a:solidFill>
                <a:latin typeface="Arial" panose="020B0604020202020204" pitchFamily="34" charset="0"/>
                <a:cs typeface="Arial" panose="020B0604020202020204" pitchFamily="34" charset="0"/>
              </a:rPr>
              <a:t>Canada</a:t>
            </a:r>
          </a:p>
          <a:p>
            <a:pPr>
              <a:defRPr>
                <a:latin typeface="Arial Black" panose="020B0A04020102020204" pitchFamily="34" charset="0"/>
              </a:defRPr>
            </a:pPr>
            <a:r>
              <a:rPr lang="en-CA" sz="1800" b="1">
                <a:solidFill>
                  <a:schemeClr val="tx1">
                    <a:lumMod val="65000"/>
                    <a:lumOff val="35000"/>
                  </a:schemeClr>
                </a:solidFill>
                <a:latin typeface="Arial" panose="020B0604020202020204" pitchFamily="34" charset="0"/>
                <a:cs typeface="Arial" panose="020B0604020202020204" pitchFamily="34" charset="0"/>
              </a:rPr>
              <a:t>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Black" panose="020B0A04020102020204" pitchFamily="34" charset="0"/>
              <a:ea typeface="+mn-ea"/>
              <a:cs typeface="+mn-cs"/>
            </a:defRPr>
          </a:pPr>
          <a:endParaRPr lang="en-US"/>
        </a:p>
      </c:txPr>
    </c:title>
    <c:autoTitleDeleted val="0"/>
    <c:plotArea>
      <c:layout/>
      <c:barChart>
        <c:barDir val="bar"/>
        <c:grouping val="stacked"/>
        <c:varyColors val="0"/>
        <c:ser>
          <c:idx val="0"/>
          <c:order val="0"/>
          <c:tx>
            <c:strRef>
              <c:f>Sheet3!$I$28</c:f>
              <c:strCache>
                <c:ptCount val="1"/>
                <c:pt idx="0">
                  <c:v>M</c:v>
                </c:pt>
              </c:strCache>
            </c:strRef>
          </c:tx>
          <c:spPr>
            <a:solidFill>
              <a:schemeClr val="tx2">
                <a:lumMod val="75000"/>
              </a:schemeClr>
            </a:solidFill>
            <a:ln>
              <a:noFill/>
            </a:ln>
            <a:effectLst/>
          </c:spPr>
          <c:invertIfNegative val="0"/>
          <c:cat>
            <c:strRef>
              <c:f>Sheet3!$H$29:$H$49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Sheet3!$I$29:$I$49</c:f>
              <c:numCache>
                <c:formatCode>#,##0</c:formatCode>
                <c:ptCount val="21"/>
                <c:pt idx="0">
                  <c:v>-985452</c:v>
                </c:pt>
                <c:pt idx="1">
                  <c:v>-1045953</c:v>
                </c:pt>
                <c:pt idx="2">
                  <c:v>-1055313</c:v>
                </c:pt>
                <c:pt idx="3">
                  <c:v>-1074091</c:v>
                </c:pt>
                <c:pt idx="4">
                  <c:v>-1295347</c:v>
                </c:pt>
                <c:pt idx="5">
                  <c:v>-1365844</c:v>
                </c:pt>
                <c:pt idx="6">
                  <c:v>-1350274</c:v>
                </c:pt>
                <c:pt idx="7">
                  <c:v>-1317432</c:v>
                </c:pt>
                <c:pt idx="8">
                  <c:v>-1220034</c:v>
                </c:pt>
                <c:pt idx="9">
                  <c:v>-1185148</c:v>
                </c:pt>
                <c:pt idx="10">
                  <c:v>-1217865</c:v>
                </c:pt>
                <c:pt idx="11">
                  <c:v>-1364677</c:v>
                </c:pt>
                <c:pt idx="12">
                  <c:v>-1260206</c:v>
                </c:pt>
                <c:pt idx="13">
                  <c:v>-1050581</c:v>
                </c:pt>
                <c:pt idx="14">
                  <c:v>-854293</c:v>
                </c:pt>
                <c:pt idx="15">
                  <c:v>-569696</c:v>
                </c:pt>
                <c:pt idx="16">
                  <c:v>-359314</c:v>
                </c:pt>
                <c:pt idx="17">
                  <c:v>-208810</c:v>
                </c:pt>
                <c:pt idx="18">
                  <c:v>-84178</c:v>
                </c:pt>
                <c:pt idx="19">
                  <c:v>-18597</c:v>
                </c:pt>
                <c:pt idx="20">
                  <c:v>-2156</c:v>
                </c:pt>
              </c:numCache>
            </c:numRef>
          </c:val>
          <c:extLst>
            <c:ext xmlns:c16="http://schemas.microsoft.com/office/drawing/2014/chart" uri="{C3380CC4-5D6E-409C-BE32-E72D297353CC}">
              <c16:uniqueId val="{00000000-363C-49F7-809E-4DA0DA8A79DE}"/>
            </c:ext>
          </c:extLst>
        </c:ser>
        <c:ser>
          <c:idx val="1"/>
          <c:order val="1"/>
          <c:tx>
            <c:strRef>
              <c:f>Sheet3!$J$28</c:f>
              <c:strCache>
                <c:ptCount val="1"/>
                <c:pt idx="0">
                  <c:v>F</c:v>
                </c:pt>
              </c:strCache>
            </c:strRef>
          </c:tx>
          <c:spPr>
            <a:solidFill>
              <a:srgbClr val="C00000"/>
            </a:solidFill>
            <a:ln>
              <a:noFill/>
            </a:ln>
            <a:effectLst/>
          </c:spPr>
          <c:invertIfNegative val="0"/>
          <c:cat>
            <c:strRef>
              <c:f>Sheet3!$H$29:$H$49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Sheet3!$J$29:$J$49</c:f>
              <c:numCache>
                <c:formatCode>#,##0</c:formatCode>
                <c:ptCount val="21"/>
                <c:pt idx="0">
                  <c:v>936492</c:v>
                </c:pt>
                <c:pt idx="1">
                  <c:v>998650</c:v>
                </c:pt>
                <c:pt idx="2">
                  <c:v>1016787</c:v>
                </c:pt>
                <c:pt idx="3">
                  <c:v>1026774</c:v>
                </c:pt>
                <c:pt idx="4">
                  <c:v>1187455</c:v>
                </c:pt>
                <c:pt idx="5">
                  <c:v>1279396</c:v>
                </c:pt>
                <c:pt idx="6">
                  <c:v>1311449</c:v>
                </c:pt>
                <c:pt idx="7">
                  <c:v>1313248</c:v>
                </c:pt>
                <c:pt idx="8">
                  <c:v>1244213</c:v>
                </c:pt>
                <c:pt idx="9">
                  <c:v>1204968</c:v>
                </c:pt>
                <c:pt idx="10">
                  <c:v>1232050</c:v>
                </c:pt>
                <c:pt idx="11">
                  <c:v>1380219</c:v>
                </c:pt>
                <c:pt idx="12">
                  <c:v>1300035</c:v>
                </c:pt>
                <c:pt idx="13">
                  <c:v>1116694</c:v>
                </c:pt>
                <c:pt idx="14">
                  <c:v>932329</c:v>
                </c:pt>
                <c:pt idx="15">
                  <c:v>648607</c:v>
                </c:pt>
                <c:pt idx="16">
                  <c:v>452056</c:v>
                </c:pt>
                <c:pt idx="17">
                  <c:v>308900</c:v>
                </c:pt>
                <c:pt idx="18">
                  <c:v>164415</c:v>
                </c:pt>
                <c:pt idx="19">
                  <c:v>55879</c:v>
                </c:pt>
                <c:pt idx="20">
                  <c:v>9361</c:v>
                </c:pt>
              </c:numCache>
            </c:numRef>
          </c:val>
          <c:extLst>
            <c:ext xmlns:c16="http://schemas.microsoft.com/office/drawing/2014/chart" uri="{C3380CC4-5D6E-409C-BE32-E72D297353CC}">
              <c16:uniqueId val="{00000001-363C-49F7-809E-4DA0DA8A79DE}"/>
            </c:ext>
          </c:extLst>
        </c:ser>
        <c:dLbls>
          <c:showLegendKey val="0"/>
          <c:showVal val="0"/>
          <c:showCatName val="0"/>
          <c:showSerName val="0"/>
          <c:showPercent val="0"/>
          <c:showBubbleSize val="0"/>
        </c:dLbls>
        <c:gapWidth val="50"/>
        <c:overlap val="100"/>
        <c:axId val="1213910688"/>
        <c:axId val="1213917344"/>
      </c:barChart>
      <c:catAx>
        <c:axId val="121391068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3917344"/>
        <c:crosses val="autoZero"/>
        <c:auto val="1"/>
        <c:lblAlgn val="ctr"/>
        <c:lblOffset val="100"/>
        <c:noMultiLvlLbl val="0"/>
      </c:catAx>
      <c:valAx>
        <c:axId val="121391734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3910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sz="2000" b="1"/>
              <a:t>Population Growth</a:t>
            </a:r>
            <a:r>
              <a:rPr lang="fr-CA" sz="2000" b="1" baseline="0"/>
              <a:t> By Age Group </a:t>
            </a:r>
          </a:p>
          <a:p>
            <a:pPr>
              <a:defRPr/>
            </a:pPr>
            <a:r>
              <a:rPr lang="fr-CA" sz="2000" b="1" baseline="0"/>
              <a:t>2010 to 2020</a:t>
            </a:r>
            <a:endParaRPr lang="fr-CA" sz="20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'[Charlottte A.xlsx]Sheet1'!$C$32</c:f>
              <c:strCache>
                <c:ptCount val="1"/>
                <c:pt idx="0">
                  <c:v>New Brunswick</c:v>
                </c:pt>
              </c:strCache>
            </c:strRef>
          </c:tx>
          <c:spPr>
            <a:solidFill>
              <a:schemeClr val="tx2">
                <a:lumMod val="75000"/>
              </a:schemeClr>
            </a:solidFill>
            <a:ln>
              <a:noFill/>
            </a:ln>
            <a:effectLst/>
          </c:spPr>
          <c:invertIfNegative val="0"/>
          <c:cat>
            <c:strRef>
              <c:f>'[Charlottte A.xlsx]Sheet1'!$B$33:$B$41</c:f>
              <c:strCache>
                <c:ptCount val="9"/>
                <c:pt idx="0">
                  <c:v>0-14</c:v>
                </c:pt>
                <c:pt idx="1">
                  <c:v>15-24</c:v>
                </c:pt>
                <c:pt idx="2">
                  <c:v>25-34</c:v>
                </c:pt>
                <c:pt idx="3">
                  <c:v>35-44</c:v>
                </c:pt>
                <c:pt idx="4">
                  <c:v>45-54</c:v>
                </c:pt>
                <c:pt idx="5">
                  <c:v>55-64</c:v>
                </c:pt>
                <c:pt idx="6">
                  <c:v>65-74</c:v>
                </c:pt>
                <c:pt idx="7">
                  <c:v>75+</c:v>
                </c:pt>
                <c:pt idx="8">
                  <c:v>Total</c:v>
                </c:pt>
              </c:strCache>
            </c:strRef>
          </c:cat>
          <c:val>
            <c:numRef>
              <c:f>'[Charlottte A.xlsx]Sheet1'!$C$33:$C$41</c:f>
              <c:numCache>
                <c:formatCode>0%</c:formatCode>
                <c:ptCount val="9"/>
                <c:pt idx="0">
                  <c:v>-1.324357620556138E-2</c:v>
                </c:pt>
                <c:pt idx="1">
                  <c:v>-0.10931414055884847</c:v>
                </c:pt>
                <c:pt idx="2">
                  <c:v>-2.4603776905225416E-2</c:v>
                </c:pt>
                <c:pt idx="3">
                  <c:v>-7.4718026772821244E-2</c:v>
                </c:pt>
                <c:pt idx="4">
                  <c:v>-0.14659673169864385</c:v>
                </c:pt>
                <c:pt idx="5">
                  <c:v>0.14680804145687087</c:v>
                </c:pt>
                <c:pt idx="6">
                  <c:v>0.57695504926108376</c:v>
                </c:pt>
                <c:pt idx="7">
                  <c:v>0.27516119469354483</c:v>
                </c:pt>
                <c:pt idx="8">
                  <c:v>3.7768496816217079E-2</c:v>
                </c:pt>
              </c:numCache>
            </c:numRef>
          </c:val>
          <c:extLst>
            <c:ext xmlns:c16="http://schemas.microsoft.com/office/drawing/2014/chart" uri="{C3380CC4-5D6E-409C-BE32-E72D297353CC}">
              <c16:uniqueId val="{00000000-728C-4FDA-B522-537A547ECBA4}"/>
            </c:ext>
          </c:extLst>
        </c:ser>
        <c:ser>
          <c:idx val="1"/>
          <c:order val="1"/>
          <c:tx>
            <c:strRef>
              <c:f>'[Charlottte A.xlsx]Sheet1'!$D$32</c:f>
              <c:strCache>
                <c:ptCount val="1"/>
                <c:pt idx="0">
                  <c:v>Charlotte County</c:v>
                </c:pt>
              </c:strCache>
            </c:strRef>
          </c:tx>
          <c:spPr>
            <a:solidFill>
              <a:srgbClr val="FF0000"/>
            </a:solidFill>
            <a:ln>
              <a:noFill/>
            </a:ln>
            <a:effectLst/>
          </c:spPr>
          <c:invertIfNegative val="0"/>
          <c:cat>
            <c:strRef>
              <c:f>'[Charlottte A.xlsx]Sheet1'!$B$33:$B$41</c:f>
              <c:strCache>
                <c:ptCount val="9"/>
                <c:pt idx="0">
                  <c:v>0-14</c:v>
                </c:pt>
                <c:pt idx="1">
                  <c:v>15-24</c:v>
                </c:pt>
                <c:pt idx="2">
                  <c:v>25-34</c:v>
                </c:pt>
                <c:pt idx="3">
                  <c:v>35-44</c:v>
                </c:pt>
                <c:pt idx="4">
                  <c:v>45-54</c:v>
                </c:pt>
                <c:pt idx="5">
                  <c:v>55-64</c:v>
                </c:pt>
                <c:pt idx="6">
                  <c:v>65-74</c:v>
                </c:pt>
                <c:pt idx="7">
                  <c:v>75+</c:v>
                </c:pt>
                <c:pt idx="8">
                  <c:v>Total</c:v>
                </c:pt>
              </c:strCache>
            </c:strRef>
          </c:cat>
          <c:val>
            <c:numRef>
              <c:f>'[Charlottte A.xlsx]Sheet1'!$D$33:$D$41</c:f>
              <c:numCache>
                <c:formatCode>0%</c:formatCode>
                <c:ptCount val="9"/>
                <c:pt idx="0">
                  <c:v>-6.5372327353158011E-2</c:v>
                </c:pt>
                <c:pt idx="1">
                  <c:v>-0.16826774093585373</c:v>
                </c:pt>
                <c:pt idx="2">
                  <c:v>-0.13987990109501947</c:v>
                </c:pt>
                <c:pt idx="3">
                  <c:v>-0.22821350762527237</c:v>
                </c:pt>
                <c:pt idx="4">
                  <c:v>-0.17688625484385689</c:v>
                </c:pt>
                <c:pt idx="5">
                  <c:v>0.12828947368421062</c:v>
                </c:pt>
                <c:pt idx="6">
                  <c:v>0.52289156626506017</c:v>
                </c:pt>
                <c:pt idx="7">
                  <c:v>0.12174721189591087</c:v>
                </c:pt>
                <c:pt idx="8">
                  <c:v>-2.7931292008961939E-2</c:v>
                </c:pt>
              </c:numCache>
            </c:numRef>
          </c:val>
          <c:extLst>
            <c:ext xmlns:c16="http://schemas.microsoft.com/office/drawing/2014/chart" uri="{C3380CC4-5D6E-409C-BE32-E72D297353CC}">
              <c16:uniqueId val="{00000001-728C-4FDA-B522-537A547ECBA4}"/>
            </c:ext>
          </c:extLst>
        </c:ser>
        <c:dLbls>
          <c:showLegendKey val="0"/>
          <c:showVal val="0"/>
          <c:showCatName val="0"/>
          <c:showSerName val="0"/>
          <c:showPercent val="0"/>
          <c:showBubbleSize val="0"/>
        </c:dLbls>
        <c:gapWidth val="219"/>
        <c:overlap val="-27"/>
        <c:axId val="1196856496"/>
        <c:axId val="1196854416"/>
      </c:barChart>
      <c:catAx>
        <c:axId val="11968564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96854416"/>
        <c:crosses val="autoZero"/>
        <c:auto val="1"/>
        <c:lblAlgn val="ctr"/>
        <c:lblOffset val="100"/>
        <c:noMultiLvlLbl val="0"/>
      </c:catAx>
      <c:valAx>
        <c:axId val="1196854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9685649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sz="1600" b="1"/>
              <a:t>Change in GDP</a:t>
            </a:r>
            <a:r>
              <a:rPr lang="fr-CA" sz="1600" b="1" baseline="0"/>
              <a:t> and </a:t>
            </a:r>
          </a:p>
          <a:p>
            <a:pPr>
              <a:defRPr/>
            </a:pPr>
            <a:r>
              <a:rPr lang="fr-CA" sz="1600" b="1" baseline="0"/>
              <a:t>Labour Force, 2009 to 2019</a:t>
            </a:r>
            <a:endParaRPr lang="fr-CA" sz="16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9583552055992999E-2"/>
          <c:y val="0.17664936215304336"/>
          <c:w val="0.87986089238845144"/>
          <c:h val="0.69226747867480087"/>
        </c:manualLayout>
      </c:layout>
      <c:barChart>
        <c:barDir val="col"/>
        <c:grouping val="clustered"/>
        <c:varyColors val="0"/>
        <c:ser>
          <c:idx val="0"/>
          <c:order val="0"/>
          <c:tx>
            <c:strRef>
              <c:f>Sheet2!$C$4</c:f>
              <c:strCache>
                <c:ptCount val="1"/>
                <c:pt idx="0">
                  <c:v>Canada</c:v>
                </c:pt>
              </c:strCache>
            </c:strRef>
          </c:tx>
          <c:spPr>
            <a:solidFill>
              <a:srgbClr val="FF0000"/>
            </a:solidFill>
            <a:ln>
              <a:noFill/>
            </a:ln>
            <a:effectLst/>
          </c:spPr>
          <c:invertIfNegative val="0"/>
          <c:cat>
            <c:strRef>
              <c:f>Sheet2!$B$5:$B$6</c:f>
              <c:strCache>
                <c:ptCount val="2"/>
                <c:pt idx="0">
                  <c:v>Real GDP</c:v>
                </c:pt>
                <c:pt idx="1">
                  <c:v>Labour Force</c:v>
                </c:pt>
              </c:strCache>
            </c:strRef>
          </c:cat>
          <c:val>
            <c:numRef>
              <c:f>Sheet2!$C$5:$C$6</c:f>
              <c:numCache>
                <c:formatCode>0%</c:formatCode>
                <c:ptCount val="2"/>
                <c:pt idx="0">
                  <c:v>0.24497168128596103</c:v>
                </c:pt>
                <c:pt idx="1">
                  <c:v>0.10680313856134638</c:v>
                </c:pt>
              </c:numCache>
            </c:numRef>
          </c:val>
          <c:extLst>
            <c:ext xmlns:c16="http://schemas.microsoft.com/office/drawing/2014/chart" uri="{C3380CC4-5D6E-409C-BE32-E72D297353CC}">
              <c16:uniqueId val="{00000000-9588-4F2A-BDAE-0EFEEA62D301}"/>
            </c:ext>
          </c:extLst>
        </c:ser>
        <c:ser>
          <c:idx val="1"/>
          <c:order val="1"/>
          <c:tx>
            <c:strRef>
              <c:f>Sheet2!$D$4</c:f>
              <c:strCache>
                <c:ptCount val="1"/>
                <c:pt idx="0">
                  <c:v>New Brunswick</c:v>
                </c:pt>
              </c:strCache>
            </c:strRef>
          </c:tx>
          <c:spPr>
            <a:solidFill>
              <a:schemeClr val="tx2">
                <a:lumMod val="75000"/>
              </a:schemeClr>
            </a:solidFill>
            <a:ln>
              <a:noFill/>
            </a:ln>
            <a:effectLst/>
          </c:spPr>
          <c:invertIfNegative val="0"/>
          <c:cat>
            <c:strRef>
              <c:f>Sheet2!$B$5:$B$6</c:f>
              <c:strCache>
                <c:ptCount val="2"/>
                <c:pt idx="0">
                  <c:v>Real GDP</c:v>
                </c:pt>
                <c:pt idx="1">
                  <c:v>Labour Force</c:v>
                </c:pt>
              </c:strCache>
            </c:strRef>
          </c:cat>
          <c:val>
            <c:numRef>
              <c:f>Sheet2!$D$5:$D$6</c:f>
              <c:numCache>
                <c:formatCode>0%</c:formatCode>
                <c:ptCount val="2"/>
                <c:pt idx="0">
                  <c:v>6.8194112967382647E-2</c:v>
                </c:pt>
                <c:pt idx="1">
                  <c:v>-1.6493275818320274E-2</c:v>
                </c:pt>
              </c:numCache>
            </c:numRef>
          </c:val>
          <c:extLst>
            <c:ext xmlns:c16="http://schemas.microsoft.com/office/drawing/2014/chart" uri="{C3380CC4-5D6E-409C-BE32-E72D297353CC}">
              <c16:uniqueId val="{00000001-9588-4F2A-BDAE-0EFEEA62D301}"/>
            </c:ext>
          </c:extLst>
        </c:ser>
        <c:dLbls>
          <c:showLegendKey val="0"/>
          <c:showVal val="0"/>
          <c:showCatName val="0"/>
          <c:showSerName val="0"/>
          <c:showPercent val="0"/>
          <c:showBubbleSize val="0"/>
        </c:dLbls>
        <c:gapWidth val="219"/>
        <c:overlap val="-27"/>
        <c:axId val="1732607696"/>
        <c:axId val="1732611024"/>
      </c:barChart>
      <c:catAx>
        <c:axId val="17326076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32611024"/>
        <c:crosses val="autoZero"/>
        <c:auto val="1"/>
        <c:lblAlgn val="ctr"/>
        <c:lblOffset val="100"/>
        <c:noMultiLvlLbl val="0"/>
      </c:catAx>
      <c:valAx>
        <c:axId val="1732611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32607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b="1"/>
              <a:t>Population Ages 15 and 65</a:t>
            </a:r>
          </a:p>
          <a:p>
            <a:pPr>
              <a:defRPr/>
            </a:pPr>
            <a:r>
              <a:rPr lang="fr-CA" b="1"/>
              <a:t>Charlotte</a:t>
            </a:r>
            <a:r>
              <a:rPr lang="fr-CA" b="1" baseline="0"/>
              <a:t> County</a:t>
            </a:r>
            <a:endParaRPr lang="fr-CA"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'[Charlotte County.xlsx]Sheet2'!$B$3</c:f>
              <c:strCache>
                <c:ptCount val="1"/>
                <c:pt idx="0">
                  <c:v>15 years</c:v>
                </c:pt>
              </c:strCache>
            </c:strRef>
          </c:tx>
          <c:spPr>
            <a:ln w="28575" cap="rnd">
              <a:solidFill>
                <a:schemeClr val="tx2">
                  <a:lumMod val="75000"/>
                </a:schemeClr>
              </a:solidFill>
              <a:round/>
            </a:ln>
            <a:effectLst/>
          </c:spPr>
          <c:marker>
            <c:symbol val="none"/>
          </c:marker>
          <c:cat>
            <c:numRef>
              <c:f>'[Charlotte County.xlsx]Sheet2'!$C$2:$V$2</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'[Charlotte County.xlsx]Sheet2'!$C$3:$V$3</c:f>
              <c:numCache>
                <c:formatCode>General</c:formatCode>
                <c:ptCount val="20"/>
                <c:pt idx="0">
                  <c:v>380</c:v>
                </c:pt>
                <c:pt idx="1">
                  <c:v>379</c:v>
                </c:pt>
                <c:pt idx="2">
                  <c:v>371</c:v>
                </c:pt>
                <c:pt idx="3">
                  <c:v>380</c:v>
                </c:pt>
                <c:pt idx="4">
                  <c:v>359</c:v>
                </c:pt>
                <c:pt idx="5">
                  <c:v>364</c:v>
                </c:pt>
                <c:pt idx="6">
                  <c:v>391</c:v>
                </c:pt>
                <c:pt idx="7">
                  <c:v>367</c:v>
                </c:pt>
                <c:pt idx="8">
                  <c:v>376</c:v>
                </c:pt>
                <c:pt idx="9">
                  <c:v>358</c:v>
                </c:pt>
                <c:pt idx="10">
                  <c:v>325</c:v>
                </c:pt>
                <c:pt idx="11">
                  <c:v>327</c:v>
                </c:pt>
                <c:pt idx="12">
                  <c:v>304</c:v>
                </c:pt>
                <c:pt idx="13">
                  <c:v>268</c:v>
                </c:pt>
                <c:pt idx="14">
                  <c:v>276</c:v>
                </c:pt>
                <c:pt idx="15">
                  <c:v>251</c:v>
                </c:pt>
                <c:pt idx="16">
                  <c:v>238</c:v>
                </c:pt>
                <c:pt idx="17">
                  <c:v>277</c:v>
                </c:pt>
                <c:pt idx="18">
                  <c:v>269</c:v>
                </c:pt>
                <c:pt idx="19">
                  <c:v>245</c:v>
                </c:pt>
              </c:numCache>
            </c:numRef>
          </c:val>
          <c:smooth val="1"/>
          <c:extLst>
            <c:ext xmlns:c16="http://schemas.microsoft.com/office/drawing/2014/chart" uri="{C3380CC4-5D6E-409C-BE32-E72D297353CC}">
              <c16:uniqueId val="{00000000-8E6C-4B54-A0F9-C6F2A3561B6E}"/>
            </c:ext>
          </c:extLst>
        </c:ser>
        <c:ser>
          <c:idx val="1"/>
          <c:order val="1"/>
          <c:tx>
            <c:strRef>
              <c:f>'[Charlotte County.xlsx]Sheet2'!$B$4</c:f>
              <c:strCache>
                <c:ptCount val="1"/>
                <c:pt idx="0">
                  <c:v>65 years</c:v>
                </c:pt>
              </c:strCache>
            </c:strRef>
          </c:tx>
          <c:spPr>
            <a:ln w="28575" cap="rnd">
              <a:solidFill>
                <a:srgbClr val="FF0000"/>
              </a:solidFill>
              <a:round/>
            </a:ln>
            <a:effectLst/>
          </c:spPr>
          <c:marker>
            <c:symbol val="none"/>
          </c:marker>
          <c:cat>
            <c:numRef>
              <c:f>'[Charlotte County.xlsx]Sheet2'!$C$2:$V$2</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'[Charlotte County.xlsx]Sheet2'!$C$4:$V$4</c:f>
              <c:numCache>
                <c:formatCode>General</c:formatCode>
                <c:ptCount val="20"/>
                <c:pt idx="0">
                  <c:v>216</c:v>
                </c:pt>
                <c:pt idx="1">
                  <c:v>237</c:v>
                </c:pt>
                <c:pt idx="2">
                  <c:v>243</c:v>
                </c:pt>
                <c:pt idx="3">
                  <c:v>271</c:v>
                </c:pt>
                <c:pt idx="4">
                  <c:v>273</c:v>
                </c:pt>
                <c:pt idx="5">
                  <c:v>262</c:v>
                </c:pt>
                <c:pt idx="6">
                  <c:v>273</c:v>
                </c:pt>
                <c:pt idx="7">
                  <c:v>316</c:v>
                </c:pt>
                <c:pt idx="8">
                  <c:v>294</c:v>
                </c:pt>
                <c:pt idx="9">
                  <c:v>302</c:v>
                </c:pt>
                <c:pt idx="10">
                  <c:v>296</c:v>
                </c:pt>
                <c:pt idx="11">
                  <c:v>389</c:v>
                </c:pt>
                <c:pt idx="12">
                  <c:v>380</c:v>
                </c:pt>
                <c:pt idx="13">
                  <c:v>391</c:v>
                </c:pt>
                <c:pt idx="14">
                  <c:v>377</c:v>
                </c:pt>
                <c:pt idx="15">
                  <c:v>402</c:v>
                </c:pt>
                <c:pt idx="16">
                  <c:v>407</c:v>
                </c:pt>
                <c:pt idx="17">
                  <c:v>416</c:v>
                </c:pt>
                <c:pt idx="18">
                  <c:v>439</c:v>
                </c:pt>
                <c:pt idx="19">
                  <c:v>491</c:v>
                </c:pt>
              </c:numCache>
            </c:numRef>
          </c:val>
          <c:smooth val="1"/>
          <c:extLst>
            <c:ext xmlns:c16="http://schemas.microsoft.com/office/drawing/2014/chart" uri="{C3380CC4-5D6E-409C-BE32-E72D297353CC}">
              <c16:uniqueId val="{00000001-8E6C-4B54-A0F9-C6F2A3561B6E}"/>
            </c:ext>
          </c:extLst>
        </c:ser>
        <c:dLbls>
          <c:showLegendKey val="0"/>
          <c:showVal val="0"/>
          <c:showCatName val="0"/>
          <c:showSerName val="0"/>
          <c:showPercent val="0"/>
          <c:showBubbleSize val="0"/>
        </c:dLbls>
        <c:smooth val="0"/>
        <c:axId val="1449798096"/>
        <c:axId val="1449788944"/>
      </c:lineChart>
      <c:catAx>
        <c:axId val="1449798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49788944"/>
        <c:crosses val="autoZero"/>
        <c:auto val="1"/>
        <c:lblAlgn val="ctr"/>
        <c:lblOffset val="100"/>
        <c:noMultiLvlLbl val="0"/>
      </c:catAx>
      <c:valAx>
        <c:axId val="1449788944"/>
        <c:scaling>
          <c:orientation val="minMax"/>
          <c:max val="500"/>
          <c:min val="2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49798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sz="1600" b="1"/>
              <a:t>Population Ages 5 to 18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'[Charlotte County.xlsx]Sheet3'!$A$14</c:f>
              <c:strCache>
                <c:ptCount val="1"/>
                <c:pt idx="0">
                  <c:v>Charlotte County (left axis)</c:v>
                </c:pt>
              </c:strCache>
            </c:strRef>
          </c:tx>
          <c:spPr>
            <a:ln w="28575" cap="rnd">
              <a:solidFill>
                <a:srgbClr val="FF0000"/>
              </a:solidFill>
              <a:round/>
            </a:ln>
            <a:effectLst/>
          </c:spPr>
          <c:marker>
            <c:symbol val="none"/>
          </c:marker>
          <c:cat>
            <c:numRef>
              <c:f>'[Charlotte County.xlsx]Sheet3'!$B$13:$L$13</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'[Charlotte County.xlsx]Sheet3'!$B$14:$L$14</c:f>
              <c:numCache>
                <c:formatCode>#,##0</c:formatCode>
                <c:ptCount val="11"/>
                <c:pt idx="0">
                  <c:v>4545</c:v>
                </c:pt>
                <c:pt idx="1">
                  <c:v>4378</c:v>
                </c:pt>
                <c:pt idx="2">
                  <c:v>4348</c:v>
                </c:pt>
                <c:pt idx="3">
                  <c:v>4200</c:v>
                </c:pt>
                <c:pt idx="4">
                  <c:v>4111</c:v>
                </c:pt>
                <c:pt idx="5">
                  <c:v>4098</c:v>
                </c:pt>
                <c:pt idx="6">
                  <c:v>4077</c:v>
                </c:pt>
                <c:pt idx="7">
                  <c:v>4049</c:v>
                </c:pt>
                <c:pt idx="8">
                  <c:v>4071</c:v>
                </c:pt>
                <c:pt idx="9">
                  <c:v>4068</c:v>
                </c:pt>
                <c:pt idx="10">
                  <c:v>4145</c:v>
                </c:pt>
              </c:numCache>
            </c:numRef>
          </c:val>
          <c:smooth val="1"/>
          <c:extLst>
            <c:ext xmlns:c16="http://schemas.microsoft.com/office/drawing/2014/chart" uri="{C3380CC4-5D6E-409C-BE32-E72D297353CC}">
              <c16:uniqueId val="{00000000-1665-4968-AF82-93DAC9D68463}"/>
            </c:ext>
          </c:extLst>
        </c:ser>
        <c:dLbls>
          <c:showLegendKey val="0"/>
          <c:showVal val="0"/>
          <c:showCatName val="0"/>
          <c:showSerName val="0"/>
          <c:showPercent val="0"/>
          <c:showBubbleSize val="0"/>
        </c:dLbls>
        <c:marker val="1"/>
        <c:smooth val="0"/>
        <c:axId val="1683514320"/>
        <c:axId val="1683511408"/>
      </c:lineChart>
      <c:lineChart>
        <c:grouping val="standard"/>
        <c:varyColors val="0"/>
        <c:ser>
          <c:idx val="1"/>
          <c:order val="1"/>
          <c:tx>
            <c:strRef>
              <c:f>'[Charlotte County.xlsx]Sheet3'!$A$15</c:f>
              <c:strCache>
                <c:ptCount val="1"/>
                <c:pt idx="0">
                  <c:v>Moncton CMA and Fredericton CA (right axis)</c:v>
                </c:pt>
              </c:strCache>
            </c:strRef>
          </c:tx>
          <c:spPr>
            <a:ln w="28575" cap="rnd">
              <a:solidFill>
                <a:schemeClr val="bg2">
                  <a:lumMod val="75000"/>
                </a:schemeClr>
              </a:solidFill>
              <a:round/>
            </a:ln>
            <a:effectLst/>
          </c:spPr>
          <c:marker>
            <c:symbol val="none"/>
          </c:marker>
          <c:cat>
            <c:numRef>
              <c:f>'[Charlotte County.xlsx]Sheet3'!$B$13:$L$13</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'[Charlotte County.xlsx]Sheet3'!$B$15:$L$15</c:f>
              <c:numCache>
                <c:formatCode>General</c:formatCode>
                <c:ptCount val="11"/>
                <c:pt idx="0">
                  <c:v>35861</c:v>
                </c:pt>
                <c:pt idx="1">
                  <c:v>35899</c:v>
                </c:pt>
                <c:pt idx="2">
                  <c:v>36072</c:v>
                </c:pt>
                <c:pt idx="3">
                  <c:v>36357</c:v>
                </c:pt>
                <c:pt idx="4">
                  <c:v>36507</c:v>
                </c:pt>
                <c:pt idx="5">
                  <c:v>36871</c:v>
                </c:pt>
                <c:pt idx="6">
                  <c:v>37788</c:v>
                </c:pt>
                <c:pt idx="7">
                  <c:v>38344</c:v>
                </c:pt>
                <c:pt idx="8">
                  <c:v>39218</c:v>
                </c:pt>
                <c:pt idx="9">
                  <c:v>40107</c:v>
                </c:pt>
                <c:pt idx="10">
                  <c:v>40797</c:v>
                </c:pt>
              </c:numCache>
            </c:numRef>
          </c:val>
          <c:smooth val="1"/>
          <c:extLst>
            <c:ext xmlns:c16="http://schemas.microsoft.com/office/drawing/2014/chart" uri="{C3380CC4-5D6E-409C-BE32-E72D297353CC}">
              <c16:uniqueId val="{00000001-1665-4968-AF82-93DAC9D68463}"/>
            </c:ext>
          </c:extLst>
        </c:ser>
        <c:dLbls>
          <c:showLegendKey val="0"/>
          <c:showVal val="0"/>
          <c:showCatName val="0"/>
          <c:showSerName val="0"/>
          <c:showPercent val="0"/>
          <c:showBubbleSize val="0"/>
        </c:dLbls>
        <c:marker val="1"/>
        <c:smooth val="0"/>
        <c:axId val="1449855088"/>
        <c:axId val="1449838032"/>
      </c:lineChart>
      <c:catAx>
        <c:axId val="1683514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683511408"/>
        <c:crosses val="autoZero"/>
        <c:auto val="1"/>
        <c:lblAlgn val="ctr"/>
        <c:lblOffset val="100"/>
        <c:noMultiLvlLbl val="0"/>
      </c:catAx>
      <c:valAx>
        <c:axId val="1683511408"/>
        <c:scaling>
          <c:orientation val="minMax"/>
          <c:min val="4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83514320"/>
        <c:crosses val="autoZero"/>
        <c:crossBetween val="between"/>
      </c:valAx>
      <c:valAx>
        <c:axId val="1449838032"/>
        <c:scaling>
          <c:orientation val="minMax"/>
          <c:max val="41000"/>
          <c:min val="350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49855088"/>
        <c:crosses val="max"/>
        <c:crossBetween val="between"/>
      </c:valAx>
      <c:catAx>
        <c:axId val="1449855088"/>
        <c:scaling>
          <c:orientation val="minMax"/>
        </c:scaling>
        <c:delete val="1"/>
        <c:axPos val="b"/>
        <c:numFmt formatCode="General" sourceLinked="1"/>
        <c:majorTickMark val="out"/>
        <c:minorTickMark val="none"/>
        <c:tickLblPos val="nextTo"/>
        <c:crossAx val="144983803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sz="1600" b="1"/>
              <a:t>Employment, New Brunswick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6225507889612276E-2"/>
          <c:y val="8.8244436724021283E-2"/>
          <c:w val="0.86754898422077542"/>
          <c:h val="0.68948340424467158"/>
        </c:manualLayout>
      </c:layout>
      <c:lineChart>
        <c:grouping val="standard"/>
        <c:varyColors val="0"/>
        <c:ser>
          <c:idx val="0"/>
          <c:order val="0"/>
          <c:tx>
            <c:strRef>
              <c:f>Sheet5!$B$14</c:f>
              <c:strCache>
                <c:ptCount val="1"/>
                <c:pt idx="0">
                  <c:v>Private Sector (left axis)</c:v>
                </c:pt>
              </c:strCache>
            </c:strRef>
          </c:tx>
          <c:spPr>
            <a:ln w="28575" cap="rnd">
              <a:solidFill>
                <a:schemeClr val="tx2">
                  <a:lumMod val="75000"/>
                </a:schemeClr>
              </a:solidFill>
              <a:round/>
            </a:ln>
            <a:effectLst/>
          </c:spPr>
          <c:marker>
            <c:symbol val="none"/>
          </c:marker>
          <c:cat>
            <c:numRef>
              <c:f>Sheet5!$C$13:$U$13</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Sheet5!$C$14:$U$14</c:f>
              <c:numCache>
                <c:formatCode>General</c:formatCode>
                <c:ptCount val="19"/>
                <c:pt idx="0">
                  <c:v>245</c:v>
                </c:pt>
                <c:pt idx="1">
                  <c:v>255.49999999999994</c:v>
                </c:pt>
                <c:pt idx="2">
                  <c:v>255.10000000000002</c:v>
                </c:pt>
                <c:pt idx="3">
                  <c:v>258.10000000000002</c:v>
                </c:pt>
                <c:pt idx="4">
                  <c:v>253.4</c:v>
                </c:pt>
                <c:pt idx="5">
                  <c:v>256.99999999999994</c:v>
                </c:pt>
                <c:pt idx="6">
                  <c:v>262.10000000000002</c:v>
                </c:pt>
                <c:pt idx="7">
                  <c:v>260.59999999999997</c:v>
                </c:pt>
                <c:pt idx="8">
                  <c:v>255.29999999999995</c:v>
                </c:pt>
                <c:pt idx="9">
                  <c:v>253.79999999999998</c:v>
                </c:pt>
                <c:pt idx="10">
                  <c:v>255.20000000000005</c:v>
                </c:pt>
                <c:pt idx="11">
                  <c:v>251.29999999999998</c:v>
                </c:pt>
                <c:pt idx="12">
                  <c:v>252.79999999999998</c:v>
                </c:pt>
                <c:pt idx="13">
                  <c:v>253.69999999999993</c:v>
                </c:pt>
                <c:pt idx="14">
                  <c:v>248.80000000000007</c:v>
                </c:pt>
                <c:pt idx="15">
                  <c:v>248.90000000000003</c:v>
                </c:pt>
                <c:pt idx="16">
                  <c:v>245.59999999999997</c:v>
                </c:pt>
                <c:pt idx="17">
                  <c:v>242.90000000000003</c:v>
                </c:pt>
                <c:pt idx="18">
                  <c:v>243.5</c:v>
                </c:pt>
              </c:numCache>
            </c:numRef>
          </c:val>
          <c:smooth val="1"/>
          <c:extLst>
            <c:ext xmlns:c16="http://schemas.microsoft.com/office/drawing/2014/chart" uri="{C3380CC4-5D6E-409C-BE32-E72D297353CC}">
              <c16:uniqueId val="{00000000-0D3E-4030-9FAE-8F61C82C9844}"/>
            </c:ext>
          </c:extLst>
        </c:ser>
        <c:dLbls>
          <c:showLegendKey val="0"/>
          <c:showVal val="0"/>
          <c:showCatName val="0"/>
          <c:showSerName val="0"/>
          <c:showPercent val="0"/>
          <c:showBubbleSize val="0"/>
        </c:dLbls>
        <c:marker val="1"/>
        <c:smooth val="0"/>
        <c:axId val="1650583712"/>
        <c:axId val="1650580384"/>
      </c:lineChart>
      <c:lineChart>
        <c:grouping val="standard"/>
        <c:varyColors val="0"/>
        <c:ser>
          <c:idx val="1"/>
          <c:order val="1"/>
          <c:tx>
            <c:strRef>
              <c:f>Sheet5!$B$15</c:f>
              <c:strCache>
                <c:ptCount val="1"/>
                <c:pt idx="0">
                  <c:v>Public Sector (right axis)</c:v>
                </c:pt>
              </c:strCache>
            </c:strRef>
          </c:tx>
          <c:spPr>
            <a:ln w="28575" cap="rnd">
              <a:solidFill>
                <a:srgbClr val="FF0000"/>
              </a:solidFill>
              <a:round/>
            </a:ln>
            <a:effectLst/>
          </c:spPr>
          <c:marker>
            <c:symbol val="none"/>
          </c:marker>
          <c:cat>
            <c:numRef>
              <c:f>Sheet5!$C$13:$U$13</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Sheet5!$C$15:$U$15</c:f>
              <c:numCache>
                <c:formatCode>General</c:formatCode>
                <c:ptCount val="19"/>
                <c:pt idx="0">
                  <c:v>85</c:v>
                </c:pt>
                <c:pt idx="1">
                  <c:v>86.399999999999991</c:v>
                </c:pt>
                <c:pt idx="2">
                  <c:v>86.600000000000009</c:v>
                </c:pt>
                <c:pt idx="3">
                  <c:v>90</c:v>
                </c:pt>
                <c:pt idx="4">
                  <c:v>93.1</c:v>
                </c:pt>
                <c:pt idx="5">
                  <c:v>93.399999999999991</c:v>
                </c:pt>
                <c:pt idx="6">
                  <c:v>95.5</c:v>
                </c:pt>
                <c:pt idx="7">
                  <c:v>100.10000000000001</c:v>
                </c:pt>
                <c:pt idx="8">
                  <c:v>104.7</c:v>
                </c:pt>
                <c:pt idx="9">
                  <c:v>104.30000000000001</c:v>
                </c:pt>
                <c:pt idx="10">
                  <c:v>100.3</c:v>
                </c:pt>
                <c:pt idx="11">
                  <c:v>101.80000000000001</c:v>
                </c:pt>
                <c:pt idx="12">
                  <c:v>101.69999999999999</c:v>
                </c:pt>
                <c:pt idx="13">
                  <c:v>100.2</c:v>
                </c:pt>
                <c:pt idx="14">
                  <c:v>103</c:v>
                </c:pt>
                <c:pt idx="15">
                  <c:v>102.6</c:v>
                </c:pt>
                <c:pt idx="16">
                  <c:v>107.3</c:v>
                </c:pt>
                <c:pt idx="17">
                  <c:v>110.9</c:v>
                </c:pt>
                <c:pt idx="18">
                  <c:v>113.2</c:v>
                </c:pt>
              </c:numCache>
            </c:numRef>
          </c:val>
          <c:smooth val="1"/>
          <c:extLst>
            <c:ext xmlns:c16="http://schemas.microsoft.com/office/drawing/2014/chart" uri="{C3380CC4-5D6E-409C-BE32-E72D297353CC}">
              <c16:uniqueId val="{00000001-0D3E-4030-9FAE-8F61C82C9844}"/>
            </c:ext>
          </c:extLst>
        </c:ser>
        <c:dLbls>
          <c:showLegendKey val="0"/>
          <c:showVal val="0"/>
          <c:showCatName val="0"/>
          <c:showSerName val="0"/>
          <c:showPercent val="0"/>
          <c:showBubbleSize val="0"/>
        </c:dLbls>
        <c:marker val="1"/>
        <c:smooth val="0"/>
        <c:axId val="1650619072"/>
        <c:axId val="1650617408"/>
      </c:lineChart>
      <c:catAx>
        <c:axId val="165058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0580384"/>
        <c:crosses val="autoZero"/>
        <c:auto val="1"/>
        <c:lblAlgn val="ctr"/>
        <c:lblOffset val="100"/>
        <c:noMultiLvlLbl val="0"/>
      </c:catAx>
      <c:valAx>
        <c:axId val="1650580384"/>
        <c:scaling>
          <c:orientation val="minMax"/>
          <c:min val="2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0583712"/>
        <c:crosses val="autoZero"/>
        <c:crossBetween val="between"/>
      </c:valAx>
      <c:valAx>
        <c:axId val="1650617408"/>
        <c:scaling>
          <c:orientation val="minMax"/>
          <c:min val="8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0619072"/>
        <c:crosses val="max"/>
        <c:crossBetween val="between"/>
      </c:valAx>
      <c:catAx>
        <c:axId val="1650619072"/>
        <c:scaling>
          <c:orientation val="minMax"/>
        </c:scaling>
        <c:delete val="1"/>
        <c:axPos val="b"/>
        <c:numFmt formatCode="General" sourceLinked="1"/>
        <c:majorTickMark val="out"/>
        <c:minorTickMark val="none"/>
        <c:tickLblPos val="nextTo"/>
        <c:crossAx val="165061740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600" b="1"/>
              <a:t>Estimated additional</a:t>
            </a:r>
            <a:r>
              <a:rPr lang="en-CA" sz="1600" b="1" baseline="0"/>
              <a:t> annual health care spending induced by aging relative to 2020 New Brunswick ($2017M)</a:t>
            </a:r>
            <a:endParaRPr lang="en-CA" sz="16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C00000"/>
            </a:solidFill>
            <a:ln>
              <a:noFill/>
            </a:ln>
            <a:effectLst/>
          </c:spPr>
          <c:invertIfNegative val="0"/>
          <c:cat>
            <c:numRef>
              <c:f>Sheet1!$B$172:$D$172</c:f>
              <c:numCache>
                <c:formatCode>General</c:formatCode>
                <c:ptCount val="3"/>
                <c:pt idx="0">
                  <c:v>2025</c:v>
                </c:pt>
                <c:pt idx="1">
                  <c:v>2030</c:v>
                </c:pt>
                <c:pt idx="2">
                  <c:v>2035</c:v>
                </c:pt>
              </c:numCache>
            </c:numRef>
          </c:cat>
          <c:val>
            <c:numRef>
              <c:f>Sheet1!$B$173:$D$173</c:f>
              <c:numCache>
                <c:formatCode>0</c:formatCode>
                <c:ptCount val="3"/>
                <c:pt idx="0">
                  <c:v>343.59167343910315</c:v>
                </c:pt>
                <c:pt idx="1">
                  <c:v>712.81295863786647</c:v>
                </c:pt>
                <c:pt idx="2">
                  <c:v>1083.9887406541657</c:v>
                </c:pt>
              </c:numCache>
            </c:numRef>
          </c:val>
          <c:extLst>
            <c:ext xmlns:c16="http://schemas.microsoft.com/office/drawing/2014/chart" uri="{C3380CC4-5D6E-409C-BE32-E72D297353CC}">
              <c16:uniqueId val="{00000000-179F-41C9-A4F4-89FE4BB934CA}"/>
            </c:ext>
          </c:extLst>
        </c:ser>
        <c:dLbls>
          <c:showLegendKey val="0"/>
          <c:showVal val="0"/>
          <c:showCatName val="0"/>
          <c:showSerName val="0"/>
          <c:showPercent val="0"/>
          <c:showBubbleSize val="0"/>
        </c:dLbls>
        <c:gapWidth val="219"/>
        <c:overlap val="-27"/>
        <c:axId val="605728752"/>
        <c:axId val="605729584"/>
      </c:barChart>
      <c:catAx>
        <c:axId val="605728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5729584"/>
        <c:crosses val="autoZero"/>
        <c:auto val="1"/>
        <c:lblAlgn val="ctr"/>
        <c:lblOffset val="100"/>
        <c:noMultiLvlLbl val="0"/>
      </c:catAx>
      <c:valAx>
        <c:axId val="605729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05728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Sheet1!$B$422</c:f>
              <c:strCache>
                <c:ptCount val="1"/>
                <c:pt idx="0">
                  <c:v>Moncton/Fredericton/Saint John</c:v>
                </c:pt>
              </c:strCache>
            </c:strRef>
          </c:tx>
          <c:spPr>
            <a:solidFill>
              <a:schemeClr val="accent1"/>
            </a:solidFill>
            <a:ln>
              <a:noFill/>
            </a:ln>
            <a:effectLst/>
          </c:spPr>
          <c:invertIfNegative val="0"/>
          <c:cat>
            <c:numRef>
              <c:f>Sheet1!$C$421:$E$421</c:f>
              <c:numCache>
                <c:formatCode>General</c:formatCode>
                <c:ptCount val="3"/>
                <c:pt idx="0">
                  <c:v>2017</c:v>
                </c:pt>
                <c:pt idx="1">
                  <c:v>2018</c:v>
                </c:pt>
                <c:pt idx="2">
                  <c:v>2019</c:v>
                </c:pt>
              </c:numCache>
            </c:numRef>
          </c:cat>
          <c:val>
            <c:numRef>
              <c:f>Sheet1!$C$422:$E$422</c:f>
              <c:numCache>
                <c:formatCode>_-* #,##0_-;\-* #,##0_-;_-* "-"??_-;_-@_-</c:formatCode>
                <c:ptCount val="3"/>
                <c:pt idx="0">
                  <c:v>3120</c:v>
                </c:pt>
                <c:pt idx="1">
                  <c:v>3745</c:v>
                </c:pt>
                <c:pt idx="2">
                  <c:v>4525</c:v>
                </c:pt>
              </c:numCache>
            </c:numRef>
          </c:val>
          <c:extLst>
            <c:ext xmlns:c16="http://schemas.microsoft.com/office/drawing/2014/chart" uri="{C3380CC4-5D6E-409C-BE32-E72D297353CC}">
              <c16:uniqueId val="{00000000-D6AB-4512-A16D-5F2688E2E48F}"/>
            </c:ext>
          </c:extLst>
        </c:ser>
        <c:ser>
          <c:idx val="1"/>
          <c:order val="1"/>
          <c:tx>
            <c:strRef>
              <c:f>Sheet1!$B$423</c:f>
              <c:strCache>
                <c:ptCount val="1"/>
                <c:pt idx="0">
                  <c:v>Other urban centres</c:v>
                </c:pt>
              </c:strCache>
            </c:strRef>
          </c:tx>
          <c:spPr>
            <a:solidFill>
              <a:schemeClr val="accent2"/>
            </a:solidFill>
            <a:ln>
              <a:noFill/>
            </a:ln>
            <a:effectLst/>
          </c:spPr>
          <c:invertIfNegative val="0"/>
          <c:cat>
            <c:numRef>
              <c:f>Sheet1!$C$421:$E$421</c:f>
              <c:numCache>
                <c:formatCode>General</c:formatCode>
                <c:ptCount val="3"/>
                <c:pt idx="0">
                  <c:v>2017</c:v>
                </c:pt>
                <c:pt idx="1">
                  <c:v>2018</c:v>
                </c:pt>
                <c:pt idx="2">
                  <c:v>2019</c:v>
                </c:pt>
              </c:numCache>
            </c:numRef>
          </c:cat>
          <c:val>
            <c:numRef>
              <c:f>Sheet1!$C$423:$E$423</c:f>
              <c:numCache>
                <c:formatCode>_-* #,##0_-;\-* #,##0_-;_-* "-"??_-;_-@_-</c:formatCode>
                <c:ptCount val="3"/>
                <c:pt idx="0">
                  <c:v>165</c:v>
                </c:pt>
                <c:pt idx="1">
                  <c:v>205</c:v>
                </c:pt>
                <c:pt idx="2">
                  <c:v>400</c:v>
                </c:pt>
              </c:numCache>
            </c:numRef>
          </c:val>
          <c:extLst>
            <c:ext xmlns:c16="http://schemas.microsoft.com/office/drawing/2014/chart" uri="{C3380CC4-5D6E-409C-BE32-E72D297353CC}">
              <c16:uniqueId val="{00000001-D6AB-4512-A16D-5F2688E2E48F}"/>
            </c:ext>
          </c:extLst>
        </c:ser>
        <c:ser>
          <c:idx val="2"/>
          <c:order val="2"/>
          <c:tx>
            <c:strRef>
              <c:f>Sheet1!$B$424</c:f>
              <c:strCache>
                <c:ptCount val="1"/>
                <c:pt idx="0">
                  <c:v>Rest of New Brunswick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Sheet1!$C$421:$E$421</c:f>
              <c:numCache>
                <c:formatCode>General</c:formatCode>
                <c:ptCount val="3"/>
                <c:pt idx="0">
                  <c:v>2017</c:v>
                </c:pt>
                <c:pt idx="1">
                  <c:v>2018</c:v>
                </c:pt>
                <c:pt idx="2">
                  <c:v>2019</c:v>
                </c:pt>
              </c:numCache>
            </c:numRef>
          </c:cat>
          <c:val>
            <c:numRef>
              <c:f>Sheet1!$C$424:$E$424</c:f>
              <c:numCache>
                <c:formatCode>_-* #,##0_-;\-* #,##0_-;_-* "-"??_-;_-@_-</c:formatCode>
                <c:ptCount val="3"/>
                <c:pt idx="0">
                  <c:v>360</c:v>
                </c:pt>
                <c:pt idx="1">
                  <c:v>660</c:v>
                </c:pt>
                <c:pt idx="2">
                  <c:v>1075</c:v>
                </c:pt>
              </c:numCache>
            </c:numRef>
          </c:val>
          <c:extLst>
            <c:ext xmlns:c16="http://schemas.microsoft.com/office/drawing/2014/chart" uri="{C3380CC4-5D6E-409C-BE32-E72D297353CC}">
              <c16:uniqueId val="{00000002-D6AB-4512-A16D-5F2688E2E48F}"/>
            </c:ext>
          </c:extLst>
        </c:ser>
        <c:dLbls>
          <c:showLegendKey val="0"/>
          <c:showVal val="0"/>
          <c:showCatName val="0"/>
          <c:showSerName val="0"/>
          <c:showPercent val="0"/>
          <c:showBubbleSize val="0"/>
        </c:dLbls>
        <c:gapWidth val="75"/>
        <c:overlap val="100"/>
        <c:axId val="673768008"/>
        <c:axId val="673763848"/>
      </c:barChart>
      <c:catAx>
        <c:axId val="673768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73763848"/>
        <c:crosses val="autoZero"/>
        <c:auto val="1"/>
        <c:lblAlgn val="ctr"/>
        <c:lblOffset val="100"/>
        <c:noMultiLvlLbl val="0"/>
      </c:catAx>
      <c:valAx>
        <c:axId val="673763848"/>
        <c:scaling>
          <c:orientation val="minMax"/>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73768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8516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8038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2266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5861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LINGUAL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0671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LINE-BODYTEXT">
  <p:cSld name="HEADLINE-BODYTEXT">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2"/>
          <p:cNvSpPr txBox="1">
            <a:spLocks noGrp="1"/>
          </p:cNvSpPr>
          <p:nvPr>
            <p:ph type="body" idx="1"/>
          </p:nvPr>
        </p:nvSpPr>
        <p:spPr>
          <a:xfrm>
            <a:off x="1584325" y="1126671"/>
            <a:ext cx="3330576" cy="31024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2000"/>
              <a:buNone/>
              <a:defRPr sz="2000" b="1">
                <a:solidFill>
                  <a:schemeClr val="lt1"/>
                </a:solidFill>
                <a:highlight>
                  <a:srgbClr val="E43D30"/>
                </a:highlight>
              </a:defRPr>
            </a:lvl1pPr>
            <a:lvl2pPr marL="914400" lvl="1" indent="-228600" algn="l">
              <a:lnSpc>
                <a:spcPct val="90000"/>
              </a:lnSpc>
              <a:spcBef>
                <a:spcPts val="500"/>
              </a:spcBef>
              <a:spcAft>
                <a:spcPts val="0"/>
              </a:spcAft>
              <a:buClr>
                <a:srgbClr val="E43D30"/>
              </a:buClr>
              <a:buSzPts val="2400"/>
              <a:buNone/>
              <a:defRPr/>
            </a:lvl2pPr>
            <a:lvl3pPr marL="1371600" lvl="2" indent="-228600" algn="l">
              <a:lnSpc>
                <a:spcPct val="90000"/>
              </a:lnSpc>
              <a:spcBef>
                <a:spcPts val="500"/>
              </a:spcBef>
              <a:spcAft>
                <a:spcPts val="0"/>
              </a:spcAft>
              <a:buClr>
                <a:srgbClr val="E43D30"/>
              </a:buClr>
              <a:buSzPts val="2000"/>
              <a:buNone/>
              <a:defRPr/>
            </a:lvl3pPr>
            <a:lvl4pPr marL="1828800" lvl="3" indent="-228600" algn="l">
              <a:lnSpc>
                <a:spcPct val="90000"/>
              </a:lnSpc>
              <a:spcBef>
                <a:spcPts val="500"/>
              </a:spcBef>
              <a:spcAft>
                <a:spcPts val="0"/>
              </a:spcAft>
              <a:buClr>
                <a:srgbClr val="E43D30"/>
              </a:buClr>
              <a:buSzPts val="1800"/>
              <a:buNone/>
              <a:defRPr/>
            </a:lvl4pPr>
            <a:lvl5pPr marL="2286000" lvl="4" indent="-228600" algn="l">
              <a:lnSpc>
                <a:spcPct val="90000"/>
              </a:lnSpc>
              <a:spcBef>
                <a:spcPts val="500"/>
              </a:spcBef>
              <a:spcAft>
                <a:spcPts val="0"/>
              </a:spcAft>
              <a:buClr>
                <a:srgbClr val="E43D3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12"/>
          <p:cNvSpPr txBox="1">
            <a:spLocks noGrp="1"/>
          </p:cNvSpPr>
          <p:nvPr>
            <p:ph type="body" idx="2"/>
          </p:nvPr>
        </p:nvSpPr>
        <p:spPr>
          <a:xfrm>
            <a:off x="1584325" y="1714953"/>
            <a:ext cx="8882289" cy="119153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rgbClr val="E43D30"/>
              </a:buClr>
              <a:buSzPts val="4200"/>
              <a:buNone/>
              <a:defRPr sz="4200" b="1" i="0">
                <a:latin typeface="Inter"/>
                <a:ea typeface="Inter"/>
                <a:cs typeface="Inter"/>
                <a:sym typeface="Inter"/>
              </a:defRPr>
            </a:lvl1pPr>
            <a:lvl2pPr marL="914400" lvl="1" indent="-228600" algn="l">
              <a:lnSpc>
                <a:spcPct val="90000"/>
              </a:lnSpc>
              <a:spcBef>
                <a:spcPts val="500"/>
              </a:spcBef>
              <a:spcAft>
                <a:spcPts val="0"/>
              </a:spcAft>
              <a:buClr>
                <a:srgbClr val="E43D30"/>
              </a:buClr>
              <a:buSzPts val="24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12"/>
          <p:cNvSpPr txBox="1">
            <a:spLocks noGrp="1"/>
          </p:cNvSpPr>
          <p:nvPr>
            <p:ph type="body" idx="3"/>
          </p:nvPr>
        </p:nvSpPr>
        <p:spPr>
          <a:xfrm>
            <a:off x="1584325" y="3608388"/>
            <a:ext cx="8882063" cy="2416175"/>
          </a:xfrm>
          <a:prstGeom prst="rect">
            <a:avLst/>
          </a:prstGeom>
          <a:noFill/>
          <a:ln>
            <a:noFill/>
          </a:ln>
        </p:spPr>
        <p:txBody>
          <a:bodyPr spcFirstLastPara="1" wrap="square" lIns="91425" tIns="45700" rIns="91425" bIns="45700" anchor="t" anchorCtr="0">
            <a:normAutofit/>
          </a:bodyPr>
          <a:lstStyle>
            <a:lvl1pPr marL="457200" marR="0" lvl="0" indent="-228600" algn="l">
              <a:lnSpc>
                <a:spcPct val="150000"/>
              </a:lnSpc>
              <a:spcBef>
                <a:spcPts val="1000"/>
              </a:spcBef>
              <a:spcAft>
                <a:spcPts val="0"/>
              </a:spcAft>
              <a:buClr>
                <a:srgbClr val="E43D30"/>
              </a:buClr>
              <a:buSzPts val="1800"/>
              <a:buFont typeface="Arial"/>
              <a:buNone/>
              <a:defRPr sz="1800" b="0" i="0">
                <a:latin typeface="Inter"/>
                <a:ea typeface="Inter"/>
                <a:cs typeface="Inter"/>
                <a:sym typeface="Inter"/>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ARAGRAPH-IMAGE-1">
  <p:cSld name="PARAGRAPH-IMAGE-1">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13"/>
          <p:cNvSpPr>
            <a:spLocks noGrp="1"/>
          </p:cNvSpPr>
          <p:nvPr>
            <p:ph type="pic" idx="2"/>
          </p:nvPr>
        </p:nvSpPr>
        <p:spPr>
          <a:xfrm>
            <a:off x="954157" y="0"/>
            <a:ext cx="5610156" cy="6858000"/>
          </a:xfrm>
          <a:prstGeom prst="rect">
            <a:avLst/>
          </a:prstGeom>
          <a:noFill/>
          <a:ln>
            <a:noFill/>
          </a:ln>
        </p:spPr>
        <p:txBody>
          <a:bodyPr spcFirstLastPara="1" wrap="square" lIns="91425" tIns="45700" rIns="91425" bIns="45700" anchor="t" anchorCtr="0">
            <a:normAutofit/>
          </a:bodyPr>
          <a:lstStyle>
            <a:lvl1pPr marR="0" lvl="0" algn="l" rtl="0">
              <a:lnSpc>
                <a:spcPct val="150000"/>
              </a:lnSpc>
              <a:spcBef>
                <a:spcPts val="1000"/>
              </a:spcBef>
              <a:spcAft>
                <a:spcPts val="0"/>
              </a:spcAft>
              <a:buClr>
                <a:srgbClr val="E43D30"/>
              </a:buClr>
              <a:buSzPts val="1800"/>
              <a:buFont typeface="Arial"/>
              <a:buNone/>
              <a:defRPr sz="1800" b="0" i="0" u="none" strike="noStrike" cap="none">
                <a:solidFill>
                  <a:srgbClr val="E43D30"/>
                </a:solidFill>
                <a:latin typeface="Inter"/>
                <a:ea typeface="Inter"/>
                <a:cs typeface="Inter"/>
                <a:sym typeface="Inter"/>
              </a:defRPr>
            </a:lvl1pPr>
            <a:lvl2pPr marR="0" lvl="1" algn="l" rtl="0">
              <a:lnSpc>
                <a:spcPct val="90000"/>
              </a:lnSpc>
              <a:spcBef>
                <a:spcPts val="500"/>
              </a:spcBef>
              <a:spcAft>
                <a:spcPts val="0"/>
              </a:spcAft>
              <a:buClr>
                <a:srgbClr val="E43D30"/>
              </a:buClr>
              <a:buSzPts val="2400"/>
              <a:buFont typeface="Arial"/>
              <a:buNone/>
              <a:defRPr sz="2400" b="0" i="0" u="none" strike="noStrike" cap="none">
                <a:solidFill>
                  <a:srgbClr val="E43D30"/>
                </a:solidFill>
                <a:latin typeface="Calibri"/>
                <a:ea typeface="Calibri"/>
                <a:cs typeface="Calibri"/>
                <a:sym typeface="Calibri"/>
              </a:defRPr>
            </a:lvl2pPr>
            <a:lvl3pPr marR="0" lvl="2" algn="l" rtl="0">
              <a:lnSpc>
                <a:spcPct val="90000"/>
              </a:lnSpc>
              <a:spcBef>
                <a:spcPts val="500"/>
              </a:spcBef>
              <a:spcAft>
                <a:spcPts val="0"/>
              </a:spcAft>
              <a:buClr>
                <a:srgbClr val="E43D30"/>
              </a:buClr>
              <a:buSzPts val="2000"/>
              <a:buFont typeface="Arial"/>
              <a:buNone/>
              <a:defRPr sz="2000" b="0" i="0" u="none" strike="noStrike" cap="none">
                <a:solidFill>
                  <a:srgbClr val="E43D30"/>
                </a:solidFill>
                <a:latin typeface="Calibri"/>
                <a:ea typeface="Calibri"/>
                <a:cs typeface="Calibri"/>
                <a:sym typeface="Calibri"/>
              </a:defRPr>
            </a:lvl3pPr>
            <a:lvl4pPr marR="0" lvl="3"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4pPr>
            <a:lvl5pPr marR="0" lvl="4"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13"/>
          <p:cNvSpPr txBox="1">
            <a:spLocks noGrp="1"/>
          </p:cNvSpPr>
          <p:nvPr>
            <p:ph type="body" idx="1"/>
          </p:nvPr>
        </p:nvSpPr>
        <p:spPr>
          <a:xfrm>
            <a:off x="7081284" y="658813"/>
            <a:ext cx="4657060" cy="11906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E43D30"/>
              </a:buClr>
              <a:buSzPts val="3200"/>
              <a:buNone/>
              <a:defRPr sz="32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3"/>
          <p:cNvSpPr txBox="1">
            <a:spLocks noGrp="1"/>
          </p:cNvSpPr>
          <p:nvPr>
            <p:ph type="body" idx="3"/>
          </p:nvPr>
        </p:nvSpPr>
        <p:spPr>
          <a:xfrm>
            <a:off x="7081838" y="2192338"/>
            <a:ext cx="4656137" cy="3962400"/>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E43D30"/>
              </a:buClr>
              <a:buSzPts val="1800"/>
              <a:buNone/>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13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RAGRAPH-IMAGE-3" userDrawn="1">
  <p:cSld name="PARAGRAPH-IMAGE-3">
    <p:bg>
      <p:bgRef idx="1001">
        <a:schemeClr val="bg1"/>
      </p:bgRef>
    </p:bg>
    <p:spTree>
      <p:nvGrpSpPr>
        <p:cNvPr id="1" name="Shape 22"/>
        <p:cNvGrpSpPr/>
        <p:nvPr/>
      </p:nvGrpSpPr>
      <p:grpSpPr>
        <a:xfrm>
          <a:off x="0" y="0"/>
          <a:ext cx="0" cy="0"/>
          <a:chOff x="0" y="0"/>
          <a:chExt cx="0" cy="0"/>
        </a:xfrm>
      </p:grpSpPr>
      <p:pic>
        <p:nvPicPr>
          <p:cNvPr id="3" name="Picture 2" descr="Shape, arrow&#10;&#10;Description automatically generated">
            <a:extLst>
              <a:ext uri="{FF2B5EF4-FFF2-40B4-BE49-F238E27FC236}">
                <a16:creationId xmlns:a16="http://schemas.microsoft.com/office/drawing/2014/main" id="{5C89CC62-AB16-1943-A118-F9EFDB80FEB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4" name="Google Shape;24;p14"/>
          <p:cNvSpPr txBox="1">
            <a:spLocks noGrp="1"/>
          </p:cNvSpPr>
          <p:nvPr>
            <p:ph type="body" idx="1"/>
          </p:nvPr>
        </p:nvSpPr>
        <p:spPr>
          <a:xfrm>
            <a:off x="1384935" y="670561"/>
            <a:ext cx="5229225" cy="5510106"/>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1000"/>
              </a:spcBef>
              <a:spcAft>
                <a:spcPts val="0"/>
              </a:spcAft>
              <a:buClr>
                <a:srgbClr val="E43D30"/>
              </a:buClr>
              <a:buSzPts val="2400"/>
              <a:buNone/>
              <a:defRPr sz="24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 name="Picture Placeholder 3">
            <a:extLst>
              <a:ext uri="{FF2B5EF4-FFF2-40B4-BE49-F238E27FC236}">
                <a16:creationId xmlns:a16="http://schemas.microsoft.com/office/drawing/2014/main" id="{EE15996B-8CD4-804E-941C-93E76F1A23F7}"/>
              </a:ext>
            </a:extLst>
          </p:cNvPr>
          <p:cNvSpPr>
            <a:spLocks noGrp="1"/>
          </p:cNvSpPr>
          <p:nvPr>
            <p:ph type="pic" sz="quarter" idx="10"/>
          </p:nvPr>
        </p:nvSpPr>
        <p:spPr>
          <a:xfrm>
            <a:off x="7399068" y="523208"/>
            <a:ext cx="4801790" cy="4572458"/>
          </a:xfrm>
          <a:custGeom>
            <a:avLst/>
            <a:gdLst>
              <a:gd name="connsiteX0" fmla="*/ 0 w 4840287"/>
              <a:gd name="connsiteY0" fmla="*/ 2394744 h 4789488"/>
              <a:gd name="connsiteX1" fmla="*/ 1197372 w 4840287"/>
              <a:gd name="connsiteY1" fmla="*/ 1 h 4789488"/>
              <a:gd name="connsiteX2" fmla="*/ 3642915 w 4840287"/>
              <a:gd name="connsiteY2" fmla="*/ 1 h 4789488"/>
              <a:gd name="connsiteX3" fmla="*/ 4840287 w 4840287"/>
              <a:gd name="connsiteY3" fmla="*/ 2394744 h 4789488"/>
              <a:gd name="connsiteX4" fmla="*/ 3642915 w 4840287"/>
              <a:gd name="connsiteY4" fmla="*/ 4789487 h 4789488"/>
              <a:gd name="connsiteX5" fmla="*/ 1197372 w 4840287"/>
              <a:gd name="connsiteY5" fmla="*/ 4789487 h 4789488"/>
              <a:gd name="connsiteX6" fmla="*/ 0 w 4840287"/>
              <a:gd name="connsiteY6" fmla="*/ 2394744 h 4789488"/>
              <a:gd name="connsiteX0" fmla="*/ 0 w 4840287"/>
              <a:gd name="connsiteY0" fmla="*/ 2394743 h 4789486"/>
              <a:gd name="connsiteX1" fmla="*/ 66404 w 4840287"/>
              <a:gd name="connsiteY1" fmla="*/ 360947 h 4789486"/>
              <a:gd name="connsiteX2" fmla="*/ 3642915 w 4840287"/>
              <a:gd name="connsiteY2" fmla="*/ 0 h 4789486"/>
              <a:gd name="connsiteX3" fmla="*/ 4840287 w 4840287"/>
              <a:gd name="connsiteY3" fmla="*/ 2394743 h 4789486"/>
              <a:gd name="connsiteX4" fmla="*/ 3642915 w 4840287"/>
              <a:gd name="connsiteY4" fmla="*/ 4789486 h 4789486"/>
              <a:gd name="connsiteX5" fmla="*/ 1197372 w 4840287"/>
              <a:gd name="connsiteY5" fmla="*/ 4789486 h 4789486"/>
              <a:gd name="connsiteX6" fmla="*/ 0 w 4840287"/>
              <a:gd name="connsiteY6" fmla="*/ 2394743 h 4789486"/>
              <a:gd name="connsiteX0" fmla="*/ 0 w 4840287"/>
              <a:gd name="connsiteY0" fmla="*/ 2382711 h 4777454"/>
              <a:gd name="connsiteX1" fmla="*/ 66404 w 4840287"/>
              <a:gd name="connsiteY1" fmla="*/ 348915 h 4777454"/>
              <a:gd name="connsiteX2" fmla="*/ 4822009 w 4840287"/>
              <a:gd name="connsiteY2" fmla="*/ 0 h 4777454"/>
              <a:gd name="connsiteX3" fmla="*/ 4840287 w 4840287"/>
              <a:gd name="connsiteY3" fmla="*/ 2382711 h 4777454"/>
              <a:gd name="connsiteX4" fmla="*/ 3642915 w 4840287"/>
              <a:gd name="connsiteY4" fmla="*/ 4777454 h 4777454"/>
              <a:gd name="connsiteX5" fmla="*/ 1197372 w 4840287"/>
              <a:gd name="connsiteY5" fmla="*/ 4777454 h 4777454"/>
              <a:gd name="connsiteX6" fmla="*/ 0 w 4840287"/>
              <a:gd name="connsiteY6" fmla="*/ 2382711 h 4777454"/>
              <a:gd name="connsiteX0" fmla="*/ 162196 w 4773883"/>
              <a:gd name="connsiteY0" fmla="*/ 2767722 h 4777454"/>
              <a:gd name="connsiteX1" fmla="*/ 0 w 4773883"/>
              <a:gd name="connsiteY1" fmla="*/ 348915 h 4777454"/>
              <a:gd name="connsiteX2" fmla="*/ 4755605 w 4773883"/>
              <a:gd name="connsiteY2" fmla="*/ 0 h 4777454"/>
              <a:gd name="connsiteX3" fmla="*/ 4773883 w 4773883"/>
              <a:gd name="connsiteY3" fmla="*/ 2382711 h 4777454"/>
              <a:gd name="connsiteX4" fmla="*/ 3576511 w 4773883"/>
              <a:gd name="connsiteY4" fmla="*/ 4777454 h 4777454"/>
              <a:gd name="connsiteX5" fmla="*/ 1130968 w 4773883"/>
              <a:gd name="connsiteY5" fmla="*/ 4777454 h 4777454"/>
              <a:gd name="connsiteX6" fmla="*/ 162196 w 4773883"/>
              <a:gd name="connsiteY6" fmla="*/ 2767722 h 4777454"/>
              <a:gd name="connsiteX0" fmla="*/ 162196 w 4773883"/>
              <a:gd name="connsiteY0" fmla="*/ 2767722 h 4777454"/>
              <a:gd name="connsiteX1" fmla="*/ 0 w 4773883"/>
              <a:gd name="connsiteY1" fmla="*/ 348915 h 4777454"/>
              <a:gd name="connsiteX2" fmla="*/ 4755605 w 4773883"/>
              <a:gd name="connsiteY2" fmla="*/ 0 h 4777454"/>
              <a:gd name="connsiteX3" fmla="*/ 4773883 w 4773883"/>
              <a:gd name="connsiteY3" fmla="*/ 2382711 h 4777454"/>
              <a:gd name="connsiteX4" fmla="*/ 3576511 w 4773883"/>
              <a:gd name="connsiteY4" fmla="*/ 4777454 h 4777454"/>
              <a:gd name="connsiteX5" fmla="*/ 974558 w 4773883"/>
              <a:gd name="connsiteY5" fmla="*/ 2695991 h 4777454"/>
              <a:gd name="connsiteX6" fmla="*/ 162196 w 4773883"/>
              <a:gd name="connsiteY6" fmla="*/ 2767722 h 4777454"/>
              <a:gd name="connsiteX0" fmla="*/ 162196 w 4773883"/>
              <a:gd name="connsiteY0" fmla="*/ 2767722 h 4380412"/>
              <a:gd name="connsiteX1" fmla="*/ 0 w 4773883"/>
              <a:gd name="connsiteY1" fmla="*/ 348915 h 4380412"/>
              <a:gd name="connsiteX2" fmla="*/ 4755605 w 4773883"/>
              <a:gd name="connsiteY2" fmla="*/ 0 h 4380412"/>
              <a:gd name="connsiteX3" fmla="*/ 4773883 w 4773883"/>
              <a:gd name="connsiteY3" fmla="*/ 2382711 h 4380412"/>
              <a:gd name="connsiteX4" fmla="*/ 857374 w 4773883"/>
              <a:gd name="connsiteY4" fmla="*/ 4380412 h 4380412"/>
              <a:gd name="connsiteX5" fmla="*/ 974558 w 4773883"/>
              <a:gd name="connsiteY5" fmla="*/ 2695991 h 4380412"/>
              <a:gd name="connsiteX6" fmla="*/ 162196 w 4773883"/>
              <a:gd name="connsiteY6" fmla="*/ 2767722 h 4380412"/>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74558 w 4785915"/>
              <a:gd name="connsiteY5" fmla="*/ 2695991 h 4572458"/>
              <a:gd name="connsiteX6" fmla="*/ 162196 w 4785915"/>
              <a:gd name="connsiteY6" fmla="*/ 2767722 h 4572458"/>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876133 w 4785915"/>
              <a:gd name="connsiteY5" fmla="*/ 2794416 h 4572458"/>
              <a:gd name="connsiteX6" fmla="*/ 162196 w 4785915"/>
              <a:gd name="connsiteY6" fmla="*/ 2767722 h 4572458"/>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62196 w 4785915"/>
              <a:gd name="connsiteY6" fmla="*/ 2767722 h 4572458"/>
              <a:gd name="connsiteX0" fmla="*/ 108221 w 4785915"/>
              <a:gd name="connsiteY0" fmla="*/ 283757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08221 w 4785915"/>
              <a:gd name="connsiteY6" fmla="*/ 2837572 h 4572458"/>
              <a:gd name="connsiteX0" fmla="*/ 146321 w 4785915"/>
              <a:gd name="connsiteY0" fmla="*/ 2764547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46321 w 4785915"/>
              <a:gd name="connsiteY6" fmla="*/ 2764547 h 4572458"/>
              <a:gd name="connsiteX0" fmla="*/ 165371 w 4804965"/>
              <a:gd name="connsiteY0" fmla="*/ 2764547 h 4572458"/>
              <a:gd name="connsiteX1" fmla="*/ 0 w 4804965"/>
              <a:gd name="connsiteY1" fmla="*/ 352090 h 4572458"/>
              <a:gd name="connsiteX2" fmla="*/ 4774655 w 4804965"/>
              <a:gd name="connsiteY2" fmla="*/ 0 h 4572458"/>
              <a:gd name="connsiteX3" fmla="*/ 4804965 w 4804965"/>
              <a:gd name="connsiteY3" fmla="*/ 4572458 h 4572458"/>
              <a:gd name="connsiteX4" fmla="*/ 876424 w 4804965"/>
              <a:gd name="connsiteY4" fmla="*/ 4380412 h 4572458"/>
              <a:gd name="connsiteX5" fmla="*/ 980908 w 4804965"/>
              <a:gd name="connsiteY5" fmla="*/ 2692816 h 4572458"/>
              <a:gd name="connsiteX6" fmla="*/ 165371 w 4804965"/>
              <a:gd name="connsiteY6" fmla="*/ 2764547 h 4572458"/>
              <a:gd name="connsiteX0" fmla="*/ 165371 w 4804965"/>
              <a:gd name="connsiteY0" fmla="*/ 2758197 h 4566108"/>
              <a:gd name="connsiteX1" fmla="*/ 0 w 4804965"/>
              <a:gd name="connsiteY1" fmla="*/ 345740 h 4566108"/>
              <a:gd name="connsiteX2" fmla="*/ 4793705 w 4804965"/>
              <a:gd name="connsiteY2" fmla="*/ 0 h 4566108"/>
              <a:gd name="connsiteX3" fmla="*/ 4804965 w 4804965"/>
              <a:gd name="connsiteY3" fmla="*/ 4566108 h 4566108"/>
              <a:gd name="connsiteX4" fmla="*/ 876424 w 4804965"/>
              <a:gd name="connsiteY4" fmla="*/ 4374062 h 4566108"/>
              <a:gd name="connsiteX5" fmla="*/ 980908 w 4804965"/>
              <a:gd name="connsiteY5" fmla="*/ 2686466 h 4566108"/>
              <a:gd name="connsiteX6" fmla="*/ 165371 w 4804965"/>
              <a:gd name="connsiteY6" fmla="*/ 2758197 h 4566108"/>
              <a:gd name="connsiteX0" fmla="*/ 165371 w 4793783"/>
              <a:gd name="connsiteY0" fmla="*/ 2758197 h 4604208"/>
              <a:gd name="connsiteX1" fmla="*/ 0 w 4793783"/>
              <a:gd name="connsiteY1" fmla="*/ 345740 h 4604208"/>
              <a:gd name="connsiteX2" fmla="*/ 4793705 w 4793783"/>
              <a:gd name="connsiteY2" fmla="*/ 0 h 4604208"/>
              <a:gd name="connsiteX3" fmla="*/ 4668440 w 4793783"/>
              <a:gd name="connsiteY3" fmla="*/ 4604208 h 4604208"/>
              <a:gd name="connsiteX4" fmla="*/ 876424 w 4793783"/>
              <a:gd name="connsiteY4" fmla="*/ 4374062 h 4604208"/>
              <a:gd name="connsiteX5" fmla="*/ 980908 w 4793783"/>
              <a:gd name="connsiteY5" fmla="*/ 2686466 h 4604208"/>
              <a:gd name="connsiteX6" fmla="*/ 165371 w 4793783"/>
              <a:gd name="connsiteY6" fmla="*/ 2758197 h 460420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76424 w 4801790"/>
              <a:gd name="connsiteY4" fmla="*/ 4374062 h 4572458"/>
              <a:gd name="connsiteX5" fmla="*/ 980908 w 4801790"/>
              <a:gd name="connsiteY5" fmla="*/ 2686466 h 4572458"/>
              <a:gd name="connsiteX6" fmla="*/ 165371 w 4801790"/>
              <a:gd name="connsiteY6" fmla="*/ 2758197 h 457245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16099 w 4801790"/>
              <a:gd name="connsiteY4" fmla="*/ 4437562 h 4572458"/>
              <a:gd name="connsiteX5" fmla="*/ 980908 w 4801790"/>
              <a:gd name="connsiteY5" fmla="*/ 2686466 h 4572458"/>
              <a:gd name="connsiteX6" fmla="*/ 165371 w 4801790"/>
              <a:gd name="connsiteY6" fmla="*/ 2758197 h 457245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89124 w 4801790"/>
              <a:gd name="connsiteY4" fmla="*/ 4374062 h 4572458"/>
              <a:gd name="connsiteX5" fmla="*/ 980908 w 4801790"/>
              <a:gd name="connsiteY5" fmla="*/ 2686466 h 4572458"/>
              <a:gd name="connsiteX6" fmla="*/ 165371 w 4801790"/>
              <a:gd name="connsiteY6" fmla="*/ 2758197 h 457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790" h="4572458">
                <a:moveTo>
                  <a:pt x="165371" y="2758197"/>
                </a:moveTo>
                <a:lnTo>
                  <a:pt x="0" y="345740"/>
                </a:lnTo>
                <a:lnTo>
                  <a:pt x="4793705" y="0"/>
                </a:lnTo>
                <a:cubicBezTo>
                  <a:pt x="4797458" y="1522036"/>
                  <a:pt x="4798037" y="3050422"/>
                  <a:pt x="4801790" y="4572458"/>
                </a:cubicBezTo>
                <a:lnTo>
                  <a:pt x="889124" y="4374062"/>
                </a:lnTo>
                <a:lnTo>
                  <a:pt x="980908" y="2686466"/>
                </a:lnTo>
                <a:lnTo>
                  <a:pt x="165371" y="2758197"/>
                </a:lnTo>
                <a:close/>
              </a:path>
            </a:pathLst>
          </a:custGeom>
          <a:noFill/>
          <a:ln>
            <a:noFill/>
          </a:ln>
        </p:spPr>
        <p:txBody>
          <a:bodyPr/>
          <a:lstStyle/>
          <a:p>
            <a:endParaRPr lang="en-CL"/>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65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userDrawn="1">
  <p:cSld name="TITLE-PARAGRAPH-IMAGE">
    <p:bg>
      <p:bgRef idx="1001">
        <a:schemeClr val="bg1"/>
      </p:bgRef>
    </p:bg>
    <p:spTree>
      <p:nvGrpSpPr>
        <p:cNvPr id="1" name="Shape 29"/>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B70313F-A889-494D-9989-994062DD597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1" name="Google Shape;31;p16"/>
          <p:cNvSpPr txBox="1">
            <a:spLocks noGrp="1"/>
          </p:cNvSpPr>
          <p:nvPr>
            <p:ph type="body" idx="1"/>
          </p:nvPr>
        </p:nvSpPr>
        <p:spPr>
          <a:xfrm>
            <a:off x="1570038" y="954088"/>
            <a:ext cx="4910137" cy="119276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E43D30"/>
              </a:buClr>
              <a:buSzPts val="2800"/>
              <a:buNone/>
              <a:defRPr sz="28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3"/>
          </p:nvPr>
        </p:nvSpPr>
        <p:spPr>
          <a:xfrm>
            <a:off x="1550987" y="2524124"/>
            <a:ext cx="4910137" cy="3379787"/>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E43D30"/>
              </a:buClr>
              <a:buSzPts val="1800"/>
              <a:buNone/>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 name="Picture Placeholder 2">
            <a:extLst>
              <a:ext uri="{FF2B5EF4-FFF2-40B4-BE49-F238E27FC236}">
                <a16:creationId xmlns:a16="http://schemas.microsoft.com/office/drawing/2014/main" id="{E6B3E2F1-A998-0543-A6F2-D2EAD82D12A5}"/>
              </a:ext>
            </a:extLst>
          </p:cNvPr>
          <p:cNvSpPr>
            <a:spLocks noGrp="1"/>
          </p:cNvSpPr>
          <p:nvPr>
            <p:ph type="pic" sz="quarter" idx="10"/>
          </p:nvPr>
        </p:nvSpPr>
        <p:spPr>
          <a:xfrm>
            <a:off x="7587090" y="274779"/>
            <a:ext cx="4608409" cy="6273659"/>
          </a:xfrm>
          <a:custGeom>
            <a:avLst/>
            <a:gdLst>
              <a:gd name="connsiteX0" fmla="*/ 0 w 4614862"/>
              <a:gd name="connsiteY0" fmla="*/ 3086100 h 6172200"/>
              <a:gd name="connsiteX1" fmla="*/ 440680 w 4614862"/>
              <a:gd name="connsiteY1" fmla="*/ 1178789 h 6172200"/>
              <a:gd name="connsiteX2" fmla="*/ 1594396 w 4614862"/>
              <a:gd name="connsiteY2" fmla="*/ 7 h 6172200"/>
              <a:gd name="connsiteX3" fmla="*/ 3020466 w 4614862"/>
              <a:gd name="connsiteY3" fmla="*/ 7 h 6172200"/>
              <a:gd name="connsiteX4" fmla="*/ 4174182 w 4614862"/>
              <a:gd name="connsiteY4" fmla="*/ 1178789 h 6172200"/>
              <a:gd name="connsiteX5" fmla="*/ 4614862 w 4614862"/>
              <a:gd name="connsiteY5" fmla="*/ 3086100 h 6172200"/>
              <a:gd name="connsiteX6" fmla="*/ 4174182 w 4614862"/>
              <a:gd name="connsiteY6" fmla="*/ 4993411 h 6172200"/>
              <a:gd name="connsiteX7" fmla="*/ 3020466 w 4614862"/>
              <a:gd name="connsiteY7" fmla="*/ 6172193 h 6172200"/>
              <a:gd name="connsiteX8" fmla="*/ 1594396 w 4614862"/>
              <a:gd name="connsiteY8" fmla="*/ 6172193 h 6172200"/>
              <a:gd name="connsiteX9" fmla="*/ 440680 w 4614862"/>
              <a:gd name="connsiteY9" fmla="*/ 4993411 h 6172200"/>
              <a:gd name="connsiteX10" fmla="*/ 0 w 4614862"/>
              <a:gd name="connsiteY10" fmla="*/ 3086100 h 6172200"/>
              <a:gd name="connsiteX0" fmla="*/ 0 w 4210260"/>
              <a:gd name="connsiteY0" fmla="*/ 3053725 h 6172186"/>
              <a:gd name="connsiteX1" fmla="*/ 36078 w 4210260"/>
              <a:gd name="connsiteY1" fmla="*/ 1178782 h 6172186"/>
              <a:gd name="connsiteX2" fmla="*/ 1189794 w 4210260"/>
              <a:gd name="connsiteY2" fmla="*/ 0 h 6172186"/>
              <a:gd name="connsiteX3" fmla="*/ 2615864 w 4210260"/>
              <a:gd name="connsiteY3" fmla="*/ 0 h 6172186"/>
              <a:gd name="connsiteX4" fmla="*/ 3769580 w 4210260"/>
              <a:gd name="connsiteY4" fmla="*/ 1178782 h 6172186"/>
              <a:gd name="connsiteX5" fmla="*/ 4210260 w 4210260"/>
              <a:gd name="connsiteY5" fmla="*/ 3086093 h 6172186"/>
              <a:gd name="connsiteX6" fmla="*/ 3769580 w 4210260"/>
              <a:gd name="connsiteY6" fmla="*/ 4993404 h 6172186"/>
              <a:gd name="connsiteX7" fmla="*/ 2615864 w 4210260"/>
              <a:gd name="connsiteY7" fmla="*/ 6172186 h 6172186"/>
              <a:gd name="connsiteX8" fmla="*/ 1189794 w 4210260"/>
              <a:gd name="connsiteY8" fmla="*/ 6172186 h 6172186"/>
              <a:gd name="connsiteX9" fmla="*/ 36078 w 4210260"/>
              <a:gd name="connsiteY9" fmla="*/ 4993404 h 6172186"/>
              <a:gd name="connsiteX10" fmla="*/ 0 w 4210260"/>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1558318 w 4578784"/>
              <a:gd name="connsiteY8" fmla="*/ 6172186 h 6172186"/>
              <a:gd name="connsiteX9" fmla="*/ 404602 w 4578784"/>
              <a:gd name="connsiteY9" fmla="*/ 4993404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1558318 w 4578784"/>
              <a:gd name="connsiteY8" fmla="*/ 6172186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097644 w 4578784"/>
              <a:gd name="connsiteY6" fmla="*/ 5794516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542706 w 4578784"/>
              <a:gd name="connsiteY6" fmla="*/ 6166749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66749"/>
              <a:gd name="connsiteX1" fmla="*/ 0 w 4578784"/>
              <a:gd name="connsiteY1" fmla="*/ 895560 h 6166749"/>
              <a:gd name="connsiteX2" fmla="*/ 1558318 w 4578784"/>
              <a:gd name="connsiteY2" fmla="*/ 0 h 6166749"/>
              <a:gd name="connsiteX3" fmla="*/ 2984388 w 4578784"/>
              <a:gd name="connsiteY3" fmla="*/ 0 h 6166749"/>
              <a:gd name="connsiteX4" fmla="*/ 4138104 w 4578784"/>
              <a:gd name="connsiteY4" fmla="*/ 1178782 h 6166749"/>
              <a:gd name="connsiteX5" fmla="*/ 4578784 w 4578784"/>
              <a:gd name="connsiteY5" fmla="*/ 3086093 h 6166749"/>
              <a:gd name="connsiteX6" fmla="*/ 4542706 w 4578784"/>
              <a:gd name="connsiteY6" fmla="*/ 6166749 h 6166749"/>
              <a:gd name="connsiteX7" fmla="*/ 2998700 w 4578784"/>
              <a:gd name="connsiteY7" fmla="*/ 3307605 h 6166749"/>
              <a:gd name="connsiteX8" fmla="*/ 3002145 w 4578784"/>
              <a:gd name="connsiteY8" fmla="*/ 2670990 h 6166749"/>
              <a:gd name="connsiteX9" fmla="*/ 368524 w 4578784"/>
              <a:gd name="connsiteY9" fmla="*/ 3053725 h 6166749"/>
              <a:gd name="connsiteX0" fmla="*/ 368524 w 4578784"/>
              <a:gd name="connsiteY0" fmla="*/ 3053725 h 3307605"/>
              <a:gd name="connsiteX1" fmla="*/ 0 w 4578784"/>
              <a:gd name="connsiteY1" fmla="*/ 895560 h 3307605"/>
              <a:gd name="connsiteX2" fmla="*/ 1558318 w 4578784"/>
              <a:gd name="connsiteY2" fmla="*/ 0 h 3307605"/>
              <a:gd name="connsiteX3" fmla="*/ 2984388 w 4578784"/>
              <a:gd name="connsiteY3" fmla="*/ 0 h 3307605"/>
              <a:gd name="connsiteX4" fmla="*/ 4138104 w 4578784"/>
              <a:gd name="connsiteY4" fmla="*/ 1178782 h 3307605"/>
              <a:gd name="connsiteX5" fmla="*/ 4578784 w 4578784"/>
              <a:gd name="connsiteY5" fmla="*/ 3086093 h 3307605"/>
              <a:gd name="connsiteX6" fmla="*/ 1695003 w 4578784"/>
              <a:gd name="connsiteY6" fmla="*/ 3136166 h 3307605"/>
              <a:gd name="connsiteX7" fmla="*/ 2998700 w 4578784"/>
              <a:gd name="connsiteY7" fmla="*/ 3307605 h 3307605"/>
              <a:gd name="connsiteX8" fmla="*/ 3002145 w 4578784"/>
              <a:gd name="connsiteY8" fmla="*/ 2670990 h 3307605"/>
              <a:gd name="connsiteX9" fmla="*/ 368524 w 4578784"/>
              <a:gd name="connsiteY9" fmla="*/ 3053725 h 3307605"/>
              <a:gd name="connsiteX0" fmla="*/ 368524 w 4330590"/>
              <a:gd name="connsiteY0" fmla="*/ 3053725 h 6273431"/>
              <a:gd name="connsiteX1" fmla="*/ 0 w 4330590"/>
              <a:gd name="connsiteY1" fmla="*/ 895560 h 6273431"/>
              <a:gd name="connsiteX2" fmla="*/ 1558318 w 4330590"/>
              <a:gd name="connsiteY2" fmla="*/ 0 h 6273431"/>
              <a:gd name="connsiteX3" fmla="*/ 2984388 w 4330590"/>
              <a:gd name="connsiteY3" fmla="*/ 0 h 6273431"/>
              <a:gd name="connsiteX4" fmla="*/ 4138104 w 4330590"/>
              <a:gd name="connsiteY4" fmla="*/ 1178782 h 6273431"/>
              <a:gd name="connsiteX5" fmla="*/ 4330590 w 4330590"/>
              <a:gd name="connsiteY5" fmla="*/ 6273431 h 6273431"/>
              <a:gd name="connsiteX6" fmla="*/ 1695003 w 4330590"/>
              <a:gd name="connsiteY6" fmla="*/ 3136166 h 6273431"/>
              <a:gd name="connsiteX7" fmla="*/ 2998700 w 4330590"/>
              <a:gd name="connsiteY7" fmla="*/ 3307605 h 6273431"/>
              <a:gd name="connsiteX8" fmla="*/ 3002145 w 4330590"/>
              <a:gd name="connsiteY8" fmla="*/ 2670990 h 6273431"/>
              <a:gd name="connsiteX9" fmla="*/ 368524 w 4330590"/>
              <a:gd name="connsiteY9" fmla="*/ 3053725 h 6273431"/>
              <a:gd name="connsiteX0" fmla="*/ 368524 w 4817372"/>
              <a:gd name="connsiteY0" fmla="*/ 3053725 h 6273431"/>
              <a:gd name="connsiteX1" fmla="*/ 0 w 4817372"/>
              <a:gd name="connsiteY1" fmla="*/ 895560 h 6273431"/>
              <a:gd name="connsiteX2" fmla="*/ 1558318 w 4817372"/>
              <a:gd name="connsiteY2" fmla="*/ 0 h 6273431"/>
              <a:gd name="connsiteX3" fmla="*/ 2984388 w 4817372"/>
              <a:gd name="connsiteY3" fmla="*/ 0 h 6273431"/>
              <a:gd name="connsiteX4" fmla="*/ 4817372 w 4817372"/>
              <a:gd name="connsiteY4" fmla="*/ 3843605 h 6273431"/>
              <a:gd name="connsiteX5" fmla="*/ 4330590 w 4817372"/>
              <a:gd name="connsiteY5" fmla="*/ 6273431 h 6273431"/>
              <a:gd name="connsiteX6" fmla="*/ 1695003 w 4817372"/>
              <a:gd name="connsiteY6" fmla="*/ 3136166 h 6273431"/>
              <a:gd name="connsiteX7" fmla="*/ 2998700 w 4817372"/>
              <a:gd name="connsiteY7" fmla="*/ 3307605 h 6273431"/>
              <a:gd name="connsiteX8" fmla="*/ 3002145 w 4817372"/>
              <a:gd name="connsiteY8" fmla="*/ 2670990 h 6273431"/>
              <a:gd name="connsiteX9" fmla="*/ 368524 w 4817372"/>
              <a:gd name="connsiteY9" fmla="*/ 3053725 h 6273431"/>
              <a:gd name="connsiteX0" fmla="*/ 368524 w 4817372"/>
              <a:gd name="connsiteY0" fmla="*/ 3053725 h 6273431"/>
              <a:gd name="connsiteX1" fmla="*/ 0 w 4817372"/>
              <a:gd name="connsiteY1" fmla="*/ 895560 h 6273431"/>
              <a:gd name="connsiteX2" fmla="*/ 1558318 w 4817372"/>
              <a:gd name="connsiteY2" fmla="*/ 0 h 6273431"/>
              <a:gd name="connsiteX3" fmla="*/ 3924914 w 4817372"/>
              <a:gd name="connsiteY3" fmla="*/ 130628 h 6273431"/>
              <a:gd name="connsiteX4" fmla="*/ 4817372 w 4817372"/>
              <a:gd name="connsiteY4" fmla="*/ 3843605 h 6273431"/>
              <a:gd name="connsiteX5" fmla="*/ 4330590 w 4817372"/>
              <a:gd name="connsiteY5" fmla="*/ 6273431 h 6273431"/>
              <a:gd name="connsiteX6" fmla="*/ 1695003 w 4817372"/>
              <a:gd name="connsiteY6" fmla="*/ 3136166 h 6273431"/>
              <a:gd name="connsiteX7" fmla="*/ 2998700 w 4817372"/>
              <a:gd name="connsiteY7" fmla="*/ 3307605 h 6273431"/>
              <a:gd name="connsiteX8" fmla="*/ 3002145 w 4817372"/>
              <a:gd name="connsiteY8" fmla="*/ 2670990 h 6273431"/>
              <a:gd name="connsiteX9" fmla="*/ 368524 w 4817372"/>
              <a:gd name="connsiteY9" fmla="*/ 3053725 h 6273431"/>
              <a:gd name="connsiteX0" fmla="*/ 368524 w 4817372"/>
              <a:gd name="connsiteY0" fmla="*/ 3053725 h 5672539"/>
              <a:gd name="connsiteX1" fmla="*/ 0 w 4817372"/>
              <a:gd name="connsiteY1" fmla="*/ 895560 h 5672539"/>
              <a:gd name="connsiteX2" fmla="*/ 1558318 w 4817372"/>
              <a:gd name="connsiteY2" fmla="*/ 0 h 5672539"/>
              <a:gd name="connsiteX3" fmla="*/ 3924914 w 4817372"/>
              <a:gd name="connsiteY3" fmla="*/ 130628 h 5672539"/>
              <a:gd name="connsiteX4" fmla="*/ 4817372 w 4817372"/>
              <a:gd name="connsiteY4" fmla="*/ 3843605 h 5672539"/>
              <a:gd name="connsiteX5" fmla="*/ 1260818 w 4817372"/>
              <a:gd name="connsiteY5" fmla="*/ 5672539 h 5672539"/>
              <a:gd name="connsiteX6" fmla="*/ 1695003 w 4817372"/>
              <a:gd name="connsiteY6" fmla="*/ 3136166 h 5672539"/>
              <a:gd name="connsiteX7" fmla="*/ 2998700 w 4817372"/>
              <a:gd name="connsiteY7" fmla="*/ 3307605 h 5672539"/>
              <a:gd name="connsiteX8" fmla="*/ 3002145 w 4817372"/>
              <a:gd name="connsiteY8" fmla="*/ 2670990 h 5672539"/>
              <a:gd name="connsiteX9" fmla="*/ 368524 w 4817372"/>
              <a:gd name="connsiteY9" fmla="*/ 3053725 h 5672539"/>
              <a:gd name="connsiteX0" fmla="*/ 368524 w 4569178"/>
              <a:gd name="connsiteY0" fmla="*/ 3053725 h 6234108"/>
              <a:gd name="connsiteX1" fmla="*/ 0 w 4569178"/>
              <a:gd name="connsiteY1" fmla="*/ 895560 h 6234108"/>
              <a:gd name="connsiteX2" fmla="*/ 1558318 w 4569178"/>
              <a:gd name="connsiteY2" fmla="*/ 0 h 6234108"/>
              <a:gd name="connsiteX3" fmla="*/ 3924914 w 4569178"/>
              <a:gd name="connsiteY3" fmla="*/ 130628 h 6234108"/>
              <a:gd name="connsiteX4" fmla="*/ 4569178 w 4569178"/>
              <a:gd name="connsiteY4" fmla="*/ 6234108 h 6234108"/>
              <a:gd name="connsiteX5" fmla="*/ 1260818 w 4569178"/>
              <a:gd name="connsiteY5" fmla="*/ 5672539 h 6234108"/>
              <a:gd name="connsiteX6" fmla="*/ 1695003 w 4569178"/>
              <a:gd name="connsiteY6" fmla="*/ 3136166 h 6234108"/>
              <a:gd name="connsiteX7" fmla="*/ 2998700 w 4569178"/>
              <a:gd name="connsiteY7" fmla="*/ 3307605 h 6234108"/>
              <a:gd name="connsiteX8" fmla="*/ 3002145 w 4569178"/>
              <a:gd name="connsiteY8" fmla="*/ 2670990 h 6234108"/>
              <a:gd name="connsiteX9" fmla="*/ 368524 w 4569178"/>
              <a:gd name="connsiteY9" fmla="*/ 3053725 h 6234108"/>
              <a:gd name="connsiteX0" fmla="*/ 394650 w 4595304"/>
              <a:gd name="connsiteY0" fmla="*/ 3053725 h 6234108"/>
              <a:gd name="connsiteX1" fmla="*/ 0 w 4595304"/>
              <a:gd name="connsiteY1" fmla="*/ 529800 h 6234108"/>
              <a:gd name="connsiteX2" fmla="*/ 1584444 w 4595304"/>
              <a:gd name="connsiteY2" fmla="*/ 0 h 6234108"/>
              <a:gd name="connsiteX3" fmla="*/ 3951040 w 4595304"/>
              <a:gd name="connsiteY3" fmla="*/ 130628 h 6234108"/>
              <a:gd name="connsiteX4" fmla="*/ 4595304 w 4595304"/>
              <a:gd name="connsiteY4" fmla="*/ 6234108 h 6234108"/>
              <a:gd name="connsiteX5" fmla="*/ 1286944 w 4595304"/>
              <a:gd name="connsiteY5" fmla="*/ 5672539 h 6234108"/>
              <a:gd name="connsiteX6" fmla="*/ 1721129 w 4595304"/>
              <a:gd name="connsiteY6" fmla="*/ 3136166 h 6234108"/>
              <a:gd name="connsiteX7" fmla="*/ 3024826 w 4595304"/>
              <a:gd name="connsiteY7" fmla="*/ 3307605 h 6234108"/>
              <a:gd name="connsiteX8" fmla="*/ 3028271 w 4595304"/>
              <a:gd name="connsiteY8" fmla="*/ 2670990 h 6234108"/>
              <a:gd name="connsiteX9" fmla="*/ 394650 w 4595304"/>
              <a:gd name="connsiteY9" fmla="*/ 3053725 h 6234108"/>
              <a:gd name="connsiteX0" fmla="*/ 394650 w 4595304"/>
              <a:gd name="connsiteY0" fmla="*/ 3053725 h 6234108"/>
              <a:gd name="connsiteX1" fmla="*/ 0 w 4595304"/>
              <a:gd name="connsiteY1" fmla="*/ 529800 h 6234108"/>
              <a:gd name="connsiteX2" fmla="*/ 1584444 w 4595304"/>
              <a:gd name="connsiteY2" fmla="*/ 0 h 6234108"/>
              <a:gd name="connsiteX3" fmla="*/ 3846537 w 4595304"/>
              <a:gd name="connsiteY3" fmla="*/ 770708 h 6234108"/>
              <a:gd name="connsiteX4" fmla="*/ 4595304 w 4595304"/>
              <a:gd name="connsiteY4" fmla="*/ 6234108 h 6234108"/>
              <a:gd name="connsiteX5" fmla="*/ 1286944 w 4595304"/>
              <a:gd name="connsiteY5" fmla="*/ 5672539 h 6234108"/>
              <a:gd name="connsiteX6" fmla="*/ 1721129 w 4595304"/>
              <a:gd name="connsiteY6" fmla="*/ 3136166 h 6234108"/>
              <a:gd name="connsiteX7" fmla="*/ 3024826 w 4595304"/>
              <a:gd name="connsiteY7" fmla="*/ 3307605 h 6234108"/>
              <a:gd name="connsiteX8" fmla="*/ 3028271 w 4595304"/>
              <a:gd name="connsiteY8" fmla="*/ 2670990 h 6234108"/>
              <a:gd name="connsiteX9" fmla="*/ 394650 w 4595304"/>
              <a:gd name="connsiteY9" fmla="*/ 3053725 h 6234108"/>
              <a:gd name="connsiteX0" fmla="*/ 394650 w 4595304"/>
              <a:gd name="connsiteY0" fmla="*/ 3105976 h 6286359"/>
              <a:gd name="connsiteX1" fmla="*/ 0 w 4595304"/>
              <a:gd name="connsiteY1" fmla="*/ 582051 h 6286359"/>
              <a:gd name="connsiteX2" fmla="*/ 3583061 w 4595304"/>
              <a:gd name="connsiteY2" fmla="*/ 0 h 6286359"/>
              <a:gd name="connsiteX3" fmla="*/ 3846537 w 4595304"/>
              <a:gd name="connsiteY3" fmla="*/ 822959 h 6286359"/>
              <a:gd name="connsiteX4" fmla="*/ 4595304 w 4595304"/>
              <a:gd name="connsiteY4" fmla="*/ 6286359 h 6286359"/>
              <a:gd name="connsiteX5" fmla="*/ 1286944 w 4595304"/>
              <a:gd name="connsiteY5" fmla="*/ 5724790 h 6286359"/>
              <a:gd name="connsiteX6" fmla="*/ 1721129 w 4595304"/>
              <a:gd name="connsiteY6" fmla="*/ 3188417 h 6286359"/>
              <a:gd name="connsiteX7" fmla="*/ 3024826 w 4595304"/>
              <a:gd name="connsiteY7" fmla="*/ 3359856 h 6286359"/>
              <a:gd name="connsiteX8" fmla="*/ 3028271 w 4595304"/>
              <a:gd name="connsiteY8" fmla="*/ 2723241 h 6286359"/>
              <a:gd name="connsiteX9" fmla="*/ 394650 w 4595304"/>
              <a:gd name="connsiteY9" fmla="*/ 3105976 h 6286359"/>
              <a:gd name="connsiteX0" fmla="*/ 394650 w 4595304"/>
              <a:gd name="connsiteY0" fmla="*/ 3105976 h 6286359"/>
              <a:gd name="connsiteX1" fmla="*/ 0 w 4595304"/>
              <a:gd name="connsiteY1" fmla="*/ 582051 h 6286359"/>
              <a:gd name="connsiteX2" fmla="*/ 3583061 w 4595304"/>
              <a:gd name="connsiteY2" fmla="*/ 0 h 6286359"/>
              <a:gd name="connsiteX3" fmla="*/ 3846537 w 4595304"/>
              <a:gd name="connsiteY3" fmla="*/ 822959 h 6286359"/>
              <a:gd name="connsiteX4" fmla="*/ 3882099 w 4595304"/>
              <a:gd name="connsiteY4" fmla="*/ 1303014 h 6286359"/>
              <a:gd name="connsiteX5" fmla="*/ 4595304 w 4595304"/>
              <a:gd name="connsiteY5" fmla="*/ 6286359 h 6286359"/>
              <a:gd name="connsiteX6" fmla="*/ 1286944 w 4595304"/>
              <a:gd name="connsiteY6" fmla="*/ 5724790 h 6286359"/>
              <a:gd name="connsiteX7" fmla="*/ 1721129 w 4595304"/>
              <a:gd name="connsiteY7" fmla="*/ 3188417 h 6286359"/>
              <a:gd name="connsiteX8" fmla="*/ 3024826 w 4595304"/>
              <a:gd name="connsiteY8" fmla="*/ 3359856 h 6286359"/>
              <a:gd name="connsiteX9" fmla="*/ 3028271 w 4595304"/>
              <a:gd name="connsiteY9" fmla="*/ 2723241 h 6286359"/>
              <a:gd name="connsiteX10" fmla="*/ 394650 w 4595304"/>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846537 w 4600556"/>
              <a:gd name="connsiteY3" fmla="*/ 822959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23241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23241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11604 w 4600556"/>
              <a:gd name="connsiteY7" fmla="*/ 3153492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3769 w 4600556"/>
              <a:gd name="connsiteY6" fmla="*/ 5693040 h 6286359"/>
              <a:gd name="connsiteX7" fmla="*/ 1711604 w 4600556"/>
              <a:gd name="connsiteY7" fmla="*/ 3153492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8194"/>
              <a:gd name="connsiteY0" fmla="*/ 310597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05976 h 6257784"/>
              <a:gd name="connsiteX0" fmla="*/ 359725 w 4608194"/>
              <a:gd name="connsiteY0" fmla="*/ 320757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59725 w 4608194"/>
              <a:gd name="connsiteY10" fmla="*/ 3207576 h 6257784"/>
              <a:gd name="connsiteX0" fmla="*/ 394650 w 4608194"/>
              <a:gd name="connsiteY0" fmla="*/ 312502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25026 h 6257784"/>
              <a:gd name="connsiteX0" fmla="*/ 429575 w 4643119"/>
              <a:gd name="connsiteY0" fmla="*/ 3125026 h 6257784"/>
              <a:gd name="connsiteX1" fmla="*/ 0 w 4643119"/>
              <a:gd name="connsiteY1" fmla="*/ 515376 h 6257784"/>
              <a:gd name="connsiteX2" fmla="*/ 3617986 w 4643119"/>
              <a:gd name="connsiteY2" fmla="*/ 0 h 6257784"/>
              <a:gd name="connsiteX3" fmla="*/ 3750833 w 4643119"/>
              <a:gd name="connsiteY3" fmla="*/ 966651 h 6257784"/>
              <a:gd name="connsiteX4" fmla="*/ 4635481 w 4643119"/>
              <a:gd name="connsiteY4" fmla="*/ 976443 h 6257784"/>
              <a:gd name="connsiteX5" fmla="*/ 4642929 w 4643119"/>
              <a:gd name="connsiteY5" fmla="*/ 6257784 h 6257784"/>
              <a:gd name="connsiteX6" fmla="*/ 1318694 w 4643119"/>
              <a:gd name="connsiteY6" fmla="*/ 5693040 h 6257784"/>
              <a:gd name="connsiteX7" fmla="*/ 1746529 w 4643119"/>
              <a:gd name="connsiteY7" fmla="*/ 3153492 h 6257784"/>
              <a:gd name="connsiteX8" fmla="*/ 3059751 w 4643119"/>
              <a:gd name="connsiteY8" fmla="*/ 3375731 h 6257784"/>
              <a:gd name="connsiteX9" fmla="*/ 3063196 w 4643119"/>
              <a:gd name="connsiteY9" fmla="*/ 2713716 h 6257784"/>
              <a:gd name="connsiteX10" fmla="*/ 429575 w 4643119"/>
              <a:gd name="connsiteY10" fmla="*/ 3125026 h 6257784"/>
              <a:gd name="connsiteX0" fmla="*/ 394650 w 4608194"/>
              <a:gd name="connsiteY0" fmla="*/ 3125026 h 6257784"/>
              <a:gd name="connsiteX1" fmla="*/ 0 w 4608194"/>
              <a:gd name="connsiteY1" fmla="*/ 547126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25026 h 6257784"/>
              <a:gd name="connsiteX0" fmla="*/ 394650 w 4608194"/>
              <a:gd name="connsiteY0" fmla="*/ 3140901 h 6273659"/>
              <a:gd name="connsiteX1" fmla="*/ 0 w 4608194"/>
              <a:gd name="connsiteY1" fmla="*/ 563001 h 6273659"/>
              <a:gd name="connsiteX2" fmla="*/ 3646561 w 4608194"/>
              <a:gd name="connsiteY2" fmla="*/ 0 h 6273659"/>
              <a:gd name="connsiteX3" fmla="*/ 3715908 w 4608194"/>
              <a:gd name="connsiteY3" fmla="*/ 982526 h 6273659"/>
              <a:gd name="connsiteX4" fmla="*/ 4600556 w 4608194"/>
              <a:gd name="connsiteY4" fmla="*/ 992318 h 6273659"/>
              <a:gd name="connsiteX5" fmla="*/ 4608004 w 4608194"/>
              <a:gd name="connsiteY5" fmla="*/ 6273659 h 6273659"/>
              <a:gd name="connsiteX6" fmla="*/ 1283769 w 4608194"/>
              <a:gd name="connsiteY6" fmla="*/ 5708915 h 6273659"/>
              <a:gd name="connsiteX7" fmla="*/ 1711604 w 4608194"/>
              <a:gd name="connsiteY7" fmla="*/ 3169367 h 6273659"/>
              <a:gd name="connsiteX8" fmla="*/ 3024826 w 4608194"/>
              <a:gd name="connsiteY8" fmla="*/ 3391606 h 6273659"/>
              <a:gd name="connsiteX9" fmla="*/ 3028271 w 4608194"/>
              <a:gd name="connsiteY9" fmla="*/ 2729591 h 6273659"/>
              <a:gd name="connsiteX10" fmla="*/ 394650 w 4608194"/>
              <a:gd name="connsiteY10" fmla="*/ 3140901 h 6273659"/>
              <a:gd name="connsiteX0" fmla="*/ 394650 w 4608194"/>
              <a:gd name="connsiteY0" fmla="*/ 3140901 h 6273659"/>
              <a:gd name="connsiteX1" fmla="*/ 0 w 4608194"/>
              <a:gd name="connsiteY1" fmla="*/ 563001 h 6273659"/>
              <a:gd name="connsiteX2" fmla="*/ 3646561 w 4608194"/>
              <a:gd name="connsiteY2" fmla="*/ 0 h 6273659"/>
              <a:gd name="connsiteX3" fmla="*/ 3779408 w 4608194"/>
              <a:gd name="connsiteY3" fmla="*/ 915851 h 6273659"/>
              <a:gd name="connsiteX4" fmla="*/ 4600556 w 4608194"/>
              <a:gd name="connsiteY4" fmla="*/ 992318 h 6273659"/>
              <a:gd name="connsiteX5" fmla="*/ 4608004 w 4608194"/>
              <a:gd name="connsiteY5" fmla="*/ 6273659 h 6273659"/>
              <a:gd name="connsiteX6" fmla="*/ 1283769 w 4608194"/>
              <a:gd name="connsiteY6" fmla="*/ 5708915 h 6273659"/>
              <a:gd name="connsiteX7" fmla="*/ 1711604 w 4608194"/>
              <a:gd name="connsiteY7" fmla="*/ 3169367 h 6273659"/>
              <a:gd name="connsiteX8" fmla="*/ 3024826 w 4608194"/>
              <a:gd name="connsiteY8" fmla="*/ 3391606 h 6273659"/>
              <a:gd name="connsiteX9" fmla="*/ 3028271 w 4608194"/>
              <a:gd name="connsiteY9" fmla="*/ 2729591 h 6273659"/>
              <a:gd name="connsiteX10" fmla="*/ 394650 w 4608194"/>
              <a:gd name="connsiteY10" fmla="*/ 3140901 h 6273659"/>
              <a:gd name="connsiteX0" fmla="*/ 394650 w 4608409"/>
              <a:gd name="connsiteY0" fmla="*/ 3140901 h 6273659"/>
              <a:gd name="connsiteX1" fmla="*/ 0 w 4608409"/>
              <a:gd name="connsiteY1" fmla="*/ 563001 h 6273659"/>
              <a:gd name="connsiteX2" fmla="*/ 3646561 w 4608409"/>
              <a:gd name="connsiteY2" fmla="*/ 0 h 6273659"/>
              <a:gd name="connsiteX3" fmla="*/ 3779408 w 4608409"/>
              <a:gd name="connsiteY3" fmla="*/ 915851 h 6273659"/>
              <a:gd name="connsiteX4" fmla="*/ 4606906 w 4608409"/>
              <a:gd name="connsiteY4" fmla="*/ 922468 h 6273659"/>
              <a:gd name="connsiteX5" fmla="*/ 4608004 w 4608409"/>
              <a:gd name="connsiteY5" fmla="*/ 6273659 h 6273659"/>
              <a:gd name="connsiteX6" fmla="*/ 1283769 w 4608409"/>
              <a:gd name="connsiteY6" fmla="*/ 5708915 h 6273659"/>
              <a:gd name="connsiteX7" fmla="*/ 1711604 w 4608409"/>
              <a:gd name="connsiteY7" fmla="*/ 3169367 h 6273659"/>
              <a:gd name="connsiteX8" fmla="*/ 3024826 w 4608409"/>
              <a:gd name="connsiteY8" fmla="*/ 3391606 h 6273659"/>
              <a:gd name="connsiteX9" fmla="*/ 3028271 w 4608409"/>
              <a:gd name="connsiteY9" fmla="*/ 2729591 h 6273659"/>
              <a:gd name="connsiteX10" fmla="*/ 394650 w 4608409"/>
              <a:gd name="connsiteY10" fmla="*/ 3140901 h 6273659"/>
              <a:gd name="connsiteX0" fmla="*/ 394650 w 4608409"/>
              <a:gd name="connsiteY0" fmla="*/ 3172651 h 6305409"/>
              <a:gd name="connsiteX1" fmla="*/ 0 w 4608409"/>
              <a:gd name="connsiteY1" fmla="*/ 594751 h 6305409"/>
              <a:gd name="connsiteX2" fmla="*/ 3671961 w 4608409"/>
              <a:gd name="connsiteY2" fmla="*/ 0 h 6305409"/>
              <a:gd name="connsiteX3" fmla="*/ 3779408 w 4608409"/>
              <a:gd name="connsiteY3" fmla="*/ 947601 h 6305409"/>
              <a:gd name="connsiteX4" fmla="*/ 4606906 w 4608409"/>
              <a:gd name="connsiteY4" fmla="*/ 954218 h 6305409"/>
              <a:gd name="connsiteX5" fmla="*/ 4608004 w 4608409"/>
              <a:gd name="connsiteY5" fmla="*/ 6305409 h 6305409"/>
              <a:gd name="connsiteX6" fmla="*/ 1283769 w 4608409"/>
              <a:gd name="connsiteY6" fmla="*/ 5740665 h 6305409"/>
              <a:gd name="connsiteX7" fmla="*/ 1711604 w 4608409"/>
              <a:gd name="connsiteY7" fmla="*/ 3201117 h 6305409"/>
              <a:gd name="connsiteX8" fmla="*/ 3024826 w 4608409"/>
              <a:gd name="connsiteY8" fmla="*/ 3423356 h 6305409"/>
              <a:gd name="connsiteX9" fmla="*/ 3028271 w 4608409"/>
              <a:gd name="connsiteY9" fmla="*/ 2761341 h 6305409"/>
              <a:gd name="connsiteX10" fmla="*/ 394650 w 4608409"/>
              <a:gd name="connsiteY10" fmla="*/ 3172651 h 6305409"/>
              <a:gd name="connsiteX0" fmla="*/ 394650 w 4608409"/>
              <a:gd name="connsiteY0" fmla="*/ 3140901 h 6273659"/>
              <a:gd name="connsiteX1" fmla="*/ 0 w 4608409"/>
              <a:gd name="connsiteY1" fmla="*/ 563001 h 6273659"/>
              <a:gd name="connsiteX2" fmla="*/ 3643386 w 4608409"/>
              <a:gd name="connsiteY2" fmla="*/ 0 h 6273659"/>
              <a:gd name="connsiteX3" fmla="*/ 3779408 w 4608409"/>
              <a:gd name="connsiteY3" fmla="*/ 915851 h 6273659"/>
              <a:gd name="connsiteX4" fmla="*/ 4606906 w 4608409"/>
              <a:gd name="connsiteY4" fmla="*/ 922468 h 6273659"/>
              <a:gd name="connsiteX5" fmla="*/ 4608004 w 4608409"/>
              <a:gd name="connsiteY5" fmla="*/ 6273659 h 6273659"/>
              <a:gd name="connsiteX6" fmla="*/ 1283769 w 4608409"/>
              <a:gd name="connsiteY6" fmla="*/ 5708915 h 6273659"/>
              <a:gd name="connsiteX7" fmla="*/ 1711604 w 4608409"/>
              <a:gd name="connsiteY7" fmla="*/ 3169367 h 6273659"/>
              <a:gd name="connsiteX8" fmla="*/ 3024826 w 4608409"/>
              <a:gd name="connsiteY8" fmla="*/ 3391606 h 6273659"/>
              <a:gd name="connsiteX9" fmla="*/ 3028271 w 4608409"/>
              <a:gd name="connsiteY9" fmla="*/ 2729591 h 6273659"/>
              <a:gd name="connsiteX10" fmla="*/ 394650 w 4608409"/>
              <a:gd name="connsiteY10" fmla="*/ 3140901 h 627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8409" h="6273659">
                <a:moveTo>
                  <a:pt x="394650" y="3140901"/>
                </a:moveTo>
                <a:lnTo>
                  <a:pt x="0" y="563001"/>
                </a:lnTo>
                <a:lnTo>
                  <a:pt x="3643386" y="0"/>
                </a:lnTo>
                <a:lnTo>
                  <a:pt x="3779408" y="915851"/>
                </a:lnTo>
                <a:lnTo>
                  <a:pt x="4606906" y="922468"/>
                </a:lnTo>
                <a:cubicBezTo>
                  <a:pt x="4605155" y="2692440"/>
                  <a:pt x="4609755" y="4503687"/>
                  <a:pt x="4608004" y="6273659"/>
                </a:cubicBezTo>
                <a:lnTo>
                  <a:pt x="1283769" y="5708915"/>
                </a:lnTo>
                <a:lnTo>
                  <a:pt x="1711604" y="3169367"/>
                </a:lnTo>
                <a:lnTo>
                  <a:pt x="3024826" y="3391606"/>
                </a:lnTo>
                <a:cubicBezTo>
                  <a:pt x="3025974" y="3179401"/>
                  <a:pt x="3027123" y="2941796"/>
                  <a:pt x="3028271" y="2729591"/>
                </a:cubicBezTo>
                <a:lnTo>
                  <a:pt x="394650" y="3140901"/>
                </a:lnTo>
                <a:close/>
              </a:path>
            </a:pathLst>
          </a:custGeom>
          <a:noFill/>
          <a:ln>
            <a:noFill/>
          </a:ln>
        </p:spPr>
        <p:txBody>
          <a:bodyPr/>
          <a:lstStyle/>
          <a:p>
            <a:endParaRPr lang="en-CL"/>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54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S" preserve="1" userDrawn="1">
  <p:cSld name="RED BACKGROUND">
    <p:bg>
      <p:bgPr>
        <a:blipFill dpi="0" rotWithShape="1">
          <a:blip r:embed="rId2">
            <a:lum/>
          </a:blip>
          <a:srcRect/>
          <a:stretch>
            <a:fillRect/>
          </a:stretch>
        </a:blipFill>
        <a:effectLst/>
      </p:bgPr>
    </p:bg>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2151648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INAL-ENG" userDrawn="1">
  <p:cSld name="FINAL-ENG">
    <p:spTree>
      <p:nvGrpSpPr>
        <p:cNvPr id="1" name="Shape 37"/>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7A823931-03B0-6748-936D-16F9A38FDE53}"/>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INAL-FR" userDrawn="1">
  <p:cSld name="FINAL-FR">
    <p:spTree>
      <p:nvGrpSpPr>
        <p:cNvPr id="1" name="Shape 39"/>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455F326B-D9E4-AE45-A430-6D67434AADD4}"/>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INAL-BILINGUAL" userDrawn="1">
  <p:cSld name="FINAL-BILINGUAL">
    <p:spTree>
      <p:nvGrpSpPr>
        <p:cNvPr id="1" name="Shape 33"/>
        <p:cNvGrpSpPr/>
        <p:nvPr/>
      </p:nvGrpSpPr>
      <p:grpSpPr>
        <a:xfrm>
          <a:off x="0" y="0"/>
          <a:ext cx="0" cy="0"/>
          <a:chOff x="0" y="0"/>
          <a:chExt cx="0" cy="0"/>
        </a:xfrm>
      </p:grpSpPr>
      <p:pic>
        <p:nvPicPr>
          <p:cNvPr id="4" name="Picture 3" descr="Graphical user interface&#10;&#10;Description automatically generated with low confidence">
            <a:extLst>
              <a:ext uri="{FF2B5EF4-FFF2-40B4-BE49-F238E27FC236}">
                <a16:creationId xmlns:a16="http://schemas.microsoft.com/office/drawing/2014/main" id="{A2DCC12E-3F01-FC45-897E-D1705A7E8918}"/>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1287234"/>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E43D30"/>
              </a:buClr>
              <a:buSzPts val="4800"/>
              <a:buFont typeface="Inter"/>
              <a:buNone/>
              <a:defRPr sz="4800" b="0" i="0" u="none" strike="noStrike" cap="none">
                <a:solidFill>
                  <a:srgbClr val="E43D30"/>
                </a:solidFill>
                <a:latin typeface="Inter"/>
                <a:ea typeface="Inter"/>
                <a:cs typeface="Inter"/>
                <a:sym typeface="Inte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838200" y="2792185"/>
            <a:ext cx="10515600" cy="33847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rgbClr val="E43D30"/>
              </a:buClr>
              <a:buSzPts val="1800"/>
              <a:buFont typeface="Arial"/>
              <a:buNone/>
              <a:defRPr sz="1800" b="0" i="0" u="none" strike="noStrike" cap="none">
                <a:solidFill>
                  <a:srgbClr val="E43D30"/>
                </a:solidFill>
                <a:latin typeface="Inter"/>
                <a:ea typeface="Inter"/>
                <a:cs typeface="Inter"/>
                <a:sym typeface="Inter"/>
              </a:defRPr>
            </a:lvl1pPr>
            <a:lvl2pPr marL="914400" marR="0" lvl="1" indent="-228600" algn="l" rtl="0">
              <a:lnSpc>
                <a:spcPct val="90000"/>
              </a:lnSpc>
              <a:spcBef>
                <a:spcPts val="500"/>
              </a:spcBef>
              <a:spcAft>
                <a:spcPts val="0"/>
              </a:spcAft>
              <a:buClr>
                <a:srgbClr val="E43D30"/>
              </a:buClr>
              <a:buSzPts val="2400"/>
              <a:buFont typeface="Arial"/>
              <a:buNone/>
              <a:defRPr sz="2400" b="0" i="0" u="none" strike="noStrike" cap="none">
                <a:solidFill>
                  <a:srgbClr val="E43D30"/>
                </a:solidFill>
                <a:latin typeface="Calibri"/>
                <a:ea typeface="Calibri"/>
                <a:cs typeface="Calibri"/>
                <a:sym typeface="Calibri"/>
              </a:defRPr>
            </a:lvl2pPr>
            <a:lvl3pPr marL="1371600" marR="0" lvl="2" indent="-228600" algn="l" rtl="0">
              <a:lnSpc>
                <a:spcPct val="90000"/>
              </a:lnSpc>
              <a:spcBef>
                <a:spcPts val="500"/>
              </a:spcBef>
              <a:spcAft>
                <a:spcPts val="0"/>
              </a:spcAft>
              <a:buClr>
                <a:srgbClr val="E43D30"/>
              </a:buClr>
              <a:buSzPts val="2000"/>
              <a:buFont typeface="Arial"/>
              <a:buNone/>
              <a:defRPr sz="2000" b="0" i="0" u="none" strike="noStrike" cap="none">
                <a:solidFill>
                  <a:srgbClr val="E43D3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L"/>
              <a:t>‹#›</a:t>
            </a:fld>
            <a:endParaRPr/>
          </a:p>
        </p:txBody>
      </p:sp>
    </p:spTree>
  </p:cSld>
  <p:clrMap bg1="lt1" tx1="dk1" bg2="dk2" tx2="lt2" accent1="accent1" accent2="accent2" accent3="accent3" accent4="accent4" accent5="accent5" accent6="accent6" hlink="hlink" folHlink="folHlink"/>
  <p:sldLayoutIdLst>
    <p:sldLayoutId id="2147483663" r:id="rId1"/>
    <p:sldLayoutId id="2147483651" r:id="rId2"/>
    <p:sldLayoutId id="2147483652" r:id="rId3"/>
    <p:sldLayoutId id="2147483653" r:id="rId4"/>
    <p:sldLayoutId id="2147483655" r:id="rId5"/>
    <p:sldLayoutId id="2147483661" r:id="rId6"/>
    <p:sldLayoutId id="2147483659" r:id="rId7"/>
    <p:sldLayoutId id="2147483660"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549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7350790" y="658813"/>
            <a:ext cx="4841209" cy="1190625"/>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Clr>
                <a:srgbClr val="E43D30"/>
              </a:buClr>
              <a:buSzPts val="3200"/>
              <a:buNone/>
            </a:pPr>
            <a:r>
              <a:rPr lang="en-CA" sz="2800" b="1" dirty="0"/>
              <a:t>The good news: Immigrants are moving into non-urban areas</a:t>
            </a:r>
            <a:endParaRPr sz="2800" b="1" dirty="0"/>
          </a:p>
        </p:txBody>
      </p:sp>
      <p:sp>
        <p:nvSpPr>
          <p:cNvPr id="63" name="Google Shape;63;p4"/>
          <p:cNvSpPr txBox="1">
            <a:spLocks noGrp="1"/>
          </p:cNvSpPr>
          <p:nvPr>
            <p:ph type="body" idx="3"/>
          </p:nvPr>
        </p:nvSpPr>
        <p:spPr>
          <a:xfrm>
            <a:off x="7449955" y="2125663"/>
            <a:ext cx="4742043" cy="3962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E43D30"/>
              </a:buClr>
              <a:buSzPts val="1800"/>
              <a:buNone/>
            </a:pPr>
            <a:r>
              <a:rPr lang="en-CA" sz="2000" dirty="0"/>
              <a:t>In 2017 only 360 immigrants settled outside of the seven urban centres in New Brunswick.</a:t>
            </a:r>
          </a:p>
          <a:p>
            <a:pPr marL="0" lvl="0" indent="0" algn="l" rtl="0">
              <a:lnSpc>
                <a:spcPct val="100000"/>
              </a:lnSpc>
              <a:spcBef>
                <a:spcPts val="0"/>
              </a:spcBef>
              <a:spcAft>
                <a:spcPts val="0"/>
              </a:spcAft>
              <a:buClr>
                <a:srgbClr val="E43D30"/>
              </a:buClr>
              <a:buSzPts val="1800"/>
              <a:buNone/>
            </a:pPr>
            <a:endParaRPr lang="en-CA" sz="2000" dirty="0"/>
          </a:p>
          <a:p>
            <a:pPr marL="0" lvl="0" indent="0" algn="l" rtl="0">
              <a:lnSpc>
                <a:spcPct val="100000"/>
              </a:lnSpc>
              <a:spcBef>
                <a:spcPts val="0"/>
              </a:spcBef>
              <a:spcAft>
                <a:spcPts val="0"/>
              </a:spcAft>
              <a:buClr>
                <a:srgbClr val="E43D30"/>
              </a:buClr>
              <a:buSzPts val="1800"/>
              <a:buNone/>
            </a:pPr>
            <a:r>
              <a:rPr lang="en-CA" sz="2000" dirty="0"/>
              <a:t>By 2019 nearly 1,100 did – a growth rate of nearly triple.</a:t>
            </a:r>
          </a:p>
          <a:p>
            <a:pPr marL="0" lvl="0" indent="0" algn="l" rtl="0">
              <a:lnSpc>
                <a:spcPct val="100000"/>
              </a:lnSpc>
              <a:spcBef>
                <a:spcPts val="0"/>
              </a:spcBef>
              <a:spcAft>
                <a:spcPts val="0"/>
              </a:spcAft>
              <a:buClr>
                <a:srgbClr val="E43D30"/>
              </a:buClr>
              <a:buSzPts val="1800"/>
              <a:buNone/>
            </a:pPr>
            <a:endParaRPr lang="en-CA" sz="2000" dirty="0"/>
          </a:p>
          <a:p>
            <a:pPr marL="0" lvl="0" indent="0" algn="l" rtl="0">
              <a:lnSpc>
                <a:spcPct val="100000"/>
              </a:lnSpc>
              <a:spcBef>
                <a:spcPts val="0"/>
              </a:spcBef>
              <a:spcAft>
                <a:spcPts val="0"/>
              </a:spcAft>
              <a:buClr>
                <a:srgbClr val="E43D30"/>
              </a:buClr>
              <a:buSzPts val="1800"/>
              <a:buNone/>
            </a:pPr>
            <a:r>
              <a:rPr lang="en-CA" sz="2000" dirty="0"/>
              <a:t>Covid-19 impacted the 2020 intake.</a:t>
            </a:r>
          </a:p>
          <a:p>
            <a:pPr marL="0" lvl="0" indent="0" algn="l" rtl="0">
              <a:lnSpc>
                <a:spcPct val="100000"/>
              </a:lnSpc>
              <a:spcBef>
                <a:spcPts val="0"/>
              </a:spcBef>
              <a:spcAft>
                <a:spcPts val="0"/>
              </a:spcAft>
              <a:buClr>
                <a:srgbClr val="E43D30"/>
              </a:buClr>
              <a:buSzPts val="1800"/>
              <a:buNone/>
            </a:pPr>
            <a:endParaRPr lang="en-CA" sz="2000" dirty="0"/>
          </a:p>
          <a:p>
            <a:pPr marL="0" lvl="0" indent="0" algn="l" rtl="0">
              <a:lnSpc>
                <a:spcPct val="100000"/>
              </a:lnSpc>
              <a:spcBef>
                <a:spcPts val="0"/>
              </a:spcBef>
              <a:spcAft>
                <a:spcPts val="0"/>
              </a:spcAft>
              <a:buClr>
                <a:srgbClr val="E43D30"/>
              </a:buClr>
              <a:buSzPts val="1800"/>
              <a:buNone/>
            </a:pPr>
            <a:r>
              <a:rPr lang="en-CA" sz="2000" dirty="0"/>
              <a:t>Charlotte County has attracted approx. 100 per year since 2011. </a:t>
            </a:r>
          </a:p>
        </p:txBody>
      </p:sp>
      <p:sp>
        <p:nvSpPr>
          <p:cNvPr id="9" name="TextBox 8">
            <a:extLst>
              <a:ext uri="{FF2B5EF4-FFF2-40B4-BE49-F238E27FC236}">
                <a16:creationId xmlns:a16="http://schemas.microsoft.com/office/drawing/2014/main" id="{6867BE72-8C33-4B97-8BEA-9500B32B8FA7}"/>
              </a:ext>
            </a:extLst>
          </p:cNvPr>
          <p:cNvSpPr txBox="1"/>
          <p:nvPr/>
        </p:nvSpPr>
        <p:spPr>
          <a:xfrm>
            <a:off x="684663" y="655136"/>
            <a:ext cx="6096000" cy="909288"/>
          </a:xfrm>
          <a:prstGeom prst="rect">
            <a:avLst/>
          </a:prstGeom>
          <a:noFill/>
        </p:spPr>
        <p:txBody>
          <a:bodyPr wrap="square">
            <a:spAutoFit/>
          </a:bodyPr>
          <a:lstStyle/>
          <a:p>
            <a:pPr algn="ctr">
              <a:lnSpc>
                <a:spcPct val="115000"/>
              </a:lnSpc>
            </a:pPr>
            <a:r>
              <a:rPr lang="en-CA" sz="2400" b="1" dirty="0">
                <a:solidFill>
                  <a:schemeClr val="tx1"/>
                </a:solidFill>
                <a:effectLst/>
                <a:latin typeface="Inter" panose="020B0604020202020204" charset="0"/>
                <a:ea typeface="Inter" panose="020B0604020202020204" charset="0"/>
                <a:cs typeface="Times New Roman" panose="02020603050405020304" pitchFamily="18" charset="0"/>
              </a:rPr>
              <a:t>Permanent resident admissions by region around New Brunswick</a:t>
            </a:r>
            <a:endParaRPr lang="en-CA" sz="2400" dirty="0">
              <a:solidFill>
                <a:schemeClr val="tx1"/>
              </a:solidFill>
              <a:effectLst/>
              <a:latin typeface="Inter" panose="020B0604020202020204" charset="0"/>
              <a:ea typeface="Inter" panose="020B0604020202020204" charset="0"/>
              <a:cs typeface="Times New Roman" panose="02020603050405020304" pitchFamily="18" charset="0"/>
            </a:endParaRPr>
          </a:p>
        </p:txBody>
      </p:sp>
      <p:sp>
        <p:nvSpPr>
          <p:cNvPr id="11" name="TextBox 10">
            <a:extLst>
              <a:ext uri="{FF2B5EF4-FFF2-40B4-BE49-F238E27FC236}">
                <a16:creationId xmlns:a16="http://schemas.microsoft.com/office/drawing/2014/main" id="{F91BE71E-469A-43A9-A34F-DAB4D82A7343}"/>
              </a:ext>
            </a:extLst>
          </p:cNvPr>
          <p:cNvSpPr txBox="1"/>
          <p:nvPr/>
        </p:nvSpPr>
        <p:spPr>
          <a:xfrm>
            <a:off x="6895192" y="6497638"/>
            <a:ext cx="5033819" cy="317972"/>
          </a:xfrm>
          <a:prstGeom prst="rect">
            <a:avLst/>
          </a:prstGeom>
          <a:noFill/>
        </p:spPr>
        <p:txBody>
          <a:bodyPr wrap="square">
            <a:spAutoFit/>
          </a:bodyPr>
          <a:lstStyle/>
          <a:p>
            <a:pPr algn="r">
              <a:lnSpc>
                <a:spcPct val="115000"/>
              </a:lnSpc>
              <a:spcBef>
                <a:spcPts val="500"/>
              </a:spcBef>
              <a:spcAft>
                <a:spcPts val="1000"/>
              </a:spcAft>
            </a:pPr>
            <a:r>
              <a:rPr lang="en-US" sz="1400" dirty="0">
                <a:effectLst/>
                <a:latin typeface="Century Gothic" panose="020B0502020202020204" pitchFamily="34" charset="0"/>
                <a:ea typeface="Times New Roman" panose="02020603050405020304" pitchFamily="18" charset="0"/>
                <a:cs typeface="Times New Roman" panose="02020603050405020304" pitchFamily="18" charset="0"/>
              </a:rPr>
              <a:t>*intended destination. Source: IRCC</a:t>
            </a:r>
            <a:endParaRPr lang="en-CA" sz="14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66CA2569-BE93-404D-AABF-4AB6870B3DCA}"/>
              </a:ext>
            </a:extLst>
          </p:cNvPr>
          <p:cNvCxnSpPr/>
          <p:nvPr/>
        </p:nvCxnSpPr>
        <p:spPr>
          <a:xfrm>
            <a:off x="7151572" y="904775"/>
            <a:ext cx="0" cy="502843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id="{18730B29-48BF-493A-A9A9-CDE1393E491E}"/>
              </a:ext>
            </a:extLst>
          </p:cNvPr>
          <p:cNvGraphicFramePr>
            <a:graphicFrameLocks/>
          </p:cNvGraphicFramePr>
          <p:nvPr>
            <p:extLst>
              <p:ext uri="{D42A27DB-BD31-4B8C-83A1-F6EECF244321}">
                <p14:modId xmlns:p14="http://schemas.microsoft.com/office/powerpoint/2010/main" val="1812665366"/>
              </p:ext>
            </p:extLst>
          </p:nvPr>
        </p:nvGraphicFramePr>
        <p:xfrm>
          <a:off x="821615" y="1927182"/>
          <a:ext cx="6130737" cy="457045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7A1E5C5-58E2-4B88-B969-3B698C21E7E6}"/>
              </a:ext>
            </a:extLst>
          </p:cNvPr>
          <p:cNvSpPr txBox="1"/>
          <p:nvPr/>
        </p:nvSpPr>
        <p:spPr>
          <a:xfrm>
            <a:off x="3886983" y="2615003"/>
            <a:ext cx="761747" cy="369332"/>
          </a:xfrm>
          <a:prstGeom prst="rect">
            <a:avLst/>
          </a:prstGeom>
          <a:noFill/>
        </p:spPr>
        <p:txBody>
          <a:bodyPr wrap="none" rtlCol="0">
            <a:spAutoFit/>
          </a:bodyPr>
          <a:lstStyle/>
          <a:p>
            <a:r>
              <a:rPr lang="en-CA" sz="1800" b="1" dirty="0"/>
              <a:t>4,610</a:t>
            </a:r>
          </a:p>
        </p:txBody>
      </p:sp>
      <p:sp>
        <p:nvSpPr>
          <p:cNvPr id="10" name="TextBox 9">
            <a:extLst>
              <a:ext uri="{FF2B5EF4-FFF2-40B4-BE49-F238E27FC236}">
                <a16:creationId xmlns:a16="http://schemas.microsoft.com/office/drawing/2014/main" id="{11E78FA6-08F6-4CC5-90B8-344E3F05D64C}"/>
              </a:ext>
            </a:extLst>
          </p:cNvPr>
          <p:cNvSpPr txBox="1"/>
          <p:nvPr/>
        </p:nvSpPr>
        <p:spPr>
          <a:xfrm>
            <a:off x="2276676" y="3049660"/>
            <a:ext cx="761747" cy="369332"/>
          </a:xfrm>
          <a:prstGeom prst="rect">
            <a:avLst/>
          </a:prstGeom>
          <a:noFill/>
        </p:spPr>
        <p:txBody>
          <a:bodyPr wrap="none" rtlCol="0">
            <a:spAutoFit/>
          </a:bodyPr>
          <a:lstStyle/>
          <a:p>
            <a:r>
              <a:rPr lang="en-CA" sz="1800" b="1" dirty="0"/>
              <a:t>3,645</a:t>
            </a:r>
          </a:p>
        </p:txBody>
      </p:sp>
      <p:sp>
        <p:nvSpPr>
          <p:cNvPr id="12" name="TextBox 11">
            <a:extLst>
              <a:ext uri="{FF2B5EF4-FFF2-40B4-BE49-F238E27FC236}">
                <a16:creationId xmlns:a16="http://schemas.microsoft.com/office/drawing/2014/main" id="{FF4C6122-2FCD-4E0C-8B70-35B5BA99B7A2}"/>
              </a:ext>
            </a:extLst>
          </p:cNvPr>
          <p:cNvSpPr txBox="1"/>
          <p:nvPr/>
        </p:nvSpPr>
        <p:spPr>
          <a:xfrm>
            <a:off x="5579745" y="2125663"/>
            <a:ext cx="761747" cy="369332"/>
          </a:xfrm>
          <a:prstGeom prst="rect">
            <a:avLst/>
          </a:prstGeom>
          <a:noFill/>
        </p:spPr>
        <p:txBody>
          <a:bodyPr wrap="none" rtlCol="0">
            <a:spAutoFit/>
          </a:bodyPr>
          <a:lstStyle/>
          <a:p>
            <a:r>
              <a:rPr lang="en-CA" sz="1800" b="1" dirty="0"/>
              <a:t>6,000</a:t>
            </a:r>
          </a:p>
        </p:txBody>
      </p:sp>
    </p:spTree>
    <p:extLst>
      <p:ext uri="{BB962C8B-B14F-4D97-AF65-F5344CB8AC3E}">
        <p14:creationId xmlns:p14="http://schemas.microsoft.com/office/powerpoint/2010/main" val="2397067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en-CA" sz="4800" dirty="0"/>
              <a:t>Population growth and K-12 education</a:t>
            </a:r>
          </a:p>
        </p:txBody>
      </p:sp>
    </p:spTree>
    <p:extLst>
      <p:ext uri="{BB962C8B-B14F-4D97-AF65-F5344CB8AC3E}">
        <p14:creationId xmlns:p14="http://schemas.microsoft.com/office/powerpoint/2010/main" val="1231601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902155" y="649576"/>
            <a:ext cx="6179683" cy="119062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E43D30"/>
              </a:buClr>
              <a:buSzPts val="3200"/>
              <a:buNone/>
            </a:pPr>
            <a:r>
              <a:rPr lang="en-CA" b="1" dirty="0"/>
              <a:t>Making the case for a plan: Growing the K-12 population</a:t>
            </a:r>
            <a:endParaRPr b="1" dirty="0"/>
          </a:p>
        </p:txBody>
      </p:sp>
      <p:sp>
        <p:nvSpPr>
          <p:cNvPr id="63" name="Google Shape;63;p4"/>
          <p:cNvSpPr txBox="1">
            <a:spLocks noGrp="1"/>
          </p:cNvSpPr>
          <p:nvPr>
            <p:ph type="body" idx="3"/>
          </p:nvPr>
        </p:nvSpPr>
        <p:spPr>
          <a:xfrm>
            <a:off x="1004310" y="2460192"/>
            <a:ext cx="11187690" cy="4397807"/>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2400"/>
              </a:spcAft>
              <a:buClr>
                <a:srgbClr val="E43D30"/>
              </a:buClr>
              <a:buSzPts val="1800"/>
              <a:buNone/>
            </a:pPr>
            <a:r>
              <a:rPr lang="en-US" sz="2000" dirty="0"/>
              <a:t>K-12 enrolment is declining across NB even as the demand for workers is rising.</a:t>
            </a:r>
          </a:p>
          <a:p>
            <a:pPr marL="0" lvl="0" indent="0" algn="l" rtl="0">
              <a:lnSpc>
                <a:spcPct val="150000"/>
              </a:lnSpc>
              <a:spcBef>
                <a:spcPts val="0"/>
              </a:spcBef>
              <a:spcAft>
                <a:spcPts val="2400"/>
              </a:spcAft>
              <a:buClr>
                <a:srgbClr val="E43D30"/>
              </a:buClr>
              <a:buSzPts val="1800"/>
              <a:buNone/>
            </a:pPr>
            <a:r>
              <a:rPr lang="en-US" sz="2000" dirty="0">
                <a:latin typeface="Inter" panose="020B0604020202020204" charset="0"/>
                <a:ea typeface="Inter" panose="020B0604020202020204" charset="0"/>
              </a:rPr>
              <a:t>Attracting more young families to the province will help rebuild the K-12 student population.</a:t>
            </a:r>
          </a:p>
          <a:p>
            <a:pPr marL="0" lvl="0" indent="0" algn="l" rtl="0">
              <a:lnSpc>
                <a:spcPct val="150000"/>
              </a:lnSpc>
              <a:spcBef>
                <a:spcPts val="0"/>
              </a:spcBef>
              <a:spcAft>
                <a:spcPts val="2400"/>
              </a:spcAft>
              <a:buClr>
                <a:srgbClr val="E43D30"/>
              </a:buClr>
              <a:buSzPts val="1800"/>
              <a:buNone/>
            </a:pPr>
            <a:r>
              <a:rPr lang="en-US" sz="2000" dirty="0">
                <a:latin typeface="Inter" panose="020B0604020202020204" charset="0"/>
                <a:ea typeface="Inter" panose="020B0604020202020204" charset="0"/>
              </a:rPr>
              <a:t>Ensuring the next generation has a larger local talent pipeline.</a:t>
            </a:r>
          </a:p>
          <a:p>
            <a:pPr marL="0" lvl="0" indent="0" algn="l" rtl="0">
              <a:lnSpc>
                <a:spcPct val="150000"/>
              </a:lnSpc>
              <a:spcBef>
                <a:spcPts val="0"/>
              </a:spcBef>
              <a:spcAft>
                <a:spcPts val="2400"/>
              </a:spcAft>
              <a:buClr>
                <a:srgbClr val="E43D30"/>
              </a:buClr>
              <a:buSzPts val="1800"/>
              <a:buNone/>
            </a:pPr>
            <a:r>
              <a:rPr lang="en-US" sz="2000" dirty="0">
                <a:latin typeface="Inter" panose="020B0604020202020204" charset="0"/>
                <a:ea typeface="Inter" panose="020B0604020202020204" charset="0"/>
              </a:rPr>
              <a:t>It’s already happening in Fredericton and Moncton. </a:t>
            </a:r>
          </a:p>
          <a:p>
            <a:pPr marL="0" lvl="0" indent="0" algn="l" rtl="0">
              <a:lnSpc>
                <a:spcPct val="150000"/>
              </a:lnSpc>
              <a:spcBef>
                <a:spcPts val="0"/>
              </a:spcBef>
              <a:spcAft>
                <a:spcPts val="2400"/>
              </a:spcAft>
              <a:buClr>
                <a:srgbClr val="E43D30"/>
              </a:buClr>
              <a:buSzPts val="1800"/>
              <a:buNone/>
            </a:pPr>
            <a:endParaRPr sz="2000" dirty="0"/>
          </a:p>
        </p:txBody>
      </p:sp>
      <p:pic>
        <p:nvPicPr>
          <p:cNvPr id="3074" name="Picture 2" descr="education Icon 2281024">
            <a:extLst>
              <a:ext uri="{FF2B5EF4-FFF2-40B4-BE49-F238E27FC236}">
                <a16:creationId xmlns:a16="http://schemas.microsoft.com/office/drawing/2014/main" id="{196EF359-AD63-4234-B032-177D81ADE25E}"/>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03064" y="292388"/>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063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892530" y="263235"/>
            <a:ext cx="11095881" cy="119062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E43D30"/>
              </a:buClr>
              <a:buSzPts val="3200"/>
              <a:buNone/>
            </a:pPr>
            <a:r>
              <a:rPr lang="en-CA" b="1" dirty="0"/>
              <a:t>Projecting K-12 enrolment</a:t>
            </a:r>
          </a:p>
          <a:p>
            <a:pPr marL="0" lvl="0" indent="0" algn="l" rtl="0">
              <a:lnSpc>
                <a:spcPct val="100000"/>
              </a:lnSpc>
              <a:spcBef>
                <a:spcPts val="0"/>
              </a:spcBef>
              <a:spcAft>
                <a:spcPts val="0"/>
              </a:spcAft>
              <a:buClr>
                <a:srgbClr val="E43D30"/>
              </a:buClr>
              <a:buSzPts val="3200"/>
              <a:buNone/>
            </a:pPr>
            <a:r>
              <a:rPr lang="en-CA" b="1" dirty="0"/>
              <a:t>Assuming a significant increase in immigration </a:t>
            </a:r>
            <a:endParaRPr b="1" dirty="0"/>
          </a:p>
        </p:txBody>
      </p:sp>
      <p:graphicFrame>
        <p:nvGraphicFramePr>
          <p:cNvPr id="7" name="Chart 6">
            <a:extLst>
              <a:ext uri="{FF2B5EF4-FFF2-40B4-BE49-F238E27FC236}">
                <a16:creationId xmlns:a16="http://schemas.microsoft.com/office/drawing/2014/main" id="{6860ABE7-8A25-4AEA-8DA5-959778A5CDCD}"/>
              </a:ext>
            </a:extLst>
          </p:cNvPr>
          <p:cNvGraphicFramePr/>
          <p:nvPr>
            <p:extLst>
              <p:ext uri="{D42A27DB-BD31-4B8C-83A1-F6EECF244321}">
                <p14:modId xmlns:p14="http://schemas.microsoft.com/office/powerpoint/2010/main" val="2173200572"/>
              </p:ext>
            </p:extLst>
          </p:nvPr>
        </p:nvGraphicFramePr>
        <p:xfrm>
          <a:off x="1354736" y="1914092"/>
          <a:ext cx="10734595" cy="46806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0321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9648358" cy="2185971"/>
          </a:xfrm>
        </p:spPr>
        <p:txBody>
          <a:bodyPr/>
          <a:lstStyle/>
          <a:p>
            <a:pPr marL="269875" indent="-41275"/>
            <a:r>
              <a:rPr lang="en-CA" sz="4800" dirty="0"/>
              <a:t>Charlotte County’s population growth projections</a:t>
            </a:r>
          </a:p>
        </p:txBody>
      </p:sp>
    </p:spTree>
    <p:extLst>
      <p:ext uri="{BB962C8B-B14F-4D97-AF65-F5344CB8AC3E}">
        <p14:creationId xmlns:p14="http://schemas.microsoft.com/office/powerpoint/2010/main" val="2124400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550987" y="1165844"/>
            <a:ext cx="5793089" cy="1358280"/>
          </a:xfrm>
        </p:spPr>
        <p:txBody>
          <a:bodyPr>
            <a:normAutofit/>
          </a:bodyPr>
          <a:lstStyle/>
          <a:p>
            <a:pPr marL="269875" indent="-41275">
              <a:tabLst>
                <a:tab pos="269875" algn="l"/>
              </a:tabLst>
            </a:pPr>
            <a:r>
              <a:rPr lang="en-CA" sz="3200" b="1" dirty="0"/>
              <a:t>Why does the region need to grow its population? </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p:txBody>
          <a:bodyPr/>
          <a:lstStyle/>
          <a:p>
            <a:r>
              <a:rPr lang="en-CA" dirty="0"/>
              <a:t>Many strategically important industries</a:t>
            </a:r>
          </a:p>
          <a:p>
            <a:r>
              <a:rPr lang="en-CA" dirty="0"/>
              <a:t>New growth opportunities </a:t>
            </a:r>
          </a:p>
          <a:p>
            <a:r>
              <a:rPr lang="en-CA" dirty="0"/>
              <a:t>Approx. 1,000 employers</a:t>
            </a:r>
          </a:p>
          <a:p>
            <a:r>
              <a:rPr lang="en-CA" dirty="0"/>
              <a:t>Risk that many could leave if workforce demand can’t be addressed</a:t>
            </a:r>
            <a:endParaRPr lang="en-CL" dirty="0"/>
          </a:p>
        </p:txBody>
      </p:sp>
      <p:pic>
        <p:nvPicPr>
          <p:cNvPr id="6146" name="Picture 2" descr="plan Icon 3536369">
            <a:extLst>
              <a:ext uri="{FF2B5EF4-FFF2-40B4-BE49-F238E27FC236}">
                <a16:creationId xmlns:a16="http://schemas.microsoft.com/office/drawing/2014/main" id="{27E58BF8-6067-4F83-83C0-39B3B2EA7ABD}"/>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36013" y="2309017"/>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414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607579"/>
            <a:ext cx="9951203" cy="1134594"/>
          </a:xfrm>
        </p:spPr>
        <p:txBody>
          <a:bodyPr>
            <a:normAutofit lnSpcReduction="10000"/>
          </a:bodyPr>
          <a:lstStyle/>
          <a:p>
            <a:pPr marL="269875" indent="-41275"/>
            <a:r>
              <a:rPr lang="en-CA" sz="3200" b="1" dirty="0"/>
              <a:t>Charlotte County’s population growth forecasts 2020 to 2040</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9" y="2042861"/>
            <a:ext cx="10432466" cy="4011430"/>
          </a:xfrm>
        </p:spPr>
        <p:txBody>
          <a:bodyPr>
            <a:normAutofit/>
          </a:bodyPr>
          <a:lstStyle/>
          <a:p>
            <a:pPr marL="269875" indent="-41275">
              <a:lnSpc>
                <a:spcPct val="100000"/>
              </a:lnSpc>
            </a:pPr>
            <a:r>
              <a:rPr lang="en-CA" sz="2400" b="1" dirty="0"/>
              <a:t>Three scenarios:</a:t>
            </a:r>
          </a:p>
          <a:p>
            <a:pPr marL="269875" indent="-41275">
              <a:lnSpc>
                <a:spcPct val="100000"/>
              </a:lnSpc>
            </a:pPr>
            <a:r>
              <a:rPr lang="en-CA" sz="2000" dirty="0"/>
              <a:t>Developed using Statistics Canada population growth projections for New Brunswick* adjusted for demographic situation and trends specific to the county.</a:t>
            </a:r>
          </a:p>
          <a:p>
            <a:pPr marL="269875" indent="-41275">
              <a:lnSpc>
                <a:spcPct val="100000"/>
              </a:lnSpc>
              <a:spcBef>
                <a:spcPts val="2400"/>
              </a:spcBef>
            </a:pPr>
            <a:r>
              <a:rPr lang="en-CA" b="1" dirty="0"/>
              <a:t>Scenario 1: Current population trajectory. </a:t>
            </a:r>
          </a:p>
          <a:p>
            <a:pPr marL="269875" indent="-41275" algn="just">
              <a:lnSpc>
                <a:spcPct val="100000"/>
              </a:lnSpc>
              <a:spcBef>
                <a:spcPts val="2400"/>
              </a:spcBef>
            </a:pPr>
            <a:r>
              <a:rPr lang="en-CA" b="1" dirty="0"/>
              <a:t>Scenario 2: Population growth needed to maintain the current size of the workforce.  </a:t>
            </a:r>
          </a:p>
          <a:p>
            <a:pPr marL="269875" indent="-41275">
              <a:lnSpc>
                <a:spcPct val="100000"/>
              </a:lnSpc>
              <a:spcBef>
                <a:spcPts val="2400"/>
              </a:spcBef>
            </a:pPr>
            <a:r>
              <a:rPr lang="en-CA" b="1" dirty="0"/>
              <a:t>Scenario 3: Population growth needed to expand the workforce at an annual average rate of 0.5%.</a:t>
            </a:r>
            <a:endParaRPr lang="en-CL" b="1" dirty="0"/>
          </a:p>
        </p:txBody>
      </p:sp>
      <p:sp>
        <p:nvSpPr>
          <p:cNvPr id="4" name="TextBox 3">
            <a:extLst>
              <a:ext uri="{FF2B5EF4-FFF2-40B4-BE49-F238E27FC236}">
                <a16:creationId xmlns:a16="http://schemas.microsoft.com/office/drawing/2014/main" id="{17F52346-ABBF-4A63-9F0D-B33291ED3009}"/>
              </a:ext>
            </a:extLst>
          </p:cNvPr>
          <p:cNvSpPr txBox="1"/>
          <p:nvPr/>
        </p:nvSpPr>
        <p:spPr>
          <a:xfrm>
            <a:off x="8482330" y="6550223"/>
            <a:ext cx="3709670" cy="307777"/>
          </a:xfrm>
          <a:prstGeom prst="rect">
            <a:avLst/>
          </a:prstGeom>
          <a:noFill/>
        </p:spPr>
        <p:txBody>
          <a:bodyPr wrap="none" rtlCol="0">
            <a:spAutoFit/>
          </a:bodyPr>
          <a:lstStyle/>
          <a:p>
            <a:r>
              <a:rPr lang="en-CA" dirty="0"/>
              <a:t>*Using Projection scenario HG: High-Growth</a:t>
            </a:r>
          </a:p>
        </p:txBody>
      </p:sp>
    </p:spTree>
    <p:extLst>
      <p:ext uri="{BB962C8B-B14F-4D97-AF65-F5344CB8AC3E}">
        <p14:creationId xmlns:p14="http://schemas.microsoft.com/office/powerpoint/2010/main" val="3925046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607579"/>
            <a:ext cx="9951203" cy="1134594"/>
          </a:xfrm>
        </p:spPr>
        <p:txBody>
          <a:bodyPr>
            <a:normAutofit lnSpcReduction="10000"/>
          </a:bodyPr>
          <a:lstStyle/>
          <a:p>
            <a:pPr marL="269875" indent="-41275"/>
            <a:r>
              <a:rPr lang="en-CA" sz="3200" b="1" dirty="0"/>
              <a:t>Charlotte County’s population growth forecasts 2020 to 2040</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9" y="2042861"/>
            <a:ext cx="10432466" cy="4207560"/>
          </a:xfrm>
        </p:spPr>
        <p:txBody>
          <a:bodyPr>
            <a:normAutofit/>
          </a:bodyPr>
          <a:lstStyle/>
          <a:p>
            <a:pPr marL="269875" indent="-41275">
              <a:lnSpc>
                <a:spcPct val="100000"/>
              </a:lnSpc>
            </a:pPr>
            <a:r>
              <a:rPr lang="en-CA" sz="2400" b="1" dirty="0"/>
              <a:t>Why these three scenarios?</a:t>
            </a:r>
            <a:endParaRPr lang="en-CA" sz="2000" dirty="0"/>
          </a:p>
          <a:p>
            <a:pPr marL="269875" indent="-41275">
              <a:lnSpc>
                <a:spcPct val="100000"/>
              </a:lnSpc>
              <a:spcBef>
                <a:spcPts val="2400"/>
              </a:spcBef>
            </a:pPr>
            <a:r>
              <a:rPr lang="en-CA" b="1" dirty="0"/>
              <a:t>Scenario 1: Current population trajectory. </a:t>
            </a:r>
          </a:p>
          <a:p>
            <a:pPr marL="514350" indent="-285750">
              <a:lnSpc>
                <a:spcPct val="100000"/>
              </a:lnSpc>
              <a:spcBef>
                <a:spcPts val="600"/>
              </a:spcBef>
              <a:buFont typeface="Arial" panose="020B0604020202020204" pitchFamily="34" charset="0"/>
              <a:buChar char="•"/>
            </a:pPr>
            <a:r>
              <a:rPr lang="en-CA" dirty="0"/>
              <a:t>To show what will happen to the workforce if the population does not grow.</a:t>
            </a:r>
          </a:p>
          <a:p>
            <a:pPr marL="269875" indent="-41275" algn="just">
              <a:lnSpc>
                <a:spcPct val="100000"/>
              </a:lnSpc>
              <a:spcBef>
                <a:spcPts val="2400"/>
              </a:spcBef>
            </a:pPr>
            <a:r>
              <a:rPr lang="en-CA" b="1" dirty="0"/>
              <a:t>Scenario 2: Population growth needed to maintain the current size of the workforce. </a:t>
            </a:r>
          </a:p>
          <a:p>
            <a:pPr marL="514350" indent="-285750" algn="just">
              <a:lnSpc>
                <a:spcPct val="100000"/>
              </a:lnSpc>
              <a:spcBef>
                <a:spcPts val="600"/>
              </a:spcBef>
              <a:buFont typeface="Arial" panose="020B0604020202020204" pitchFamily="34" charset="0"/>
              <a:buChar char="•"/>
            </a:pPr>
            <a:r>
              <a:rPr lang="en-CA" dirty="0"/>
              <a:t>To show what level of population growth is needed just to keep the same workforce size.</a:t>
            </a:r>
          </a:p>
          <a:p>
            <a:pPr marL="269875" indent="-41275">
              <a:lnSpc>
                <a:spcPct val="100000"/>
              </a:lnSpc>
              <a:spcBef>
                <a:spcPts val="2400"/>
              </a:spcBef>
            </a:pPr>
            <a:r>
              <a:rPr lang="en-CA" b="1" dirty="0"/>
              <a:t>Scenario 3: Population growth needed to expand the workforce at an annual average rate of 0.5%.</a:t>
            </a:r>
          </a:p>
          <a:p>
            <a:pPr marL="514350" indent="-285750">
              <a:lnSpc>
                <a:spcPct val="100000"/>
              </a:lnSpc>
              <a:spcBef>
                <a:spcPts val="600"/>
              </a:spcBef>
              <a:buFont typeface="Arial" panose="020B0604020202020204" pitchFamily="34" charset="0"/>
              <a:buChar char="•"/>
            </a:pPr>
            <a:r>
              <a:rPr lang="en-CA" dirty="0"/>
              <a:t>To show what level of population growth is needed if the county wants to grow its workforce to support the growth of new industries. </a:t>
            </a:r>
            <a:endParaRPr lang="en-CL" dirty="0"/>
          </a:p>
        </p:txBody>
      </p:sp>
      <p:sp>
        <p:nvSpPr>
          <p:cNvPr id="4" name="TextBox 3">
            <a:extLst>
              <a:ext uri="{FF2B5EF4-FFF2-40B4-BE49-F238E27FC236}">
                <a16:creationId xmlns:a16="http://schemas.microsoft.com/office/drawing/2014/main" id="{17F52346-ABBF-4A63-9F0D-B33291ED3009}"/>
              </a:ext>
            </a:extLst>
          </p:cNvPr>
          <p:cNvSpPr txBox="1"/>
          <p:nvPr/>
        </p:nvSpPr>
        <p:spPr>
          <a:xfrm>
            <a:off x="8482330" y="6550223"/>
            <a:ext cx="3709670" cy="307777"/>
          </a:xfrm>
          <a:prstGeom prst="rect">
            <a:avLst/>
          </a:prstGeom>
          <a:noFill/>
        </p:spPr>
        <p:txBody>
          <a:bodyPr wrap="none" rtlCol="0">
            <a:spAutoFit/>
          </a:bodyPr>
          <a:lstStyle/>
          <a:p>
            <a:r>
              <a:rPr lang="en-CA" dirty="0"/>
              <a:t>*Using Projection scenario HG: High-Growth</a:t>
            </a:r>
          </a:p>
        </p:txBody>
      </p:sp>
    </p:spTree>
    <p:extLst>
      <p:ext uri="{BB962C8B-B14F-4D97-AF65-F5344CB8AC3E}">
        <p14:creationId xmlns:p14="http://schemas.microsoft.com/office/powerpoint/2010/main" val="2228081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384935" y="670561"/>
            <a:ext cx="5853263" cy="5510106"/>
          </a:xfrm>
        </p:spPr>
        <p:txBody>
          <a:bodyPr>
            <a:normAutofit/>
          </a:bodyPr>
          <a:lstStyle/>
          <a:p>
            <a:r>
              <a:rPr lang="en-CA" sz="3200" b="1" dirty="0"/>
              <a:t>Charlotte County’s population growth scenarios</a:t>
            </a:r>
            <a:endParaRPr lang="en-CL" sz="2800" dirty="0"/>
          </a:p>
        </p:txBody>
      </p:sp>
      <p:pic>
        <p:nvPicPr>
          <p:cNvPr id="8194" name="Picture 2" descr="Population Growth Icon 4274">
            <a:extLst>
              <a:ext uri="{FF2B5EF4-FFF2-40B4-BE49-F238E27FC236}">
                <a16:creationId xmlns:a16="http://schemas.microsoft.com/office/drawing/2014/main" id="{18A0AF5E-77A6-43DF-BD84-1010181FC36A}"/>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07295" y="1520613"/>
            <a:ext cx="2210877" cy="2210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007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2261386902"/>
              </p:ext>
            </p:extLst>
          </p:nvPr>
        </p:nvGraphicFramePr>
        <p:xfrm>
          <a:off x="1396329" y="332300"/>
          <a:ext cx="9701598" cy="6399848"/>
        </p:xfrm>
        <a:graphic>
          <a:graphicData uri="http://schemas.openxmlformats.org/drawingml/2006/table">
            <a:tbl>
              <a:tblPr>
                <a:tableStyleId>{5C22544A-7EE6-4342-B048-85BDC9FD1C3A}</a:tableStyleId>
              </a:tblPr>
              <a:tblGrid>
                <a:gridCol w="2338273">
                  <a:extLst>
                    <a:ext uri="{9D8B030D-6E8A-4147-A177-3AD203B41FA5}">
                      <a16:colId xmlns:a16="http://schemas.microsoft.com/office/drawing/2014/main" val="4118274211"/>
                    </a:ext>
                  </a:extLst>
                </a:gridCol>
                <a:gridCol w="7363325">
                  <a:extLst>
                    <a:ext uri="{9D8B030D-6E8A-4147-A177-3AD203B41FA5}">
                      <a16:colId xmlns:a16="http://schemas.microsoft.com/office/drawing/2014/main" val="2190124392"/>
                    </a:ext>
                  </a:extLst>
                </a:gridCol>
              </a:tblGrid>
              <a:tr h="925435">
                <a:tc>
                  <a:txBody>
                    <a:bodyPr/>
                    <a:lstStyle/>
                    <a:p>
                      <a:pPr algn="l" fontAlgn="b"/>
                      <a:r>
                        <a:rPr lang="en-CA" sz="2200" b="1" u="none" strike="noStrike" dirty="0">
                          <a:solidFill>
                            <a:srgbClr val="FF0000"/>
                          </a:solidFill>
                          <a:effectLst/>
                          <a:latin typeface="Inter" panose="020B0604020202020204" charset="0"/>
                          <a:ea typeface="Inter" panose="020B0604020202020204" charset="0"/>
                        </a:rPr>
                        <a:t>Population Scenario:</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400" b="1" u="none" strike="noStrike" dirty="0">
                          <a:solidFill>
                            <a:srgbClr val="FF0000"/>
                          </a:solidFill>
                          <a:effectLst/>
                          <a:latin typeface="Inter" panose="020B0604020202020204" charset="0"/>
                          <a:ea typeface="Inter" panose="020B0604020202020204" charset="0"/>
                        </a:rPr>
                        <a:t>Current trajectory</a:t>
                      </a:r>
                      <a:endParaRPr lang="en-CA" sz="24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770965041"/>
                  </a:ext>
                </a:extLst>
              </a:tr>
              <a:tr h="1666011">
                <a:tc>
                  <a:txBody>
                    <a:bodyPr/>
                    <a:lstStyle/>
                    <a:p>
                      <a:pPr algn="l" fontAlgn="b"/>
                      <a:r>
                        <a:rPr lang="en-CA" sz="2200" b="1" u="none" strike="noStrike" dirty="0">
                          <a:effectLst/>
                          <a:latin typeface="Inter" panose="020B0604020202020204" charset="0"/>
                          <a:ea typeface="Inter" panose="020B0604020202020204" charset="0"/>
                        </a:rPr>
                        <a:t>Projected outcome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Population declines by 7%.</a:t>
                      </a:r>
                    </a:p>
                    <a:p>
                      <a:pPr algn="l" fontAlgn="b"/>
                      <a:r>
                        <a:rPr lang="en-US" sz="2200" u="none" strike="noStrike" dirty="0">
                          <a:effectLst/>
                          <a:latin typeface="Inter" panose="020B0604020202020204" charset="0"/>
                          <a:ea typeface="Inter" panose="020B0604020202020204" charset="0"/>
                        </a:rPr>
                        <a:t>Workforce declines by 18% (-2,300)</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959943055"/>
                  </a:ext>
                </a:extLst>
              </a:tr>
              <a:tr h="1115884">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a:effectLst/>
                          <a:latin typeface="Inter" panose="020B0604020202020204" charset="0"/>
                          <a:ea typeface="Inter" panose="020B0604020202020204" charset="0"/>
                        </a:rPr>
                        <a:t>Potential implications:</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a:effectLst/>
                          <a:latin typeface="Inter" panose="020B0604020202020204" charset="0"/>
                          <a:ea typeface="Inter" panose="020B0604020202020204" charset="0"/>
                        </a:rPr>
                        <a:t>Potential loss of export industries.</a:t>
                      </a:r>
                      <a:endParaRPr lang="en-US"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888505">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Increasing share of the workforce employed in local services (public and private).</a:t>
                      </a:r>
                    </a:p>
                    <a:p>
                      <a:pPr algn="l" fontAlgn="b"/>
                      <a:endParaRPr lang="en-US" sz="2200" b="0" i="0" u="none" strike="noStrike" dirty="0">
                        <a:solidFill>
                          <a:srgbClr val="000000"/>
                        </a:solidFill>
                        <a:effectLst/>
                        <a:latin typeface="Inter" panose="020B0604020202020204" charset="0"/>
                        <a:ea typeface="Inter" panose="020B0604020202020204" charset="0"/>
                      </a:endParaRPr>
                    </a:p>
                    <a:p>
                      <a:pPr algn="l" fontAlgn="b"/>
                      <a:r>
                        <a:rPr lang="en-US" sz="2200" b="0" i="0" u="none" strike="noStrike" dirty="0">
                          <a:solidFill>
                            <a:srgbClr val="000000"/>
                          </a:solidFill>
                          <a:effectLst/>
                          <a:latin typeface="Inter" panose="020B0604020202020204" charset="0"/>
                          <a:ea typeface="Inter" panose="020B0604020202020204" charset="0"/>
                        </a:rPr>
                        <a:t>Some businesses might move to Saint John to find workers.</a:t>
                      </a:r>
                    </a:p>
                  </a:txBody>
                  <a:tcPr marL="9525" marR="9525" marT="9525" marB="0" anchor="b">
                    <a:noFill/>
                  </a:tcPr>
                </a:tc>
                <a:extLst>
                  <a:ext uri="{0D108BD9-81ED-4DB2-BD59-A6C34878D82A}">
                    <a16:rowId xmlns:a16="http://schemas.microsoft.com/office/drawing/2014/main" val="3342945283"/>
                  </a:ext>
                </a:extLst>
              </a:tr>
              <a:tr h="1006593">
                <a:tc>
                  <a:txBody>
                    <a:bodyPr/>
                    <a:lstStyle/>
                    <a:p>
                      <a:pPr algn="l" fontAlgn="b"/>
                      <a:endParaRPr lang="en-CA"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200" u="none" strike="noStrike" dirty="0">
                          <a:effectLst/>
                          <a:latin typeface="Inter" panose="020B0604020202020204" charset="0"/>
                          <a:ea typeface="Inter" panose="020B0604020202020204" charset="0"/>
                        </a:rPr>
                        <a:t>Difficulties expanding new industries (agriculture, tourism, natural resources, etc.)</a:t>
                      </a:r>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4163546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en-CA" sz="4800" dirty="0"/>
              <a:t>Charlotte County’s demographic challenge</a:t>
            </a:r>
          </a:p>
        </p:txBody>
      </p:sp>
    </p:spTree>
    <p:extLst>
      <p:ext uri="{BB962C8B-B14F-4D97-AF65-F5344CB8AC3E}">
        <p14:creationId xmlns:p14="http://schemas.microsoft.com/office/powerpoint/2010/main" val="2820145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35547509"/>
              </p:ext>
            </p:extLst>
          </p:nvPr>
        </p:nvGraphicFramePr>
        <p:xfrm>
          <a:off x="1194199" y="303423"/>
          <a:ext cx="10375368" cy="6087751"/>
        </p:xfrm>
        <a:graphic>
          <a:graphicData uri="http://schemas.openxmlformats.org/drawingml/2006/table">
            <a:tbl>
              <a:tblPr>
                <a:tableStyleId>{5C22544A-7EE6-4342-B048-85BDC9FD1C3A}</a:tableStyleId>
              </a:tblPr>
              <a:tblGrid>
                <a:gridCol w="2500664">
                  <a:extLst>
                    <a:ext uri="{9D8B030D-6E8A-4147-A177-3AD203B41FA5}">
                      <a16:colId xmlns:a16="http://schemas.microsoft.com/office/drawing/2014/main" val="4118274211"/>
                    </a:ext>
                  </a:extLst>
                </a:gridCol>
                <a:gridCol w="7874704">
                  <a:extLst>
                    <a:ext uri="{9D8B030D-6E8A-4147-A177-3AD203B41FA5}">
                      <a16:colId xmlns:a16="http://schemas.microsoft.com/office/drawing/2014/main" val="2190124392"/>
                    </a:ext>
                  </a:extLst>
                </a:gridCol>
              </a:tblGrid>
              <a:tr h="1005603">
                <a:tc>
                  <a:txBody>
                    <a:bodyPr/>
                    <a:lstStyle/>
                    <a:p>
                      <a:pPr algn="l" fontAlgn="b"/>
                      <a:r>
                        <a:rPr lang="en-CA" sz="2200" b="1" u="none" strike="noStrike" dirty="0">
                          <a:solidFill>
                            <a:srgbClr val="FF0000"/>
                          </a:solidFill>
                          <a:effectLst/>
                          <a:latin typeface="Inter" panose="020B0604020202020204" charset="0"/>
                          <a:ea typeface="Inter" panose="020B0604020202020204" charset="0"/>
                        </a:rPr>
                        <a:t>Population Scenario:</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400" b="1" i="0" u="none" strike="noStrike" dirty="0">
                          <a:solidFill>
                            <a:srgbClr val="FF0000"/>
                          </a:solidFill>
                          <a:effectLst/>
                          <a:latin typeface="Inter" panose="020B0604020202020204" charset="0"/>
                          <a:ea typeface="Inter" panose="020B0604020202020204" charset="0"/>
                        </a:rPr>
                        <a:t>Maintain current size of the workforce (est. 12,800)</a:t>
                      </a:r>
                    </a:p>
                  </a:txBody>
                  <a:tcPr marL="9525" marR="9525" marT="9525" marB="0" anchor="b">
                    <a:noFill/>
                  </a:tcPr>
                </a:tc>
                <a:extLst>
                  <a:ext uri="{0D108BD9-81ED-4DB2-BD59-A6C34878D82A}">
                    <a16:rowId xmlns:a16="http://schemas.microsoft.com/office/drawing/2014/main" val="1770965041"/>
                  </a:ext>
                </a:extLst>
              </a:tr>
              <a:tr h="1810333">
                <a:tc>
                  <a:txBody>
                    <a:bodyPr/>
                    <a:lstStyle/>
                    <a:p>
                      <a:pPr algn="l" fontAlgn="b"/>
                      <a:r>
                        <a:rPr lang="en-CA" sz="2200" b="1" u="none" strike="noStrike" dirty="0">
                          <a:effectLst/>
                          <a:latin typeface="Inter" panose="020B0604020202020204" charset="0"/>
                          <a:ea typeface="Inter" panose="020B0604020202020204" charset="0"/>
                        </a:rPr>
                        <a:t>Projected outcome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Population must increase by 11% (+3,000).</a:t>
                      </a:r>
                    </a:p>
                    <a:p>
                      <a:pPr algn="l" fontAlgn="b"/>
                      <a:r>
                        <a:rPr lang="en-US" sz="2200" u="none" strike="noStrike" dirty="0">
                          <a:effectLst/>
                          <a:latin typeface="Inter" panose="020B0604020202020204" charset="0"/>
                          <a:ea typeface="Inter" panose="020B0604020202020204" charset="0"/>
                        </a:rPr>
                        <a:t>Workforce stays at 12,800.</a:t>
                      </a:r>
                    </a:p>
                  </a:txBody>
                  <a:tcPr marL="9525" marR="9525" marT="9525" marB="0" anchor="b">
                    <a:noFill/>
                  </a:tcPr>
                </a:tc>
                <a:extLst>
                  <a:ext uri="{0D108BD9-81ED-4DB2-BD59-A6C34878D82A}">
                    <a16:rowId xmlns:a16="http://schemas.microsoft.com/office/drawing/2014/main" val="1959943055"/>
                  </a:ext>
                </a:extLst>
              </a:tr>
              <a:tr h="1212550">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a:effectLst/>
                          <a:latin typeface="Inter" panose="020B0604020202020204" charset="0"/>
                          <a:ea typeface="Inter" panose="020B0604020202020204" charset="0"/>
                        </a:rPr>
                        <a:t>Potential implications:</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Increasing share of the workforce employed in local services (public and private).</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965474">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Less workers for other industries – including export-focused industries.</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342945283"/>
                  </a:ext>
                </a:extLst>
              </a:tr>
              <a:tr h="1093791">
                <a:tc>
                  <a:txBody>
                    <a:bodyPr/>
                    <a:lstStyle/>
                    <a:p>
                      <a:pPr algn="l" fontAlgn="b"/>
                      <a:endParaRPr lang="en-CA"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200" u="none" strike="noStrike" dirty="0">
                          <a:effectLst/>
                          <a:latin typeface="Inter" panose="020B0604020202020204" charset="0"/>
                          <a:ea typeface="Inter" panose="020B0604020202020204" charset="0"/>
                        </a:rPr>
                        <a:t>Difficulties expanding new industries (agriculture, tourism, natural resources, etc.)</a:t>
                      </a:r>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4151515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555633260"/>
              </p:ext>
            </p:extLst>
          </p:nvPr>
        </p:nvGraphicFramePr>
        <p:xfrm>
          <a:off x="1396329" y="332299"/>
          <a:ext cx="10375368" cy="6001123"/>
        </p:xfrm>
        <a:graphic>
          <a:graphicData uri="http://schemas.openxmlformats.org/drawingml/2006/table">
            <a:tbl>
              <a:tblPr>
                <a:tableStyleId>{5C22544A-7EE6-4342-B048-85BDC9FD1C3A}</a:tableStyleId>
              </a:tblPr>
              <a:tblGrid>
                <a:gridCol w="2262284">
                  <a:extLst>
                    <a:ext uri="{9D8B030D-6E8A-4147-A177-3AD203B41FA5}">
                      <a16:colId xmlns:a16="http://schemas.microsoft.com/office/drawing/2014/main" val="4118274211"/>
                    </a:ext>
                  </a:extLst>
                </a:gridCol>
                <a:gridCol w="8113084">
                  <a:extLst>
                    <a:ext uri="{9D8B030D-6E8A-4147-A177-3AD203B41FA5}">
                      <a16:colId xmlns:a16="http://schemas.microsoft.com/office/drawing/2014/main" val="2190124392"/>
                    </a:ext>
                  </a:extLst>
                </a:gridCol>
              </a:tblGrid>
              <a:tr h="991293">
                <a:tc>
                  <a:txBody>
                    <a:bodyPr/>
                    <a:lstStyle/>
                    <a:p>
                      <a:pPr algn="l" fontAlgn="b"/>
                      <a:r>
                        <a:rPr lang="en-CA" sz="2200" b="1" u="none" strike="noStrike" dirty="0">
                          <a:solidFill>
                            <a:srgbClr val="FF0000"/>
                          </a:solidFill>
                          <a:effectLst/>
                          <a:latin typeface="Inter" panose="020B0604020202020204" charset="0"/>
                          <a:ea typeface="Inter" panose="020B0604020202020204" charset="0"/>
                        </a:rPr>
                        <a:t>Population Scenario:</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400" b="1" u="none" strike="noStrike" dirty="0">
                          <a:solidFill>
                            <a:srgbClr val="FF0000"/>
                          </a:solidFill>
                          <a:effectLst/>
                          <a:latin typeface="Inter" panose="020B0604020202020204" charset="0"/>
                          <a:ea typeface="Inter" panose="020B0604020202020204" charset="0"/>
                        </a:rPr>
                        <a:t>Grow the workforce at a modest 0.5% per year</a:t>
                      </a:r>
                      <a:endParaRPr lang="en-CA" sz="24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770965041"/>
                  </a:ext>
                </a:extLst>
              </a:tr>
              <a:tr h="1784572">
                <a:tc>
                  <a:txBody>
                    <a:bodyPr/>
                    <a:lstStyle/>
                    <a:p>
                      <a:pPr algn="l" fontAlgn="b"/>
                      <a:r>
                        <a:rPr lang="en-CA" sz="2200" b="1" u="none" strike="noStrike" dirty="0">
                          <a:effectLst/>
                          <a:latin typeface="Inter" panose="020B0604020202020204" charset="0"/>
                          <a:ea typeface="Inter" panose="020B0604020202020204" charset="0"/>
                        </a:rPr>
                        <a:t>Projected outcome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endParaRPr lang="en-US" sz="2200" u="none" strike="noStrike" dirty="0">
                        <a:effectLst/>
                        <a:latin typeface="Inter" panose="020B0604020202020204" charset="0"/>
                        <a:ea typeface="Inter" panose="020B0604020202020204" charset="0"/>
                      </a:endParaRPr>
                    </a:p>
                    <a:p>
                      <a:pPr algn="l" fontAlgn="b"/>
                      <a:r>
                        <a:rPr lang="en-US" sz="2200" u="none" strike="noStrike" dirty="0">
                          <a:effectLst/>
                          <a:latin typeface="Inter" panose="020B0604020202020204" charset="0"/>
                          <a:ea typeface="Inter" panose="020B0604020202020204" charset="0"/>
                        </a:rPr>
                        <a:t>Population increases by 23% (+6,000).</a:t>
                      </a:r>
                    </a:p>
                    <a:p>
                      <a:pPr algn="l" fontAlgn="b"/>
                      <a:r>
                        <a:rPr lang="en-US" sz="2200" u="none" strike="noStrike" dirty="0">
                          <a:effectLst/>
                          <a:latin typeface="Inter" panose="020B0604020202020204" charset="0"/>
                          <a:ea typeface="Inter" panose="020B0604020202020204" charset="0"/>
                        </a:rPr>
                        <a:t>Workforce increases by +1,300.</a:t>
                      </a:r>
                    </a:p>
                    <a:p>
                      <a:pPr algn="l" fontAlgn="b"/>
                      <a:r>
                        <a:rPr lang="en-US" sz="2200" b="0" i="0" u="none" strike="noStrike" dirty="0">
                          <a:solidFill>
                            <a:srgbClr val="000000"/>
                          </a:solidFill>
                          <a:effectLst/>
                          <a:latin typeface="Inter" panose="020B0604020202020204" charset="0"/>
                          <a:ea typeface="Inter" panose="020B0604020202020204" charset="0"/>
                        </a:rPr>
                        <a:t>Would require a pop. growth rate last seen in the 1970s.</a:t>
                      </a:r>
                    </a:p>
                  </a:txBody>
                  <a:tcPr marL="9525" marR="9525" marT="9525" marB="0" anchor="b">
                    <a:noFill/>
                  </a:tcPr>
                </a:tc>
                <a:extLst>
                  <a:ext uri="{0D108BD9-81ED-4DB2-BD59-A6C34878D82A}">
                    <a16:rowId xmlns:a16="http://schemas.microsoft.com/office/drawing/2014/main" val="1959943055"/>
                  </a:ext>
                </a:extLst>
              </a:tr>
              <a:tr h="1195296">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a:effectLst/>
                          <a:latin typeface="Inter" panose="020B0604020202020204" charset="0"/>
                          <a:ea typeface="Inter" panose="020B0604020202020204" charset="0"/>
                        </a:rPr>
                        <a:t>Potential implications:</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The region has the workforce to meet expected demand for local services.</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951735">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b="0" i="0" u="none" strike="noStrike" dirty="0">
                          <a:solidFill>
                            <a:srgbClr val="000000"/>
                          </a:solidFill>
                          <a:effectLst/>
                          <a:latin typeface="Inter" panose="020B0604020202020204" charset="0"/>
                          <a:ea typeface="Inter" panose="020B0604020202020204" charset="0"/>
                        </a:rPr>
                        <a:t>… and the workforce to grow some new industries.</a:t>
                      </a:r>
                    </a:p>
                  </a:txBody>
                  <a:tcPr marL="9525" marR="9525" marT="9525" marB="0" anchor="b">
                    <a:noFill/>
                  </a:tcPr>
                </a:tc>
                <a:extLst>
                  <a:ext uri="{0D108BD9-81ED-4DB2-BD59-A6C34878D82A}">
                    <a16:rowId xmlns:a16="http://schemas.microsoft.com/office/drawing/2014/main" val="3342945283"/>
                  </a:ext>
                </a:extLst>
              </a:tr>
              <a:tr h="1078227">
                <a:tc>
                  <a:txBody>
                    <a:bodyPr/>
                    <a:lstStyle/>
                    <a:p>
                      <a:pPr algn="l" fontAlgn="b"/>
                      <a:endParaRPr lang="en-CA"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1886994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607579"/>
            <a:ext cx="9951203" cy="1134594"/>
          </a:xfrm>
        </p:spPr>
        <p:txBody>
          <a:bodyPr>
            <a:normAutofit lnSpcReduction="10000"/>
          </a:bodyPr>
          <a:lstStyle/>
          <a:p>
            <a:pPr marL="269875" indent="-41275"/>
            <a:r>
              <a:rPr lang="en-CA" sz="3200" b="1" dirty="0"/>
              <a:t>Charlotte County’s population growth forecasts 2020 to 2040 - Conclusions</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9" y="2042861"/>
            <a:ext cx="10432466" cy="4207560"/>
          </a:xfrm>
        </p:spPr>
        <p:txBody>
          <a:bodyPr>
            <a:normAutofit/>
          </a:bodyPr>
          <a:lstStyle/>
          <a:p>
            <a:pPr marL="269875" indent="-41275">
              <a:lnSpc>
                <a:spcPct val="100000"/>
              </a:lnSpc>
              <a:spcBef>
                <a:spcPts val="2400"/>
              </a:spcBef>
              <a:spcAft>
                <a:spcPts val="1200"/>
              </a:spcAft>
            </a:pPr>
            <a:r>
              <a:rPr lang="en-CA" sz="2000" dirty="0"/>
              <a:t>If the region wants to maintain the current workforce size or expand it over the next 20 years, significant growth in the population is required. </a:t>
            </a:r>
          </a:p>
          <a:p>
            <a:pPr marL="269875" indent="-41275">
              <a:lnSpc>
                <a:spcPct val="100000"/>
              </a:lnSpc>
              <a:spcBef>
                <a:spcPts val="2400"/>
              </a:spcBef>
              <a:spcAft>
                <a:spcPts val="1200"/>
              </a:spcAft>
            </a:pPr>
            <a:r>
              <a:rPr lang="en-CA" sz="2000" dirty="0"/>
              <a:t>Assuming other population growth components remain constant, it will require an increase in annual immigration from 110 in 2019/2020 to </a:t>
            </a:r>
            <a:r>
              <a:rPr lang="en-CA" sz="2000" b="1" dirty="0"/>
              <a:t>220/year and more.</a:t>
            </a:r>
          </a:p>
          <a:p>
            <a:pPr marL="269875" indent="-41275">
              <a:lnSpc>
                <a:spcPct val="100000"/>
              </a:lnSpc>
              <a:spcBef>
                <a:spcPts val="2400"/>
              </a:spcBef>
              <a:spcAft>
                <a:spcPts val="1200"/>
              </a:spcAft>
            </a:pPr>
            <a:r>
              <a:rPr lang="en-CA" sz="2000" dirty="0"/>
              <a:t>This will not happen by itself. </a:t>
            </a:r>
          </a:p>
          <a:p>
            <a:pPr marL="269875" indent="-41275">
              <a:lnSpc>
                <a:spcPct val="100000"/>
              </a:lnSpc>
              <a:spcBef>
                <a:spcPts val="2400"/>
              </a:spcBef>
            </a:pPr>
            <a:r>
              <a:rPr lang="en-CA" sz="2000" dirty="0"/>
              <a:t>It will require a deliberate population growth plan for the region.</a:t>
            </a:r>
          </a:p>
        </p:txBody>
      </p:sp>
      <p:sp>
        <p:nvSpPr>
          <p:cNvPr id="4" name="TextBox 3">
            <a:extLst>
              <a:ext uri="{FF2B5EF4-FFF2-40B4-BE49-F238E27FC236}">
                <a16:creationId xmlns:a16="http://schemas.microsoft.com/office/drawing/2014/main" id="{17F52346-ABBF-4A63-9F0D-B33291ED3009}"/>
              </a:ext>
            </a:extLst>
          </p:cNvPr>
          <p:cNvSpPr txBox="1"/>
          <p:nvPr/>
        </p:nvSpPr>
        <p:spPr>
          <a:xfrm>
            <a:off x="8482330" y="6550223"/>
            <a:ext cx="3709670" cy="307777"/>
          </a:xfrm>
          <a:prstGeom prst="rect">
            <a:avLst/>
          </a:prstGeom>
          <a:noFill/>
        </p:spPr>
        <p:txBody>
          <a:bodyPr wrap="none" rtlCol="0">
            <a:spAutoFit/>
          </a:bodyPr>
          <a:lstStyle/>
          <a:p>
            <a:r>
              <a:rPr lang="en-CA" dirty="0"/>
              <a:t>*Using Projection scenario HG: High-Growth</a:t>
            </a:r>
          </a:p>
        </p:txBody>
      </p:sp>
    </p:spTree>
    <p:extLst>
      <p:ext uri="{BB962C8B-B14F-4D97-AF65-F5344CB8AC3E}">
        <p14:creationId xmlns:p14="http://schemas.microsoft.com/office/powerpoint/2010/main" val="2399927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en-CA" sz="4800" dirty="0"/>
              <a:t>Charlotte County’s  population growth plan</a:t>
            </a:r>
          </a:p>
        </p:txBody>
      </p:sp>
    </p:spTree>
    <p:extLst>
      <p:ext uri="{BB962C8B-B14F-4D97-AF65-F5344CB8AC3E}">
        <p14:creationId xmlns:p14="http://schemas.microsoft.com/office/powerpoint/2010/main" val="1786725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384935" y="670561"/>
            <a:ext cx="7268177" cy="5510106"/>
          </a:xfrm>
        </p:spPr>
        <p:txBody>
          <a:bodyPr/>
          <a:lstStyle/>
          <a:p>
            <a:pPr marL="269875" indent="-41275">
              <a:lnSpc>
                <a:spcPct val="100000"/>
              </a:lnSpc>
              <a:tabLst>
                <a:tab pos="182563" algn="l"/>
              </a:tabLst>
            </a:pPr>
            <a:r>
              <a:rPr lang="en-CA" sz="2800" b="1" dirty="0"/>
              <a:t>Local communities/regions need to get engaged.</a:t>
            </a:r>
          </a:p>
          <a:p>
            <a:pPr marL="269875" indent="-41275">
              <a:lnSpc>
                <a:spcPct val="100000"/>
              </a:lnSpc>
              <a:tabLst>
                <a:tab pos="182563" algn="l"/>
              </a:tabLst>
            </a:pPr>
            <a:endParaRPr lang="en-CA" sz="2800" b="1" dirty="0"/>
          </a:p>
          <a:p>
            <a:r>
              <a:rPr lang="en-CA" dirty="0"/>
              <a:t>This is not only a provincial government issue.</a:t>
            </a:r>
          </a:p>
          <a:p>
            <a:r>
              <a:rPr lang="en-CA" dirty="0"/>
              <a:t>People and businesses move into local communities. </a:t>
            </a:r>
          </a:p>
          <a:p>
            <a:r>
              <a:rPr lang="en-CA" dirty="0"/>
              <a:t>Economic opportunities occur in local communities. </a:t>
            </a:r>
            <a:endParaRPr lang="en-CL" dirty="0"/>
          </a:p>
        </p:txBody>
      </p:sp>
      <p:pic>
        <p:nvPicPr>
          <p:cNvPr id="4098" name="Picture 2" descr="join Icon 118840">
            <a:extLst>
              <a:ext uri="{FF2B5EF4-FFF2-40B4-BE49-F238E27FC236}">
                <a16:creationId xmlns:a16="http://schemas.microsoft.com/office/drawing/2014/main" id="{1D46539C-1429-4707-8EC0-27F067F7D1A7}"/>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19741" y="1104171"/>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361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902155" y="649577"/>
            <a:ext cx="11095881" cy="77282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E43D30"/>
              </a:buClr>
              <a:buSzPts val="3200"/>
              <a:buNone/>
            </a:pPr>
            <a:r>
              <a:rPr lang="en-US" b="1" dirty="0"/>
              <a:t>The changing demands on local/regional government</a:t>
            </a:r>
            <a:endParaRPr b="1" dirty="0"/>
          </a:p>
        </p:txBody>
      </p:sp>
      <p:sp>
        <p:nvSpPr>
          <p:cNvPr id="5" name="Content Placeholder 2">
            <a:extLst>
              <a:ext uri="{FF2B5EF4-FFF2-40B4-BE49-F238E27FC236}">
                <a16:creationId xmlns:a16="http://schemas.microsoft.com/office/drawing/2014/main" id="{227B4F96-1F5C-4C5A-AD4F-59750E706271}"/>
              </a:ext>
            </a:extLst>
          </p:cNvPr>
          <p:cNvSpPr txBox="1">
            <a:spLocks/>
          </p:cNvSpPr>
          <p:nvPr/>
        </p:nvSpPr>
        <p:spPr>
          <a:xfrm>
            <a:off x="234718" y="1761089"/>
            <a:ext cx="6191794" cy="46311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2400"/>
              </a:spcBef>
              <a:buNone/>
            </a:pPr>
            <a:r>
              <a:rPr lang="en-CA" sz="2000" b="1" dirty="0">
                <a:solidFill>
                  <a:srgbClr val="FF0000"/>
                </a:solidFill>
                <a:latin typeface="Inter" panose="020B0604020202020204" charset="0"/>
                <a:ea typeface="Inter" panose="020B0604020202020204" charset="0"/>
              </a:rPr>
              <a:t>Local/regional government – circa 2000</a:t>
            </a:r>
          </a:p>
          <a:p>
            <a:pPr>
              <a:lnSpc>
                <a:spcPct val="100000"/>
              </a:lnSpc>
              <a:spcBef>
                <a:spcPts val="2400"/>
              </a:spcBef>
            </a:pPr>
            <a:endParaRPr lang="en-CA" dirty="0"/>
          </a:p>
          <a:p>
            <a:pPr>
              <a:lnSpc>
                <a:spcPct val="100000"/>
              </a:lnSpc>
              <a:spcBef>
                <a:spcPts val="2400"/>
              </a:spcBef>
            </a:pPr>
            <a:endParaRPr lang="en-US" dirty="0"/>
          </a:p>
          <a:p>
            <a:pPr>
              <a:lnSpc>
                <a:spcPct val="100000"/>
              </a:lnSpc>
              <a:spcBef>
                <a:spcPts val="2400"/>
              </a:spcBef>
            </a:pPr>
            <a:endParaRPr lang="en-CA" dirty="0"/>
          </a:p>
        </p:txBody>
      </p:sp>
      <p:sp>
        <p:nvSpPr>
          <p:cNvPr id="6" name="Content Placeholder 2">
            <a:extLst>
              <a:ext uri="{FF2B5EF4-FFF2-40B4-BE49-F238E27FC236}">
                <a16:creationId xmlns:a16="http://schemas.microsoft.com/office/drawing/2014/main" id="{5A3C1FFC-71CD-451F-89F4-75212A873DBB}"/>
              </a:ext>
            </a:extLst>
          </p:cNvPr>
          <p:cNvSpPr txBox="1">
            <a:spLocks/>
          </p:cNvSpPr>
          <p:nvPr/>
        </p:nvSpPr>
        <p:spPr>
          <a:xfrm>
            <a:off x="6086106" y="1761089"/>
            <a:ext cx="6191794" cy="46311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2400"/>
              </a:spcBef>
              <a:buNone/>
            </a:pPr>
            <a:r>
              <a:rPr lang="en-CA" sz="2000" b="1" dirty="0">
                <a:solidFill>
                  <a:srgbClr val="FF0000"/>
                </a:solidFill>
              </a:rPr>
              <a:t>Local/regional government – circa 2020</a:t>
            </a:r>
          </a:p>
          <a:p>
            <a:pPr>
              <a:lnSpc>
                <a:spcPct val="100000"/>
              </a:lnSpc>
              <a:spcBef>
                <a:spcPts val="2400"/>
              </a:spcBef>
            </a:pPr>
            <a:endParaRPr lang="en-CA" dirty="0"/>
          </a:p>
          <a:p>
            <a:pPr>
              <a:lnSpc>
                <a:spcPct val="100000"/>
              </a:lnSpc>
              <a:spcBef>
                <a:spcPts val="2400"/>
              </a:spcBef>
            </a:pPr>
            <a:endParaRPr lang="en-US" dirty="0"/>
          </a:p>
          <a:p>
            <a:pPr>
              <a:lnSpc>
                <a:spcPct val="100000"/>
              </a:lnSpc>
              <a:spcBef>
                <a:spcPts val="2400"/>
              </a:spcBef>
            </a:pPr>
            <a:endParaRPr lang="en-CA" dirty="0"/>
          </a:p>
        </p:txBody>
      </p:sp>
      <p:pic>
        <p:nvPicPr>
          <p:cNvPr id="8" name="Picture 7" descr="A close up of a logo&#10;&#10;Description automatically generated">
            <a:extLst>
              <a:ext uri="{FF2B5EF4-FFF2-40B4-BE49-F238E27FC236}">
                <a16:creationId xmlns:a16="http://schemas.microsoft.com/office/drawing/2014/main" id="{6DBEFFFB-0786-44FD-BB47-A61F7FF21504}"/>
              </a:ext>
            </a:extLst>
          </p:cNvPr>
          <p:cNvPicPr>
            <a:picLocks noChangeAspect="1"/>
          </p:cNvPicPr>
          <p:nvPr/>
        </p:nvPicPr>
        <p:blipFill rotWithShape="1">
          <a:blip r:embed="rId3">
            <a:extLst>
              <a:ext uri="{28A0092B-C50C-407E-A947-70E740481C1C}">
                <a14:useLocalDpi xmlns:a14="http://schemas.microsoft.com/office/drawing/2010/main" val="0"/>
              </a:ext>
            </a:extLst>
          </a:blip>
          <a:srcRect b="20619"/>
          <a:stretch/>
        </p:blipFill>
        <p:spPr>
          <a:xfrm>
            <a:off x="3386008" y="2483860"/>
            <a:ext cx="1592003" cy="1263749"/>
          </a:xfrm>
          <a:prstGeom prst="rect">
            <a:avLst/>
          </a:prstGeom>
        </p:spPr>
      </p:pic>
      <p:pic>
        <p:nvPicPr>
          <p:cNvPr id="9" name="Picture 8" descr="A close up of a logo&#10;&#10;Description automatically generated">
            <a:extLst>
              <a:ext uri="{FF2B5EF4-FFF2-40B4-BE49-F238E27FC236}">
                <a16:creationId xmlns:a16="http://schemas.microsoft.com/office/drawing/2014/main" id="{58DDFEBB-4B7B-42C0-8CC9-1AFC79B1DFC2}"/>
              </a:ext>
            </a:extLst>
          </p:cNvPr>
          <p:cNvPicPr>
            <a:picLocks noChangeAspect="1"/>
          </p:cNvPicPr>
          <p:nvPr/>
        </p:nvPicPr>
        <p:blipFill rotWithShape="1">
          <a:blip r:embed="rId4">
            <a:extLst>
              <a:ext uri="{28A0092B-C50C-407E-A947-70E740481C1C}">
                <a14:useLocalDpi xmlns:a14="http://schemas.microsoft.com/office/drawing/2010/main" val="0"/>
              </a:ext>
            </a:extLst>
          </a:blip>
          <a:srcRect b="12384"/>
          <a:stretch/>
        </p:blipFill>
        <p:spPr>
          <a:xfrm>
            <a:off x="591317" y="4155748"/>
            <a:ext cx="1178326" cy="1032401"/>
          </a:xfrm>
          <a:prstGeom prst="rect">
            <a:avLst/>
          </a:prstGeom>
        </p:spPr>
      </p:pic>
      <p:pic>
        <p:nvPicPr>
          <p:cNvPr id="10" name="Picture 9" descr="A close up of a logo&#10;&#10;Description automatically generated">
            <a:extLst>
              <a:ext uri="{FF2B5EF4-FFF2-40B4-BE49-F238E27FC236}">
                <a16:creationId xmlns:a16="http://schemas.microsoft.com/office/drawing/2014/main" id="{E0018373-350F-4AB3-9738-21E632A81FCB}"/>
              </a:ext>
            </a:extLst>
          </p:cNvPr>
          <p:cNvPicPr>
            <a:picLocks noChangeAspect="1"/>
          </p:cNvPicPr>
          <p:nvPr/>
        </p:nvPicPr>
        <p:blipFill rotWithShape="1">
          <a:blip r:embed="rId5">
            <a:extLst>
              <a:ext uri="{28A0092B-C50C-407E-A947-70E740481C1C}">
                <a14:useLocalDpi xmlns:a14="http://schemas.microsoft.com/office/drawing/2010/main" val="0"/>
              </a:ext>
            </a:extLst>
          </a:blip>
          <a:srcRect b="20619"/>
          <a:stretch/>
        </p:blipFill>
        <p:spPr>
          <a:xfrm flipH="1">
            <a:off x="1014958" y="2438602"/>
            <a:ext cx="1592003" cy="1263749"/>
          </a:xfrm>
          <a:prstGeom prst="rect">
            <a:avLst/>
          </a:prstGeom>
        </p:spPr>
      </p:pic>
      <p:pic>
        <p:nvPicPr>
          <p:cNvPr id="11" name="Picture 10" descr="A close up of a logo&#10;&#10;Description automatically generated">
            <a:extLst>
              <a:ext uri="{FF2B5EF4-FFF2-40B4-BE49-F238E27FC236}">
                <a16:creationId xmlns:a16="http://schemas.microsoft.com/office/drawing/2014/main" id="{FF4F1382-9942-4948-8D9D-B76672F40607}"/>
              </a:ext>
            </a:extLst>
          </p:cNvPr>
          <p:cNvPicPr>
            <a:picLocks noChangeAspect="1"/>
          </p:cNvPicPr>
          <p:nvPr/>
        </p:nvPicPr>
        <p:blipFill rotWithShape="1">
          <a:blip r:embed="rId6">
            <a:extLst>
              <a:ext uri="{28A0092B-C50C-407E-A947-70E740481C1C}">
                <a14:useLocalDpi xmlns:a14="http://schemas.microsoft.com/office/drawing/2010/main" val="0"/>
              </a:ext>
            </a:extLst>
          </a:blip>
          <a:srcRect b="13163"/>
          <a:stretch/>
        </p:blipFill>
        <p:spPr>
          <a:xfrm>
            <a:off x="2297718" y="3860327"/>
            <a:ext cx="1592004" cy="1382454"/>
          </a:xfrm>
          <a:prstGeom prst="rect">
            <a:avLst/>
          </a:prstGeom>
        </p:spPr>
      </p:pic>
      <p:pic>
        <p:nvPicPr>
          <p:cNvPr id="12" name="Picture 11" descr="A close up of a logo&#10;&#10;Description automatically generated">
            <a:extLst>
              <a:ext uri="{FF2B5EF4-FFF2-40B4-BE49-F238E27FC236}">
                <a16:creationId xmlns:a16="http://schemas.microsoft.com/office/drawing/2014/main" id="{66CD20DE-69F7-493B-83C6-C3F811F60786}"/>
              </a:ext>
            </a:extLst>
          </p:cNvPr>
          <p:cNvPicPr>
            <a:picLocks noChangeAspect="1"/>
          </p:cNvPicPr>
          <p:nvPr/>
        </p:nvPicPr>
        <p:blipFill rotWithShape="1">
          <a:blip r:embed="rId7">
            <a:extLst>
              <a:ext uri="{28A0092B-C50C-407E-A947-70E740481C1C}">
                <a14:useLocalDpi xmlns:a14="http://schemas.microsoft.com/office/drawing/2010/main" val="0"/>
              </a:ext>
            </a:extLst>
          </a:blip>
          <a:srcRect b="26528"/>
          <a:stretch/>
        </p:blipFill>
        <p:spPr>
          <a:xfrm>
            <a:off x="3987064" y="4308354"/>
            <a:ext cx="1781175" cy="1308669"/>
          </a:xfrm>
          <a:prstGeom prst="rect">
            <a:avLst/>
          </a:prstGeom>
        </p:spPr>
      </p:pic>
      <p:pic>
        <p:nvPicPr>
          <p:cNvPr id="14" name="Picture 13" descr="A close up of a logo&#10;&#10;Description automatically generated">
            <a:extLst>
              <a:ext uri="{FF2B5EF4-FFF2-40B4-BE49-F238E27FC236}">
                <a16:creationId xmlns:a16="http://schemas.microsoft.com/office/drawing/2014/main" id="{3F68D969-7131-48CF-BD4B-0CEEFCBCEAEF}"/>
              </a:ext>
            </a:extLst>
          </p:cNvPr>
          <p:cNvPicPr>
            <a:picLocks noChangeAspect="1"/>
          </p:cNvPicPr>
          <p:nvPr/>
        </p:nvPicPr>
        <p:blipFill rotWithShape="1">
          <a:blip r:embed="rId3">
            <a:extLst>
              <a:ext uri="{28A0092B-C50C-407E-A947-70E740481C1C}">
                <a14:useLocalDpi xmlns:a14="http://schemas.microsoft.com/office/drawing/2010/main" val="0"/>
              </a:ext>
            </a:extLst>
          </a:blip>
          <a:srcRect b="20619"/>
          <a:stretch/>
        </p:blipFill>
        <p:spPr>
          <a:xfrm>
            <a:off x="8419153" y="2083476"/>
            <a:ext cx="1592003" cy="1263749"/>
          </a:xfrm>
          <a:prstGeom prst="rect">
            <a:avLst/>
          </a:prstGeom>
        </p:spPr>
      </p:pic>
      <p:pic>
        <p:nvPicPr>
          <p:cNvPr id="15" name="Picture 14" descr="A close up of a logo&#10;&#10;Description automatically generated">
            <a:extLst>
              <a:ext uri="{FF2B5EF4-FFF2-40B4-BE49-F238E27FC236}">
                <a16:creationId xmlns:a16="http://schemas.microsoft.com/office/drawing/2014/main" id="{03F25C46-F5B3-4BE4-AF14-36F80C65DC41}"/>
              </a:ext>
            </a:extLst>
          </p:cNvPr>
          <p:cNvPicPr>
            <a:picLocks noChangeAspect="1"/>
          </p:cNvPicPr>
          <p:nvPr/>
        </p:nvPicPr>
        <p:blipFill rotWithShape="1">
          <a:blip r:embed="rId4">
            <a:extLst>
              <a:ext uri="{28A0092B-C50C-407E-A947-70E740481C1C}">
                <a14:useLocalDpi xmlns:a14="http://schemas.microsoft.com/office/drawing/2010/main" val="0"/>
              </a:ext>
            </a:extLst>
          </a:blip>
          <a:srcRect b="12384"/>
          <a:stretch/>
        </p:blipFill>
        <p:spPr>
          <a:xfrm>
            <a:off x="6327968" y="3855303"/>
            <a:ext cx="1178326" cy="1032401"/>
          </a:xfrm>
          <a:prstGeom prst="rect">
            <a:avLst/>
          </a:prstGeom>
        </p:spPr>
      </p:pic>
      <p:pic>
        <p:nvPicPr>
          <p:cNvPr id="16" name="Picture 15" descr="A close up of a logo&#10;&#10;Description automatically generated">
            <a:extLst>
              <a:ext uri="{FF2B5EF4-FFF2-40B4-BE49-F238E27FC236}">
                <a16:creationId xmlns:a16="http://schemas.microsoft.com/office/drawing/2014/main" id="{16974A66-FF80-4E35-BDE1-63E827A7A719}"/>
              </a:ext>
            </a:extLst>
          </p:cNvPr>
          <p:cNvPicPr>
            <a:picLocks noChangeAspect="1"/>
          </p:cNvPicPr>
          <p:nvPr/>
        </p:nvPicPr>
        <p:blipFill rotWithShape="1">
          <a:blip r:embed="rId5">
            <a:extLst>
              <a:ext uri="{28A0092B-C50C-407E-A947-70E740481C1C}">
                <a14:useLocalDpi xmlns:a14="http://schemas.microsoft.com/office/drawing/2010/main" val="0"/>
              </a:ext>
            </a:extLst>
          </a:blip>
          <a:srcRect b="20619"/>
          <a:stretch/>
        </p:blipFill>
        <p:spPr>
          <a:xfrm flipH="1">
            <a:off x="6284288" y="2206880"/>
            <a:ext cx="1592003" cy="1263749"/>
          </a:xfrm>
          <a:prstGeom prst="rect">
            <a:avLst/>
          </a:prstGeom>
        </p:spPr>
      </p:pic>
      <p:pic>
        <p:nvPicPr>
          <p:cNvPr id="17" name="Picture 16" descr="A close up of a logo&#10;&#10;Description automatically generated">
            <a:extLst>
              <a:ext uri="{FF2B5EF4-FFF2-40B4-BE49-F238E27FC236}">
                <a16:creationId xmlns:a16="http://schemas.microsoft.com/office/drawing/2014/main" id="{92B0A995-D043-43FC-AE62-6AEA9E5788DF}"/>
              </a:ext>
            </a:extLst>
          </p:cNvPr>
          <p:cNvPicPr>
            <a:picLocks noChangeAspect="1"/>
          </p:cNvPicPr>
          <p:nvPr/>
        </p:nvPicPr>
        <p:blipFill rotWithShape="1">
          <a:blip r:embed="rId6">
            <a:extLst>
              <a:ext uri="{28A0092B-C50C-407E-A947-70E740481C1C}">
                <a14:useLocalDpi xmlns:a14="http://schemas.microsoft.com/office/drawing/2010/main" val="0"/>
              </a:ext>
            </a:extLst>
          </a:blip>
          <a:srcRect b="13163"/>
          <a:stretch/>
        </p:blipFill>
        <p:spPr>
          <a:xfrm>
            <a:off x="7836612" y="3760549"/>
            <a:ext cx="1592004" cy="1382454"/>
          </a:xfrm>
          <a:prstGeom prst="rect">
            <a:avLst/>
          </a:prstGeom>
        </p:spPr>
      </p:pic>
      <p:pic>
        <p:nvPicPr>
          <p:cNvPr id="18" name="Picture 17" descr="A close up of a logo&#10;&#10;Description automatically generated">
            <a:extLst>
              <a:ext uri="{FF2B5EF4-FFF2-40B4-BE49-F238E27FC236}">
                <a16:creationId xmlns:a16="http://schemas.microsoft.com/office/drawing/2014/main" id="{668B084A-62EA-4285-BBD4-3476500A3A7C}"/>
              </a:ext>
            </a:extLst>
          </p:cNvPr>
          <p:cNvPicPr>
            <a:picLocks noChangeAspect="1"/>
          </p:cNvPicPr>
          <p:nvPr/>
        </p:nvPicPr>
        <p:blipFill rotWithShape="1">
          <a:blip r:embed="rId7">
            <a:extLst>
              <a:ext uri="{28A0092B-C50C-407E-A947-70E740481C1C}">
                <a14:useLocalDpi xmlns:a14="http://schemas.microsoft.com/office/drawing/2010/main" val="0"/>
              </a:ext>
            </a:extLst>
          </a:blip>
          <a:srcRect b="26528"/>
          <a:stretch/>
        </p:blipFill>
        <p:spPr>
          <a:xfrm>
            <a:off x="8165331" y="5484416"/>
            <a:ext cx="1290252" cy="947977"/>
          </a:xfrm>
          <a:prstGeom prst="rect">
            <a:avLst/>
          </a:prstGeom>
        </p:spPr>
      </p:pic>
      <p:pic>
        <p:nvPicPr>
          <p:cNvPr id="19" name="Picture 18" descr="A close up of a logo&#10;&#10;Description automatically generated">
            <a:extLst>
              <a:ext uri="{FF2B5EF4-FFF2-40B4-BE49-F238E27FC236}">
                <a16:creationId xmlns:a16="http://schemas.microsoft.com/office/drawing/2014/main" id="{75449E77-74F4-4CF7-861D-1E82EA132CAA}"/>
              </a:ext>
            </a:extLst>
          </p:cNvPr>
          <p:cNvPicPr>
            <a:picLocks noChangeAspect="1"/>
          </p:cNvPicPr>
          <p:nvPr/>
        </p:nvPicPr>
        <p:blipFill rotWithShape="1">
          <a:blip r:embed="rId8">
            <a:extLst>
              <a:ext uri="{28A0092B-C50C-407E-A947-70E740481C1C}">
                <a14:useLocalDpi xmlns:a14="http://schemas.microsoft.com/office/drawing/2010/main" val="0"/>
              </a:ext>
            </a:extLst>
          </a:blip>
          <a:srcRect b="24911"/>
          <a:stretch/>
        </p:blipFill>
        <p:spPr>
          <a:xfrm>
            <a:off x="10234327" y="3458380"/>
            <a:ext cx="1592003" cy="1195414"/>
          </a:xfrm>
          <a:prstGeom prst="rect">
            <a:avLst/>
          </a:prstGeom>
        </p:spPr>
      </p:pic>
      <p:pic>
        <p:nvPicPr>
          <p:cNvPr id="20" name="Picture 19" descr="A close up of a logo&#10;&#10;Description automatically generated">
            <a:extLst>
              <a:ext uri="{FF2B5EF4-FFF2-40B4-BE49-F238E27FC236}">
                <a16:creationId xmlns:a16="http://schemas.microsoft.com/office/drawing/2014/main" id="{9C7CAE8F-CEF4-47BC-AC59-D5618ADDB9F8}"/>
              </a:ext>
            </a:extLst>
          </p:cNvPr>
          <p:cNvPicPr>
            <a:picLocks noChangeAspect="1"/>
          </p:cNvPicPr>
          <p:nvPr/>
        </p:nvPicPr>
        <p:blipFill rotWithShape="1">
          <a:blip r:embed="rId9">
            <a:extLst>
              <a:ext uri="{28A0092B-C50C-407E-A947-70E740481C1C}">
                <a14:useLocalDpi xmlns:a14="http://schemas.microsoft.com/office/drawing/2010/main" val="0"/>
              </a:ext>
            </a:extLst>
          </a:blip>
          <a:srcRect b="22019"/>
          <a:stretch/>
        </p:blipFill>
        <p:spPr>
          <a:xfrm>
            <a:off x="6700941" y="5079713"/>
            <a:ext cx="1481784" cy="1155516"/>
          </a:xfrm>
          <a:prstGeom prst="rect">
            <a:avLst/>
          </a:prstGeom>
        </p:spPr>
      </p:pic>
      <p:pic>
        <p:nvPicPr>
          <p:cNvPr id="21" name="Picture 20" descr="A close up of a logo&#10;&#10;Description automatically generated">
            <a:extLst>
              <a:ext uri="{FF2B5EF4-FFF2-40B4-BE49-F238E27FC236}">
                <a16:creationId xmlns:a16="http://schemas.microsoft.com/office/drawing/2014/main" id="{D80C5125-9367-4160-8072-0112DF7272B2}"/>
              </a:ext>
            </a:extLst>
          </p:cNvPr>
          <p:cNvPicPr>
            <a:picLocks noChangeAspect="1"/>
          </p:cNvPicPr>
          <p:nvPr/>
        </p:nvPicPr>
        <p:blipFill rotWithShape="1">
          <a:blip r:embed="rId10">
            <a:extLst>
              <a:ext uri="{28A0092B-C50C-407E-A947-70E740481C1C}">
                <a14:useLocalDpi xmlns:a14="http://schemas.microsoft.com/office/drawing/2010/main" val="0"/>
              </a:ext>
            </a:extLst>
          </a:blip>
          <a:srcRect b="15073"/>
          <a:stretch/>
        </p:blipFill>
        <p:spPr>
          <a:xfrm>
            <a:off x="10295206" y="2291773"/>
            <a:ext cx="1404715" cy="1192977"/>
          </a:xfrm>
          <a:prstGeom prst="rect">
            <a:avLst/>
          </a:prstGeom>
        </p:spPr>
      </p:pic>
      <p:pic>
        <p:nvPicPr>
          <p:cNvPr id="22" name="Picture 21" descr="A close up of a logo&#10;&#10;Description automatically generated">
            <a:extLst>
              <a:ext uri="{FF2B5EF4-FFF2-40B4-BE49-F238E27FC236}">
                <a16:creationId xmlns:a16="http://schemas.microsoft.com/office/drawing/2014/main" id="{3A4D8565-348D-459B-B34B-1418DEEBF735}"/>
              </a:ext>
            </a:extLst>
          </p:cNvPr>
          <p:cNvPicPr>
            <a:picLocks noChangeAspect="1"/>
          </p:cNvPicPr>
          <p:nvPr/>
        </p:nvPicPr>
        <p:blipFill rotWithShape="1">
          <a:blip r:embed="rId11">
            <a:extLst>
              <a:ext uri="{28A0092B-C50C-407E-A947-70E740481C1C}">
                <a14:useLocalDpi xmlns:a14="http://schemas.microsoft.com/office/drawing/2010/main" val="0"/>
              </a:ext>
            </a:extLst>
          </a:blip>
          <a:srcRect b="14079"/>
          <a:stretch/>
        </p:blipFill>
        <p:spPr>
          <a:xfrm>
            <a:off x="9428616" y="4583744"/>
            <a:ext cx="1370672" cy="1177695"/>
          </a:xfrm>
          <a:prstGeom prst="rect">
            <a:avLst/>
          </a:prstGeom>
        </p:spPr>
      </p:pic>
      <p:pic>
        <p:nvPicPr>
          <p:cNvPr id="23" name="Picture 22" descr="A close up of a logo&#10;&#10;Description automatically generated">
            <a:extLst>
              <a:ext uri="{FF2B5EF4-FFF2-40B4-BE49-F238E27FC236}">
                <a16:creationId xmlns:a16="http://schemas.microsoft.com/office/drawing/2014/main" id="{E036C938-E19D-4E7A-919E-89346BD7467C}"/>
              </a:ext>
            </a:extLst>
          </p:cNvPr>
          <p:cNvPicPr>
            <a:picLocks noChangeAspect="1"/>
          </p:cNvPicPr>
          <p:nvPr/>
        </p:nvPicPr>
        <p:blipFill rotWithShape="1">
          <a:blip r:embed="rId12">
            <a:extLst>
              <a:ext uri="{28A0092B-C50C-407E-A947-70E740481C1C}">
                <a14:useLocalDpi xmlns:a14="http://schemas.microsoft.com/office/drawing/2010/main" val="0"/>
              </a:ext>
            </a:extLst>
          </a:blip>
          <a:srcRect b="18984"/>
          <a:stretch/>
        </p:blipFill>
        <p:spPr>
          <a:xfrm>
            <a:off x="10391863" y="5440497"/>
            <a:ext cx="1592003" cy="1289775"/>
          </a:xfrm>
          <a:prstGeom prst="rect">
            <a:avLst/>
          </a:prstGeom>
        </p:spPr>
      </p:pic>
      <p:cxnSp>
        <p:nvCxnSpPr>
          <p:cNvPr id="3" name="Straight Connector 2">
            <a:extLst>
              <a:ext uri="{FF2B5EF4-FFF2-40B4-BE49-F238E27FC236}">
                <a16:creationId xmlns:a16="http://schemas.microsoft.com/office/drawing/2014/main" id="{530591D3-E56F-4322-8579-D127F64B1ADF}"/>
              </a:ext>
            </a:extLst>
          </p:cNvPr>
          <p:cNvCxnSpPr/>
          <p:nvPr/>
        </p:nvCxnSpPr>
        <p:spPr>
          <a:xfrm>
            <a:off x="6006163" y="1568918"/>
            <a:ext cx="0" cy="516135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620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259806" y="259006"/>
            <a:ext cx="8788968" cy="6025803"/>
          </a:xfrm>
        </p:spPr>
        <p:txBody>
          <a:bodyPr>
            <a:normAutofit lnSpcReduction="10000"/>
          </a:bodyPr>
          <a:lstStyle/>
          <a:p>
            <a:pPr>
              <a:lnSpc>
                <a:spcPct val="100000"/>
              </a:lnSpc>
            </a:pPr>
            <a:r>
              <a:rPr lang="en-US" sz="3200" b="1" dirty="0"/>
              <a:t>Not just a population growth plan, communities need a more comprehensive ‘business plan’</a:t>
            </a:r>
          </a:p>
          <a:p>
            <a:pPr>
              <a:lnSpc>
                <a:spcPct val="100000"/>
              </a:lnSpc>
            </a:pPr>
            <a:endParaRPr lang="en-US" sz="3200" b="1" dirty="0"/>
          </a:p>
          <a:p>
            <a:pPr>
              <a:lnSpc>
                <a:spcPct val="100000"/>
              </a:lnSpc>
              <a:spcBef>
                <a:spcPts val="600"/>
              </a:spcBef>
              <a:spcAft>
                <a:spcPts val="2400"/>
              </a:spcAft>
            </a:pPr>
            <a:r>
              <a:rPr lang="en-US" sz="2000" b="1" dirty="0"/>
              <a:t>Elements of the business plan:</a:t>
            </a:r>
          </a:p>
          <a:p>
            <a:pPr marL="571500" indent="-342900">
              <a:lnSpc>
                <a:spcPct val="100000"/>
              </a:lnSpc>
              <a:spcBef>
                <a:spcPts val="600"/>
              </a:spcBef>
              <a:spcAft>
                <a:spcPts val="2400"/>
              </a:spcAft>
              <a:buFont typeface="Arial" panose="020B0604020202020204" pitchFamily="34" charset="0"/>
              <a:buChar char="•"/>
            </a:pPr>
            <a:r>
              <a:rPr lang="en-US" sz="2000" dirty="0"/>
              <a:t>A clear understanding of labour market needs to support workforce exits and accommodate new growth.</a:t>
            </a:r>
          </a:p>
          <a:p>
            <a:pPr marL="571500" indent="-342900">
              <a:lnSpc>
                <a:spcPct val="100000"/>
              </a:lnSpc>
              <a:spcBef>
                <a:spcPts val="600"/>
              </a:spcBef>
              <a:spcAft>
                <a:spcPts val="2400"/>
              </a:spcAft>
              <a:buFont typeface="Arial" panose="020B0604020202020204" pitchFamily="34" charset="0"/>
              <a:buChar char="•"/>
            </a:pPr>
            <a:r>
              <a:rPr lang="en-US" sz="2000" dirty="0"/>
              <a:t>Which industries have potential to grow in the future in the region?</a:t>
            </a:r>
          </a:p>
          <a:p>
            <a:pPr marL="571500" indent="-342900">
              <a:lnSpc>
                <a:spcPct val="100000"/>
              </a:lnSpc>
              <a:spcBef>
                <a:spcPts val="600"/>
              </a:spcBef>
              <a:spcAft>
                <a:spcPts val="2400"/>
              </a:spcAft>
              <a:buFont typeface="Arial" panose="020B0604020202020204" pitchFamily="34" charset="0"/>
              <a:buChar char="•"/>
            </a:pPr>
            <a:r>
              <a:rPr lang="en-US" sz="2000" dirty="0"/>
              <a:t>What level of inward population migration do we need?</a:t>
            </a:r>
          </a:p>
          <a:p>
            <a:pPr marL="571500" indent="-342900">
              <a:lnSpc>
                <a:spcPct val="100000"/>
              </a:lnSpc>
              <a:spcBef>
                <a:spcPts val="600"/>
              </a:spcBef>
              <a:spcAft>
                <a:spcPts val="2400"/>
              </a:spcAft>
              <a:buFont typeface="Arial" panose="020B0604020202020204" pitchFamily="34" charset="0"/>
              <a:buChar char="•"/>
            </a:pPr>
            <a:r>
              <a:rPr lang="en-US" sz="2000" dirty="0"/>
              <a:t>What are the barriers to attracting new population? (e.g. housing, local support infrastructure, language training, etc.)</a:t>
            </a:r>
          </a:p>
        </p:txBody>
      </p:sp>
      <p:pic>
        <p:nvPicPr>
          <p:cNvPr id="4" name="Picture 2" descr="plan Icon 3536369">
            <a:extLst>
              <a:ext uri="{FF2B5EF4-FFF2-40B4-BE49-F238E27FC236}">
                <a16:creationId xmlns:a16="http://schemas.microsoft.com/office/drawing/2014/main" id="{BCCDC494-D515-41FA-8ABD-2815B449E527}"/>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46233" y="789393"/>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229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en-CA" sz="4800" dirty="0"/>
              <a:t>Next Steps</a:t>
            </a:r>
          </a:p>
        </p:txBody>
      </p:sp>
    </p:spTree>
    <p:extLst>
      <p:ext uri="{BB962C8B-B14F-4D97-AF65-F5344CB8AC3E}">
        <p14:creationId xmlns:p14="http://schemas.microsoft.com/office/powerpoint/2010/main" val="1096422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86"/>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75C187-46E3-41E0-90EC-F10A11FA132D}"/>
              </a:ext>
            </a:extLst>
          </p:cNvPr>
          <p:cNvSpPr>
            <a:spLocks noGrp="1"/>
          </p:cNvSpPr>
          <p:nvPr>
            <p:ph type="body" idx="2"/>
          </p:nvPr>
        </p:nvSpPr>
        <p:spPr>
          <a:xfrm>
            <a:off x="1517823" y="526233"/>
            <a:ext cx="8882289" cy="1191532"/>
          </a:xfrm>
        </p:spPr>
        <p:txBody>
          <a:bodyPr/>
          <a:lstStyle/>
          <a:p>
            <a:r>
              <a:rPr lang="en-CA" sz="3600"/>
              <a:t>New Brunswick is much older and aging faster than </a:t>
            </a:r>
            <a:r>
              <a:rPr lang="en-CA" sz="3600">
                <a:solidFill>
                  <a:srgbClr val="C00000"/>
                </a:solidFill>
              </a:rPr>
              <a:t>Canada</a:t>
            </a:r>
          </a:p>
        </p:txBody>
      </p:sp>
      <p:graphicFrame>
        <p:nvGraphicFramePr>
          <p:cNvPr id="5" name="Content Placeholder 5">
            <a:extLst>
              <a:ext uri="{FF2B5EF4-FFF2-40B4-BE49-F238E27FC236}">
                <a16:creationId xmlns:a16="http://schemas.microsoft.com/office/drawing/2014/main" id="{8909F6A7-4DCB-426C-9B71-877D363B8BF5}"/>
              </a:ext>
            </a:extLst>
          </p:cNvPr>
          <p:cNvGraphicFramePr>
            <a:graphicFrameLocks noGrp="1"/>
          </p:cNvGraphicFramePr>
          <p:nvPr>
            <p:ph sz="half" idx="1"/>
          </p:nvPr>
        </p:nvGraphicFramePr>
        <p:xfrm>
          <a:off x="1620982" y="2049089"/>
          <a:ext cx="4475018" cy="41593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4">
            <a:extLst>
              <a:ext uri="{FF2B5EF4-FFF2-40B4-BE49-F238E27FC236}">
                <a16:creationId xmlns:a16="http://schemas.microsoft.com/office/drawing/2014/main" id="{FDCA4D06-C588-4A17-AFDE-43626EA922ED}"/>
              </a:ext>
            </a:extLst>
          </p:cNvPr>
          <p:cNvGraphicFramePr>
            <a:graphicFrameLocks/>
          </p:cNvGraphicFramePr>
          <p:nvPr/>
        </p:nvGraphicFramePr>
        <p:xfrm>
          <a:off x="6483927" y="2057401"/>
          <a:ext cx="4869872" cy="41593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0207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D79E62-D5F7-4C5A-B406-85E0FFD407E8}"/>
              </a:ext>
            </a:extLst>
          </p:cNvPr>
          <p:cNvSpPr>
            <a:spLocks noGrp="1"/>
          </p:cNvSpPr>
          <p:nvPr>
            <p:ph type="body" idx="2"/>
          </p:nvPr>
        </p:nvSpPr>
        <p:spPr>
          <a:xfrm>
            <a:off x="1573934" y="473826"/>
            <a:ext cx="8882289" cy="1416061"/>
          </a:xfrm>
        </p:spPr>
        <p:txBody>
          <a:bodyPr/>
          <a:lstStyle/>
          <a:p>
            <a:r>
              <a:rPr lang="en-CA" sz="3600"/>
              <a:t>And Charlotte County is aging faster than New Brunswick</a:t>
            </a:r>
          </a:p>
        </p:txBody>
      </p:sp>
      <p:sp>
        <p:nvSpPr>
          <p:cNvPr id="4" name="TextBox 3">
            <a:extLst>
              <a:ext uri="{FF2B5EF4-FFF2-40B4-BE49-F238E27FC236}">
                <a16:creationId xmlns:a16="http://schemas.microsoft.com/office/drawing/2014/main" id="{C0211047-9083-45F4-80BA-88F4E547EBFB}"/>
              </a:ext>
            </a:extLst>
          </p:cNvPr>
          <p:cNvSpPr txBox="1"/>
          <p:nvPr/>
        </p:nvSpPr>
        <p:spPr>
          <a:xfrm>
            <a:off x="1753985" y="6292735"/>
            <a:ext cx="8562110" cy="307777"/>
          </a:xfrm>
          <a:prstGeom prst="rect">
            <a:avLst/>
          </a:prstGeom>
          <a:noFill/>
        </p:spPr>
        <p:txBody>
          <a:bodyPr wrap="square" rtlCol="0">
            <a:spAutoFit/>
          </a:bodyPr>
          <a:lstStyle/>
          <a:p>
            <a:r>
              <a:rPr lang="en-CA"/>
              <a:t>Source: Statistics Canada, CANSIM table 17-10-0139-01.</a:t>
            </a:r>
          </a:p>
        </p:txBody>
      </p:sp>
      <p:graphicFrame>
        <p:nvGraphicFramePr>
          <p:cNvPr id="5" name="Chart 4">
            <a:extLst>
              <a:ext uri="{FF2B5EF4-FFF2-40B4-BE49-F238E27FC236}">
                <a16:creationId xmlns:a16="http://schemas.microsoft.com/office/drawing/2014/main" id="{6F325733-841A-4118-833C-63DED35B657B}"/>
              </a:ext>
            </a:extLst>
          </p:cNvPr>
          <p:cNvGraphicFramePr>
            <a:graphicFrameLocks/>
          </p:cNvGraphicFramePr>
          <p:nvPr/>
        </p:nvGraphicFramePr>
        <p:xfrm>
          <a:off x="2431915" y="2057400"/>
          <a:ext cx="6556442" cy="34776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8260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48FFCF-EECB-47D8-8F5C-3EE785186E4A}"/>
              </a:ext>
            </a:extLst>
          </p:cNvPr>
          <p:cNvSpPr>
            <a:spLocks noGrp="1"/>
          </p:cNvSpPr>
          <p:nvPr>
            <p:ph type="body" idx="1"/>
          </p:nvPr>
        </p:nvSpPr>
        <p:spPr/>
        <p:txBody>
          <a:bodyPr>
            <a:normAutofit lnSpcReduction="10000"/>
          </a:bodyPr>
          <a:lstStyle/>
          <a:p>
            <a:r>
              <a:rPr lang="en-CA" b="1"/>
              <a:t>Faster aging means slower growth!</a:t>
            </a:r>
          </a:p>
        </p:txBody>
      </p:sp>
      <p:sp>
        <p:nvSpPr>
          <p:cNvPr id="4" name="Text Placeholder 3">
            <a:extLst>
              <a:ext uri="{FF2B5EF4-FFF2-40B4-BE49-F238E27FC236}">
                <a16:creationId xmlns:a16="http://schemas.microsoft.com/office/drawing/2014/main" id="{AFF67D62-8999-4565-9A28-49C7BB80CB9E}"/>
              </a:ext>
            </a:extLst>
          </p:cNvPr>
          <p:cNvSpPr>
            <a:spLocks noGrp="1"/>
          </p:cNvSpPr>
          <p:nvPr>
            <p:ph type="body" idx="3"/>
          </p:nvPr>
        </p:nvSpPr>
        <p:spPr>
          <a:xfrm>
            <a:off x="7081745" y="1977195"/>
            <a:ext cx="4656137" cy="3962400"/>
          </a:xfrm>
        </p:spPr>
        <p:txBody>
          <a:bodyPr/>
          <a:lstStyle/>
          <a:p>
            <a:pPr marL="514350" indent="-285750">
              <a:buFont typeface="Wingdings" panose="05000000000000000000" pitchFamily="2" charset="2"/>
              <a:buChar char="Ø"/>
            </a:pPr>
            <a:r>
              <a:rPr lang="en-CA"/>
              <a:t>New Brunswick lost workers over the past decade</a:t>
            </a:r>
          </a:p>
          <a:p>
            <a:pPr marL="514350" indent="-285750">
              <a:buFont typeface="Wingdings" panose="05000000000000000000" pitchFamily="2" charset="2"/>
              <a:buChar char="Ø"/>
            </a:pPr>
            <a:r>
              <a:rPr lang="en-CA"/>
              <a:t>As a result, its economy has badly trailed behind Canada’s</a:t>
            </a:r>
          </a:p>
        </p:txBody>
      </p:sp>
      <p:sp>
        <p:nvSpPr>
          <p:cNvPr id="6" name="TextBox 5">
            <a:extLst>
              <a:ext uri="{FF2B5EF4-FFF2-40B4-BE49-F238E27FC236}">
                <a16:creationId xmlns:a16="http://schemas.microsoft.com/office/drawing/2014/main" id="{34818145-6039-400A-9623-D296F2C3DC9F}"/>
              </a:ext>
            </a:extLst>
          </p:cNvPr>
          <p:cNvSpPr txBox="1"/>
          <p:nvPr/>
        </p:nvSpPr>
        <p:spPr>
          <a:xfrm>
            <a:off x="1814945" y="6067352"/>
            <a:ext cx="8562110" cy="307777"/>
          </a:xfrm>
          <a:prstGeom prst="rect">
            <a:avLst/>
          </a:prstGeom>
          <a:noFill/>
        </p:spPr>
        <p:txBody>
          <a:bodyPr wrap="square" rtlCol="0">
            <a:spAutoFit/>
          </a:bodyPr>
          <a:lstStyle/>
          <a:p>
            <a:r>
              <a:rPr lang="en-CA"/>
              <a:t>Source: Statistics Canada, CANSIM tables 14-10-0023-01, and 36-10-0402-02.</a:t>
            </a:r>
          </a:p>
        </p:txBody>
      </p:sp>
      <p:graphicFrame>
        <p:nvGraphicFramePr>
          <p:cNvPr id="8" name="Chart 7">
            <a:extLst>
              <a:ext uri="{FF2B5EF4-FFF2-40B4-BE49-F238E27FC236}">
                <a16:creationId xmlns:a16="http://schemas.microsoft.com/office/drawing/2014/main" id="{A0403299-7467-4123-9D88-CBFFB695E82A}"/>
              </a:ext>
            </a:extLst>
          </p:cNvPr>
          <p:cNvGraphicFramePr>
            <a:graphicFrameLocks/>
          </p:cNvGraphicFramePr>
          <p:nvPr/>
        </p:nvGraphicFramePr>
        <p:xfrm>
          <a:off x="1524000" y="1230284"/>
          <a:ext cx="4572000" cy="42561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6343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24BADD-E032-4FE2-A7AA-3BDE311C23F9}"/>
              </a:ext>
            </a:extLst>
          </p:cNvPr>
          <p:cNvSpPr>
            <a:spLocks noGrp="1"/>
          </p:cNvSpPr>
          <p:nvPr>
            <p:ph type="body" idx="1"/>
          </p:nvPr>
        </p:nvSpPr>
        <p:spPr/>
        <p:txBody>
          <a:bodyPr>
            <a:normAutofit fontScale="77500" lnSpcReduction="20000"/>
          </a:bodyPr>
          <a:lstStyle/>
          <a:p>
            <a:r>
              <a:rPr lang="en-CA" b="1"/>
              <a:t>The labour challenge: filling the gap left by retiring baby boomers </a:t>
            </a:r>
          </a:p>
        </p:txBody>
      </p:sp>
      <p:sp>
        <p:nvSpPr>
          <p:cNvPr id="4" name="Text Placeholder 3">
            <a:extLst>
              <a:ext uri="{FF2B5EF4-FFF2-40B4-BE49-F238E27FC236}">
                <a16:creationId xmlns:a16="http://schemas.microsoft.com/office/drawing/2014/main" id="{34814BA0-BC94-4D8D-859A-F969ED23DED5}"/>
              </a:ext>
            </a:extLst>
          </p:cNvPr>
          <p:cNvSpPr>
            <a:spLocks noGrp="1"/>
          </p:cNvSpPr>
          <p:nvPr>
            <p:ph type="body" idx="3"/>
          </p:nvPr>
        </p:nvSpPr>
        <p:spPr>
          <a:xfrm>
            <a:off x="7081745" y="2022763"/>
            <a:ext cx="4656137" cy="3962400"/>
          </a:xfrm>
        </p:spPr>
        <p:txBody>
          <a:bodyPr>
            <a:normAutofit fontScale="85000" lnSpcReduction="10000"/>
          </a:bodyPr>
          <a:lstStyle/>
          <a:p>
            <a:pPr marL="514350" indent="-285750">
              <a:buFont typeface="Wingdings" panose="05000000000000000000" pitchFamily="2" charset="2"/>
              <a:buChar char="Ø"/>
            </a:pPr>
            <a:r>
              <a:rPr lang="en-CA"/>
              <a:t>Up until the late 2000s, the number of young people reaching the official working age of 15 was roughly equivalent to those reaching the official retirement age of 65.</a:t>
            </a:r>
          </a:p>
          <a:p>
            <a:pPr marL="514350" indent="-285750">
              <a:buFont typeface="Wingdings" panose="05000000000000000000" pitchFamily="2" charset="2"/>
              <a:buChar char="Ø"/>
            </a:pPr>
            <a:r>
              <a:rPr lang="en-CA"/>
              <a:t>All this changed in 2011 when the county’s first boomers turned 65.</a:t>
            </a:r>
          </a:p>
          <a:p>
            <a:pPr marL="514350" indent="-285750">
              <a:buFont typeface="Wingdings" panose="05000000000000000000" pitchFamily="2" charset="2"/>
              <a:buChar char="Ø"/>
            </a:pPr>
            <a:r>
              <a:rPr lang="en-CA"/>
              <a:t>Without newcomers, Charlotte County’s labour force will continue to decline sharply for at least another 10 years</a:t>
            </a:r>
          </a:p>
        </p:txBody>
      </p:sp>
      <p:sp>
        <p:nvSpPr>
          <p:cNvPr id="6" name="TextBox 5">
            <a:extLst>
              <a:ext uri="{FF2B5EF4-FFF2-40B4-BE49-F238E27FC236}">
                <a16:creationId xmlns:a16="http://schemas.microsoft.com/office/drawing/2014/main" id="{4C7E3823-A320-4BDF-906D-902A803933EE}"/>
              </a:ext>
            </a:extLst>
          </p:cNvPr>
          <p:cNvSpPr txBox="1"/>
          <p:nvPr/>
        </p:nvSpPr>
        <p:spPr>
          <a:xfrm>
            <a:off x="1753985" y="6292735"/>
            <a:ext cx="8562110" cy="307777"/>
          </a:xfrm>
          <a:prstGeom prst="rect">
            <a:avLst/>
          </a:prstGeom>
          <a:noFill/>
        </p:spPr>
        <p:txBody>
          <a:bodyPr wrap="square" rtlCol="0">
            <a:spAutoFit/>
          </a:bodyPr>
          <a:lstStyle/>
          <a:p>
            <a:r>
              <a:rPr lang="en-CA"/>
              <a:t>Source: Statistics Canada, CANSIM table 17-10-0139-01.</a:t>
            </a:r>
          </a:p>
        </p:txBody>
      </p:sp>
      <p:graphicFrame>
        <p:nvGraphicFramePr>
          <p:cNvPr id="9" name="Chart 8">
            <a:extLst>
              <a:ext uri="{FF2B5EF4-FFF2-40B4-BE49-F238E27FC236}">
                <a16:creationId xmlns:a16="http://schemas.microsoft.com/office/drawing/2014/main" id="{4D1D535D-47DA-4700-B91B-4B546A94EE0F}"/>
              </a:ext>
            </a:extLst>
          </p:cNvPr>
          <p:cNvGraphicFramePr>
            <a:graphicFrameLocks/>
          </p:cNvGraphicFramePr>
          <p:nvPr/>
        </p:nvGraphicFramePr>
        <p:xfrm>
          <a:off x="1463040" y="1293778"/>
          <a:ext cx="4572000" cy="41828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0563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0D9936-5997-478D-AA09-A19A27835828}"/>
              </a:ext>
            </a:extLst>
          </p:cNvPr>
          <p:cNvSpPr>
            <a:spLocks noGrp="1"/>
          </p:cNvSpPr>
          <p:nvPr>
            <p:ph type="body" idx="1"/>
          </p:nvPr>
        </p:nvSpPr>
        <p:spPr>
          <a:xfrm>
            <a:off x="7081284" y="658814"/>
            <a:ext cx="4657060" cy="993342"/>
          </a:xfrm>
        </p:spPr>
        <p:txBody>
          <a:bodyPr>
            <a:normAutofit fontScale="70000" lnSpcReduction="20000"/>
          </a:bodyPr>
          <a:lstStyle/>
          <a:p>
            <a:r>
              <a:rPr lang="en-CA" b="1"/>
              <a:t>The good news: schools are no longer emptying out</a:t>
            </a:r>
          </a:p>
        </p:txBody>
      </p:sp>
      <p:sp>
        <p:nvSpPr>
          <p:cNvPr id="4" name="Text Placeholder 3">
            <a:extLst>
              <a:ext uri="{FF2B5EF4-FFF2-40B4-BE49-F238E27FC236}">
                <a16:creationId xmlns:a16="http://schemas.microsoft.com/office/drawing/2014/main" id="{F7CFA4A6-0539-4610-906A-96DD0F65AD50}"/>
              </a:ext>
            </a:extLst>
          </p:cNvPr>
          <p:cNvSpPr>
            <a:spLocks noGrp="1"/>
          </p:cNvSpPr>
          <p:nvPr>
            <p:ph type="body" idx="3"/>
          </p:nvPr>
        </p:nvSpPr>
        <p:spPr>
          <a:xfrm>
            <a:off x="7081838" y="1787237"/>
            <a:ext cx="4815753" cy="4367502"/>
          </a:xfrm>
        </p:spPr>
        <p:txBody>
          <a:bodyPr>
            <a:normAutofit/>
          </a:bodyPr>
          <a:lstStyle/>
          <a:p>
            <a:pPr marL="514350" indent="-285750">
              <a:buFont typeface="Wingdings" panose="05000000000000000000" pitchFamily="2" charset="2"/>
              <a:buChar char="Ø"/>
            </a:pPr>
            <a:r>
              <a:rPr lang="en-CA"/>
              <a:t>Newcomers to New Brunswick are typically of child-rearing age</a:t>
            </a:r>
          </a:p>
          <a:p>
            <a:pPr marL="514350" indent="-285750">
              <a:buFont typeface="Wingdings" panose="05000000000000000000" pitchFamily="2" charset="2"/>
              <a:buChar char="Ø"/>
            </a:pPr>
            <a:r>
              <a:rPr lang="en-CA"/>
              <a:t>Migration to Charlotte County seems to have helped stabilize the school age population</a:t>
            </a:r>
          </a:p>
          <a:p>
            <a:pPr marL="514350" indent="-285750">
              <a:buFont typeface="Wingdings" panose="05000000000000000000" pitchFamily="2" charset="2"/>
              <a:buChar char="Ø"/>
            </a:pPr>
            <a:r>
              <a:rPr lang="en-CA"/>
              <a:t>The experience of Moncton and Fredericton illustrate the potential for immigration to grow the school age population</a:t>
            </a:r>
          </a:p>
        </p:txBody>
      </p:sp>
      <p:sp>
        <p:nvSpPr>
          <p:cNvPr id="5" name="TextBox 4">
            <a:extLst>
              <a:ext uri="{FF2B5EF4-FFF2-40B4-BE49-F238E27FC236}">
                <a16:creationId xmlns:a16="http://schemas.microsoft.com/office/drawing/2014/main" id="{D612F801-63B0-495A-A69C-D62FA770255A}"/>
              </a:ext>
            </a:extLst>
          </p:cNvPr>
          <p:cNvSpPr txBox="1"/>
          <p:nvPr/>
        </p:nvSpPr>
        <p:spPr>
          <a:xfrm>
            <a:off x="1753985" y="6292735"/>
            <a:ext cx="8562110" cy="307777"/>
          </a:xfrm>
          <a:prstGeom prst="rect">
            <a:avLst/>
          </a:prstGeom>
          <a:noFill/>
        </p:spPr>
        <p:txBody>
          <a:bodyPr wrap="square" rtlCol="0">
            <a:spAutoFit/>
          </a:bodyPr>
          <a:lstStyle/>
          <a:p>
            <a:r>
              <a:rPr lang="en-CA"/>
              <a:t>Source: Statistics Canada, CANSIM tables 17-10-0135-01 and 17-10-0139-01.</a:t>
            </a:r>
          </a:p>
        </p:txBody>
      </p:sp>
      <p:graphicFrame>
        <p:nvGraphicFramePr>
          <p:cNvPr id="6" name="Chart 5">
            <a:extLst>
              <a:ext uri="{FF2B5EF4-FFF2-40B4-BE49-F238E27FC236}">
                <a16:creationId xmlns:a16="http://schemas.microsoft.com/office/drawing/2014/main" id="{5CBAA2DC-C8D3-4B1A-B407-44564E3E7251}"/>
              </a:ext>
            </a:extLst>
          </p:cNvPr>
          <p:cNvGraphicFramePr>
            <a:graphicFrameLocks/>
          </p:cNvGraphicFramePr>
          <p:nvPr/>
        </p:nvGraphicFramePr>
        <p:xfrm>
          <a:off x="1254868" y="1400784"/>
          <a:ext cx="5350213" cy="39688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5346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A1B0E3-AA89-41AD-9C2C-D1B68F9A5EE1}"/>
              </a:ext>
            </a:extLst>
          </p:cNvPr>
          <p:cNvSpPr>
            <a:spLocks noGrp="1"/>
          </p:cNvSpPr>
          <p:nvPr>
            <p:ph type="body" idx="1"/>
          </p:nvPr>
        </p:nvSpPr>
        <p:spPr/>
        <p:txBody>
          <a:bodyPr>
            <a:normAutofit/>
          </a:bodyPr>
          <a:lstStyle/>
          <a:p>
            <a:r>
              <a:rPr lang="en-CA" sz="2400" b="1"/>
              <a:t>Serious challenges remain</a:t>
            </a:r>
          </a:p>
        </p:txBody>
      </p:sp>
      <p:sp>
        <p:nvSpPr>
          <p:cNvPr id="4" name="Text Placeholder 3">
            <a:extLst>
              <a:ext uri="{FF2B5EF4-FFF2-40B4-BE49-F238E27FC236}">
                <a16:creationId xmlns:a16="http://schemas.microsoft.com/office/drawing/2014/main" id="{AFBA9B92-9D17-448C-8F7A-A50849204D9A}"/>
              </a:ext>
            </a:extLst>
          </p:cNvPr>
          <p:cNvSpPr>
            <a:spLocks noGrp="1"/>
          </p:cNvSpPr>
          <p:nvPr>
            <p:ph type="body" idx="3"/>
          </p:nvPr>
        </p:nvSpPr>
        <p:spPr>
          <a:xfrm>
            <a:off x="7082207" y="2057256"/>
            <a:ext cx="4656137" cy="3962400"/>
          </a:xfrm>
        </p:spPr>
        <p:txBody>
          <a:bodyPr/>
          <a:lstStyle/>
          <a:p>
            <a:pPr marL="514350" indent="-285750">
              <a:buFont typeface="Wingdings" panose="05000000000000000000" pitchFamily="2" charset="2"/>
              <a:buChar char="Ø"/>
            </a:pPr>
            <a:r>
              <a:rPr lang="en-CA"/>
              <a:t>Population aging means greater demand for public services</a:t>
            </a:r>
          </a:p>
          <a:p>
            <a:pPr marL="514350" indent="-285750">
              <a:buFont typeface="Wingdings" panose="05000000000000000000" pitchFamily="2" charset="2"/>
              <a:buChar char="Ø"/>
            </a:pPr>
            <a:r>
              <a:rPr lang="en-CA"/>
              <a:t>As a result, labour is shifting from private to public sector</a:t>
            </a:r>
          </a:p>
          <a:p>
            <a:pPr marL="514350" indent="-285750">
              <a:buFont typeface="Wingdings" panose="05000000000000000000" pitchFamily="2" charset="2"/>
              <a:buChar char="Ø"/>
            </a:pPr>
            <a:r>
              <a:rPr lang="en-CA"/>
              <a:t>More workers will be needed to meet growing public services </a:t>
            </a:r>
            <a:r>
              <a:rPr lang="en-CA" u="sng"/>
              <a:t>and</a:t>
            </a:r>
            <a:r>
              <a:rPr lang="en-CA"/>
              <a:t> grow the private sector</a:t>
            </a:r>
          </a:p>
        </p:txBody>
      </p:sp>
      <p:sp>
        <p:nvSpPr>
          <p:cNvPr id="6" name="TextBox 5">
            <a:extLst>
              <a:ext uri="{FF2B5EF4-FFF2-40B4-BE49-F238E27FC236}">
                <a16:creationId xmlns:a16="http://schemas.microsoft.com/office/drawing/2014/main" id="{9E43EDD2-663B-4003-BDE9-580C67FD4F23}"/>
              </a:ext>
            </a:extLst>
          </p:cNvPr>
          <p:cNvSpPr txBox="1"/>
          <p:nvPr/>
        </p:nvSpPr>
        <p:spPr>
          <a:xfrm>
            <a:off x="1402773" y="6307282"/>
            <a:ext cx="8198427" cy="311727"/>
          </a:xfrm>
          <a:prstGeom prst="rect">
            <a:avLst/>
          </a:prstGeom>
          <a:noFill/>
        </p:spPr>
        <p:txBody>
          <a:bodyPr wrap="square" rtlCol="0">
            <a:spAutoFit/>
          </a:bodyPr>
          <a:lstStyle/>
          <a:p>
            <a:r>
              <a:rPr lang="en-CA"/>
              <a:t>Source: Statistics Canada, CANSIM table 14-10-0092-01.</a:t>
            </a:r>
          </a:p>
        </p:txBody>
      </p:sp>
      <p:graphicFrame>
        <p:nvGraphicFramePr>
          <p:cNvPr id="11" name="Picture Placeholder 10">
            <a:extLst>
              <a:ext uri="{FF2B5EF4-FFF2-40B4-BE49-F238E27FC236}">
                <a16:creationId xmlns:a16="http://schemas.microsoft.com/office/drawing/2014/main" id="{D83135E2-11E2-4416-84B7-E417D6B04776}"/>
              </a:ext>
            </a:extLst>
          </p:cNvPr>
          <p:cNvGraphicFramePr>
            <a:graphicFrameLocks noGrp="1"/>
          </p:cNvGraphicFramePr>
          <p:nvPr>
            <p:ph type="pic" idx="2"/>
          </p:nvPr>
        </p:nvGraphicFramePr>
        <p:xfrm>
          <a:off x="954088" y="1014153"/>
          <a:ext cx="5610225" cy="50055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2888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6D9F9B-86AC-43CD-B5DD-9D8DDE9C2933}"/>
              </a:ext>
            </a:extLst>
          </p:cNvPr>
          <p:cNvSpPr>
            <a:spLocks noGrp="1"/>
          </p:cNvSpPr>
          <p:nvPr>
            <p:ph type="body" idx="1"/>
          </p:nvPr>
        </p:nvSpPr>
        <p:spPr/>
        <p:txBody>
          <a:bodyPr>
            <a:normAutofit fontScale="77500" lnSpcReduction="20000"/>
          </a:bodyPr>
          <a:lstStyle/>
          <a:p>
            <a:r>
              <a:rPr lang="en-CA" b="1"/>
              <a:t>Private sector growth will be critical to ensuring quality public services</a:t>
            </a:r>
          </a:p>
        </p:txBody>
      </p:sp>
      <p:sp>
        <p:nvSpPr>
          <p:cNvPr id="4" name="Text Placeholder 3">
            <a:extLst>
              <a:ext uri="{FF2B5EF4-FFF2-40B4-BE49-F238E27FC236}">
                <a16:creationId xmlns:a16="http://schemas.microsoft.com/office/drawing/2014/main" id="{14E5A833-3DC6-4631-9DFA-8D5CBD260637}"/>
              </a:ext>
            </a:extLst>
          </p:cNvPr>
          <p:cNvSpPr>
            <a:spLocks noGrp="1"/>
          </p:cNvSpPr>
          <p:nvPr>
            <p:ph type="body" idx="3"/>
          </p:nvPr>
        </p:nvSpPr>
        <p:spPr>
          <a:xfrm>
            <a:off x="7081284" y="1986598"/>
            <a:ext cx="4656137" cy="4364326"/>
          </a:xfrm>
        </p:spPr>
        <p:txBody>
          <a:bodyPr>
            <a:normAutofit lnSpcReduction="10000"/>
          </a:bodyPr>
          <a:lstStyle/>
          <a:p>
            <a:pPr marL="514350" indent="-285750">
              <a:buFont typeface="Wingdings" panose="05000000000000000000" pitchFamily="2" charset="2"/>
              <a:buChar char="Ø"/>
            </a:pPr>
            <a:r>
              <a:rPr lang="en-CA"/>
              <a:t>Health care spending escalates dramatically as seniors grow older</a:t>
            </a:r>
          </a:p>
          <a:p>
            <a:pPr marL="514350" indent="-285750">
              <a:buFont typeface="Wingdings" panose="05000000000000000000" pitchFamily="2" charset="2"/>
              <a:buChar char="Ø"/>
            </a:pPr>
            <a:r>
              <a:rPr lang="en-CA"/>
              <a:t>New Brunswick’s first baby boomers are turning 75 this year. Over the next 15 years, the number of people aged 75 and over is projected to more than double, to nearly 140,000</a:t>
            </a:r>
          </a:p>
          <a:p>
            <a:pPr marL="514350" indent="-285750">
              <a:buFont typeface="Wingdings" panose="05000000000000000000" pitchFamily="2" charset="2"/>
              <a:buChar char="Ø"/>
            </a:pPr>
            <a:r>
              <a:rPr lang="en-CA"/>
              <a:t>This will result in escalating health care costs. Private sector growth is needed to cover escalating costs</a:t>
            </a:r>
          </a:p>
        </p:txBody>
      </p:sp>
      <p:graphicFrame>
        <p:nvGraphicFramePr>
          <p:cNvPr id="5" name="Content Placeholder 5">
            <a:extLst>
              <a:ext uri="{FF2B5EF4-FFF2-40B4-BE49-F238E27FC236}">
                <a16:creationId xmlns:a16="http://schemas.microsoft.com/office/drawing/2014/main" id="{FDC7396B-39C9-4803-9A36-93656D5EFB11}"/>
              </a:ext>
            </a:extLst>
          </p:cNvPr>
          <p:cNvGraphicFramePr>
            <a:graphicFrameLocks noGrp="1"/>
          </p:cNvGraphicFramePr>
          <p:nvPr>
            <p:ph type="pic" idx="2"/>
          </p:nvPr>
        </p:nvGraphicFramePr>
        <p:xfrm>
          <a:off x="995652" y="827117"/>
          <a:ext cx="5610225" cy="474864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E8DDE27A-26FC-44D5-A6A1-31BEE54A5DD9}"/>
              </a:ext>
            </a:extLst>
          </p:cNvPr>
          <p:cNvSpPr txBox="1"/>
          <p:nvPr/>
        </p:nvSpPr>
        <p:spPr>
          <a:xfrm>
            <a:off x="1246909" y="6350924"/>
            <a:ext cx="8952807" cy="369332"/>
          </a:xfrm>
          <a:prstGeom prst="rect">
            <a:avLst/>
          </a:prstGeom>
          <a:noFill/>
        </p:spPr>
        <p:txBody>
          <a:bodyPr wrap="square" rtlCol="0">
            <a:spAutoFit/>
          </a:bodyPr>
          <a:lstStyle/>
          <a:p>
            <a:r>
              <a:rPr lang="en-CA" sz="900"/>
              <a:t>Source: Calculations by Richard Saillant based on Canadian average provincial health spending by age group for 2017 and data from Canadian Institute for Health Information (CIHI) and Statistics Canada, CANSIM table 17-10-0057-01, high growth population scenario.</a:t>
            </a:r>
          </a:p>
        </p:txBody>
      </p:sp>
    </p:spTree>
    <p:extLst>
      <p:ext uri="{BB962C8B-B14F-4D97-AF65-F5344CB8AC3E}">
        <p14:creationId xmlns:p14="http://schemas.microsoft.com/office/powerpoint/2010/main" val="319268746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3681</TotalTime>
  <Words>1278</Words>
  <Application>Microsoft Office PowerPoint</Application>
  <PresentationFormat>Widescreen</PresentationFormat>
  <Paragraphs>149</Paragraphs>
  <Slides>28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Inter</vt:lpstr>
      <vt:lpstr>Calibri</vt:lpstr>
      <vt:lpstr>Arial</vt:lpstr>
      <vt:lpstr>Century 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Valentina Carrillo</dc:creator>
  <cp:lastModifiedBy>David Campbell</cp:lastModifiedBy>
  <cp:revision>48</cp:revision>
  <dcterms:created xsi:type="dcterms:W3CDTF">2021-01-19T19:30:51Z</dcterms:created>
  <dcterms:modified xsi:type="dcterms:W3CDTF">2021-03-04T12:07:42Z</dcterms:modified>
</cp:coreProperties>
</file>